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229.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s/slide254.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24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69.xml" ContentType="application/vnd.openxmlformats-officedocument.presentationml.slide+xml"/>
  <Override PartName="/ppt/slides/slide221.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259.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s/slide2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slides/slide237.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Override PartName="/ppt/slides/slide262.xml" ContentType="application/vnd.openxmlformats-officedocument.presentationml.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s/slide2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240.xml" ContentType="application/vnd.openxmlformats-officedocument.presentationml.slide+xml"/>
  <Override PartName="/ppt/slideLayouts/slideLayout21.xml" ContentType="application/vnd.openxmlformats-officedocument.presentationml.slideLayout+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Override PartName="/ppt/slideLayouts/slideLayout15.xml" ContentType="application/vnd.openxmlformats-officedocument.presentationml.slideLayout+xml"/>
  <Override PartName="/ppt/slides/slide41.xml" ContentType="application/vnd.openxmlformats-officedocument.presentationml.slide+xml"/>
  <Override PartName="/ppt/slides/slide223.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s/slide239.xml" ContentType="application/vnd.openxmlformats-officedocument.presentationml.slide+xml"/>
  <Override PartName="/ppt/slides/slide257.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46.xml" ContentType="application/vnd.openxmlformats-officedocument.presentationml.slide+xml"/>
  <Override PartName="/ppt/slides/slide264.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35.xml" ContentType="application/vnd.openxmlformats-officedocument.presentationml.slide+xml"/>
  <Override PartName="/ppt/slides/slide2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42.xml" ContentType="application/vnd.openxmlformats-officedocument.presentationml.slide+xml"/>
  <Override PartName="/ppt/slides/slide2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220.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Layouts/slideLayout20.xml" ContentType="application/vnd.openxmlformats-officedocument.presentationml.slideLayout+xml"/>
  <Override PartName="/ppt/slides/slide129.xml" ContentType="application/vnd.openxmlformats-officedocument.presentationml.slide+xml"/>
  <Override PartName="/ppt/slides/slide17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Layouts/slideLayout3.xml" ContentType="application/vnd.openxmlformats-officedocument.presentationml.slideLayout+xml"/>
  <Override PartName="/ppt/slides/slide51.xml" ContentType="application/vnd.openxmlformats-officedocument.presentationml.slide+xml"/>
  <Override PartName="/ppt/slides/slide233.xml" ContentType="application/vnd.openxmlformats-officedocument.presentationml.slide+xml"/>
  <Override PartName="/ppt/slideLayouts/slideLayout14.xml" ContentType="application/vnd.openxmlformats-officedocument.presentationml.slideLayout+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notesSlides/notesSlide8.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theme/theme3.xml" ContentType="application/vnd.openxmlformats-officedocument.them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8" r:id="rId2"/>
  </p:sldMasterIdLst>
  <p:notesMasterIdLst>
    <p:notesMasterId r:id="rId269"/>
  </p:notesMasterIdLst>
  <p:sldIdLst>
    <p:sldId id="256" r:id="rId3"/>
    <p:sldId id="480" r:id="rId4"/>
    <p:sldId id="507" r:id="rId5"/>
    <p:sldId id="479" r:id="rId6"/>
    <p:sldId id="476" r:id="rId7"/>
    <p:sldId id="653" r:id="rId8"/>
    <p:sldId id="654" r:id="rId9"/>
    <p:sldId id="655" r:id="rId10"/>
    <p:sldId id="656" r:id="rId11"/>
    <p:sldId id="657" r:id="rId12"/>
    <p:sldId id="658" r:id="rId13"/>
    <p:sldId id="641" r:id="rId14"/>
    <p:sldId id="645" r:id="rId15"/>
    <p:sldId id="650" r:id="rId16"/>
    <p:sldId id="648" r:id="rId17"/>
    <p:sldId id="640" r:id="rId18"/>
    <p:sldId id="649" r:id="rId19"/>
    <p:sldId id="488" r:id="rId20"/>
    <p:sldId id="652" r:id="rId21"/>
    <p:sldId id="489" r:id="rId22"/>
    <p:sldId id="448" r:id="rId23"/>
    <p:sldId id="490" r:id="rId24"/>
    <p:sldId id="491" r:id="rId25"/>
    <p:sldId id="500" r:id="rId26"/>
    <p:sldId id="659" r:id="rId27"/>
    <p:sldId id="660" r:id="rId28"/>
    <p:sldId id="482" r:id="rId29"/>
    <p:sldId id="536" r:id="rId30"/>
    <p:sldId id="501" r:id="rId31"/>
    <p:sldId id="547" r:id="rId32"/>
    <p:sldId id="566" r:id="rId33"/>
    <p:sldId id="565" r:id="rId34"/>
    <p:sldId id="364" r:id="rId35"/>
    <p:sldId id="568" r:id="rId36"/>
    <p:sldId id="569" r:id="rId37"/>
    <p:sldId id="570" r:id="rId38"/>
    <p:sldId id="571" r:id="rId39"/>
    <p:sldId id="572" r:id="rId40"/>
    <p:sldId id="573" r:id="rId41"/>
    <p:sldId id="574" r:id="rId42"/>
    <p:sldId id="575" r:id="rId43"/>
    <p:sldId id="576" r:id="rId44"/>
    <p:sldId id="577" r:id="rId45"/>
    <p:sldId id="578" r:id="rId46"/>
    <p:sldId id="661" r:id="rId47"/>
    <p:sldId id="579" r:id="rId48"/>
    <p:sldId id="580" r:id="rId49"/>
    <p:sldId id="581" r:id="rId50"/>
    <p:sldId id="582" r:id="rId51"/>
    <p:sldId id="584" r:id="rId52"/>
    <p:sldId id="585" r:id="rId53"/>
    <p:sldId id="586" r:id="rId54"/>
    <p:sldId id="567" r:id="rId55"/>
    <p:sldId id="587" r:id="rId56"/>
    <p:sldId id="588" r:id="rId57"/>
    <p:sldId id="589" r:id="rId58"/>
    <p:sldId id="590" r:id="rId59"/>
    <p:sldId id="591" r:id="rId60"/>
    <p:sldId id="593" r:id="rId61"/>
    <p:sldId id="594" r:id="rId62"/>
    <p:sldId id="662" r:id="rId63"/>
    <p:sldId id="595" r:id="rId64"/>
    <p:sldId id="592" r:id="rId65"/>
    <p:sldId id="597" r:id="rId66"/>
    <p:sldId id="598" r:id="rId67"/>
    <p:sldId id="663" r:id="rId68"/>
    <p:sldId id="599" r:id="rId69"/>
    <p:sldId id="600" r:id="rId70"/>
    <p:sldId id="601" r:id="rId71"/>
    <p:sldId id="603" r:id="rId72"/>
    <p:sldId id="604" r:id="rId73"/>
    <p:sldId id="605" r:id="rId74"/>
    <p:sldId id="606" r:id="rId75"/>
    <p:sldId id="607" r:id="rId76"/>
    <p:sldId id="608" r:id="rId77"/>
    <p:sldId id="609" r:id="rId78"/>
    <p:sldId id="610" r:id="rId79"/>
    <p:sldId id="611" r:id="rId80"/>
    <p:sldId id="612" r:id="rId81"/>
    <p:sldId id="613" r:id="rId82"/>
    <p:sldId id="614" r:id="rId83"/>
    <p:sldId id="615" r:id="rId84"/>
    <p:sldId id="664" r:id="rId85"/>
    <p:sldId id="616" r:id="rId86"/>
    <p:sldId id="617" r:id="rId87"/>
    <p:sldId id="618" r:id="rId88"/>
    <p:sldId id="619" r:id="rId89"/>
    <p:sldId id="620" r:id="rId90"/>
    <p:sldId id="621" r:id="rId91"/>
    <p:sldId id="622" r:id="rId92"/>
    <p:sldId id="623" r:id="rId93"/>
    <p:sldId id="624" r:id="rId94"/>
    <p:sldId id="625" r:id="rId95"/>
    <p:sldId id="626" r:id="rId96"/>
    <p:sldId id="627" r:id="rId97"/>
    <p:sldId id="628" r:id="rId98"/>
    <p:sldId id="629" r:id="rId99"/>
    <p:sldId id="630" r:id="rId100"/>
    <p:sldId id="631" r:id="rId101"/>
    <p:sldId id="632" r:id="rId102"/>
    <p:sldId id="633" r:id="rId103"/>
    <p:sldId id="634" r:id="rId104"/>
    <p:sldId id="635" r:id="rId105"/>
    <p:sldId id="636" r:id="rId106"/>
    <p:sldId id="637" r:id="rId107"/>
    <p:sldId id="638" r:id="rId108"/>
    <p:sldId id="639" r:id="rId109"/>
    <p:sldId id="564" r:id="rId110"/>
    <p:sldId id="502" r:id="rId111"/>
    <p:sldId id="503" r:id="rId112"/>
    <p:sldId id="504" r:id="rId113"/>
    <p:sldId id="508" r:id="rId114"/>
    <p:sldId id="273" r:id="rId115"/>
    <p:sldId id="315" r:id="rId116"/>
    <p:sldId id="316" r:id="rId117"/>
    <p:sldId id="510" r:id="rId118"/>
    <p:sldId id="298" r:id="rId119"/>
    <p:sldId id="509" r:id="rId120"/>
    <p:sldId id="514" r:id="rId121"/>
    <p:sldId id="299" r:id="rId122"/>
    <p:sldId id="515" r:id="rId123"/>
    <p:sldId id="516" r:id="rId124"/>
    <p:sldId id="519" r:id="rId125"/>
    <p:sldId id="517" r:id="rId126"/>
    <p:sldId id="518" r:id="rId127"/>
    <p:sldId id="520" r:id="rId128"/>
    <p:sldId id="521" r:id="rId129"/>
    <p:sldId id="537" r:id="rId130"/>
    <p:sldId id="522" r:id="rId131"/>
    <p:sldId id="523" r:id="rId132"/>
    <p:sldId id="524" r:id="rId133"/>
    <p:sldId id="525" r:id="rId134"/>
    <p:sldId id="549" r:id="rId135"/>
    <p:sldId id="550" r:id="rId136"/>
    <p:sldId id="552" r:id="rId137"/>
    <p:sldId id="553" r:id="rId138"/>
    <p:sldId id="554" r:id="rId139"/>
    <p:sldId id="555" r:id="rId140"/>
    <p:sldId id="563" r:id="rId141"/>
    <p:sldId id="527" r:id="rId142"/>
    <p:sldId id="528" r:id="rId143"/>
    <p:sldId id="529" r:id="rId144"/>
    <p:sldId id="530" r:id="rId145"/>
    <p:sldId id="531" r:id="rId146"/>
    <p:sldId id="532" r:id="rId147"/>
    <p:sldId id="533" r:id="rId148"/>
    <p:sldId id="534" r:id="rId149"/>
    <p:sldId id="548" r:id="rId150"/>
    <p:sldId id="535" r:id="rId151"/>
    <p:sldId id="493" r:id="rId152"/>
    <p:sldId id="494" r:id="rId153"/>
    <p:sldId id="495" r:id="rId154"/>
    <p:sldId id="496" r:id="rId155"/>
    <p:sldId id="497" r:id="rId156"/>
    <p:sldId id="498" r:id="rId157"/>
    <p:sldId id="499" r:id="rId158"/>
    <p:sldId id="538" r:id="rId159"/>
    <p:sldId id="540" r:id="rId160"/>
    <p:sldId id="541" r:id="rId161"/>
    <p:sldId id="542" r:id="rId162"/>
    <p:sldId id="543" r:id="rId163"/>
    <p:sldId id="544" r:id="rId164"/>
    <p:sldId id="545" r:id="rId165"/>
    <p:sldId id="546" r:id="rId166"/>
    <p:sldId id="539" r:id="rId167"/>
    <p:sldId id="511" r:id="rId168"/>
    <p:sldId id="512" r:id="rId169"/>
    <p:sldId id="379" r:id="rId170"/>
    <p:sldId id="258" r:id="rId171"/>
    <p:sldId id="425" r:id="rId172"/>
    <p:sldId id="426" r:id="rId173"/>
    <p:sldId id="427" r:id="rId174"/>
    <p:sldId id="428" r:id="rId175"/>
    <p:sldId id="429" r:id="rId176"/>
    <p:sldId id="430" r:id="rId177"/>
    <p:sldId id="431" r:id="rId178"/>
    <p:sldId id="432" r:id="rId179"/>
    <p:sldId id="438" r:id="rId180"/>
    <p:sldId id="441" r:id="rId181"/>
    <p:sldId id="442" r:id="rId182"/>
    <p:sldId id="443" r:id="rId183"/>
    <p:sldId id="444" r:id="rId184"/>
    <p:sldId id="447" r:id="rId185"/>
    <p:sldId id="445" r:id="rId186"/>
    <p:sldId id="446" r:id="rId187"/>
    <p:sldId id="266" r:id="rId188"/>
    <p:sldId id="365" r:id="rId189"/>
    <p:sldId id="366" r:id="rId190"/>
    <p:sldId id="267" r:id="rId191"/>
    <p:sldId id="358" r:id="rId192"/>
    <p:sldId id="359" r:id="rId193"/>
    <p:sldId id="360" r:id="rId194"/>
    <p:sldId id="361" r:id="rId195"/>
    <p:sldId id="362" r:id="rId196"/>
    <p:sldId id="363" r:id="rId197"/>
    <p:sldId id="268" r:id="rId198"/>
    <p:sldId id="274" r:id="rId199"/>
    <p:sldId id="272" r:id="rId200"/>
    <p:sldId id="275" r:id="rId201"/>
    <p:sldId id="276" r:id="rId202"/>
    <p:sldId id="277" r:id="rId203"/>
    <p:sldId id="423" r:id="rId204"/>
    <p:sldId id="278" r:id="rId205"/>
    <p:sldId id="279" r:id="rId206"/>
    <p:sldId id="467" r:id="rId207"/>
    <p:sldId id="280" r:id="rId208"/>
    <p:sldId id="376" r:id="rId209"/>
    <p:sldId id="290" r:id="rId210"/>
    <p:sldId id="378" r:id="rId211"/>
    <p:sldId id="310" r:id="rId212"/>
    <p:sldId id="291" r:id="rId213"/>
    <p:sldId id="292" r:id="rId214"/>
    <p:sldId id="311" r:id="rId215"/>
    <p:sldId id="313" r:id="rId216"/>
    <p:sldId id="293" r:id="rId217"/>
    <p:sldId id="294" r:id="rId218"/>
    <p:sldId id="295" r:id="rId219"/>
    <p:sldId id="320" r:id="rId220"/>
    <p:sldId id="319" r:id="rId221"/>
    <p:sldId id="296" r:id="rId222"/>
    <p:sldId id="297" r:id="rId223"/>
    <p:sldId id="303" r:id="rId224"/>
    <p:sldId id="300" r:id="rId225"/>
    <p:sldId id="305" r:id="rId226"/>
    <p:sldId id="304" r:id="rId227"/>
    <p:sldId id="301" r:id="rId228"/>
    <p:sldId id="302" r:id="rId229"/>
    <p:sldId id="347" r:id="rId230"/>
    <p:sldId id="348" r:id="rId231"/>
    <p:sldId id="349" r:id="rId232"/>
    <p:sldId id="306" r:id="rId233"/>
    <p:sldId id="321" r:id="rId234"/>
    <p:sldId id="322" r:id="rId235"/>
    <p:sldId id="369" r:id="rId236"/>
    <p:sldId id="323" r:id="rId237"/>
    <p:sldId id="326" r:id="rId238"/>
    <p:sldId id="324" r:id="rId239"/>
    <p:sldId id="327" r:id="rId240"/>
    <p:sldId id="328" r:id="rId241"/>
    <p:sldId id="331" r:id="rId242"/>
    <p:sldId id="329" r:id="rId243"/>
    <p:sldId id="332" r:id="rId244"/>
    <p:sldId id="333" r:id="rId245"/>
    <p:sldId id="334" r:id="rId246"/>
    <p:sldId id="335" r:id="rId247"/>
    <p:sldId id="336" r:id="rId248"/>
    <p:sldId id="367" r:id="rId249"/>
    <p:sldId id="330" r:id="rId250"/>
    <p:sldId id="337" r:id="rId251"/>
    <p:sldId id="338" r:id="rId252"/>
    <p:sldId id="339" r:id="rId253"/>
    <p:sldId id="449" r:id="rId254"/>
    <p:sldId id="450" r:id="rId255"/>
    <p:sldId id="451" r:id="rId256"/>
    <p:sldId id="452" r:id="rId257"/>
    <p:sldId id="453" r:id="rId258"/>
    <p:sldId id="454" r:id="rId259"/>
    <p:sldId id="455" r:id="rId260"/>
    <p:sldId id="456" r:id="rId261"/>
    <p:sldId id="460" r:id="rId262"/>
    <p:sldId id="461" r:id="rId263"/>
    <p:sldId id="462" r:id="rId264"/>
    <p:sldId id="463" r:id="rId265"/>
    <p:sldId id="373" r:id="rId266"/>
    <p:sldId id="371" r:id="rId267"/>
    <p:sldId id="372" r:id="rId2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2408" autoAdjust="0"/>
    <p:restoredTop sz="94660"/>
  </p:normalViewPr>
  <p:slideViewPr>
    <p:cSldViewPr>
      <p:cViewPr>
        <p:scale>
          <a:sx n="66" d="100"/>
          <a:sy n="66" d="100"/>
        </p:scale>
        <p:origin x="-3078" y="-105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slide" Target="slides/slide245.xml"/><Relationship Id="rId107" Type="http://schemas.openxmlformats.org/officeDocument/2006/relationships/slide" Target="slides/slide105.xml"/><Relationship Id="rId268" Type="http://schemas.openxmlformats.org/officeDocument/2006/relationships/slide" Target="slides/slide266.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58" Type="http://schemas.openxmlformats.org/officeDocument/2006/relationships/slide" Target="slides/slide256.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slide" Target="slides/slide246.xml"/><Relationship Id="rId269" Type="http://schemas.openxmlformats.org/officeDocument/2006/relationships/notesMaster" Target="notesMasters/notesMaster1.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presProps" Target="presProps.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223" Type="http://schemas.openxmlformats.org/officeDocument/2006/relationships/slide" Target="slides/slide221.xml"/><Relationship Id="rId228" Type="http://schemas.openxmlformats.org/officeDocument/2006/relationships/slide" Target="slides/slide226.xml"/><Relationship Id="rId244" Type="http://schemas.openxmlformats.org/officeDocument/2006/relationships/slide" Target="slides/slide242.xml"/><Relationship Id="rId249" Type="http://schemas.openxmlformats.org/officeDocument/2006/relationships/slide" Target="slides/slide24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260" Type="http://schemas.openxmlformats.org/officeDocument/2006/relationships/slide" Target="slides/slide258.xml"/><Relationship Id="rId265" Type="http://schemas.openxmlformats.org/officeDocument/2006/relationships/slide" Target="slides/slide263.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34" Type="http://schemas.openxmlformats.org/officeDocument/2006/relationships/slide" Target="slides/slide232.xml"/><Relationship Id="rId239" Type="http://schemas.openxmlformats.org/officeDocument/2006/relationships/slide" Target="slides/slide237.xml"/><Relationship Id="rId2" Type="http://schemas.openxmlformats.org/officeDocument/2006/relationships/slideMaster" Target="slideMasters/slideMaster2.xml"/><Relationship Id="rId29" Type="http://schemas.openxmlformats.org/officeDocument/2006/relationships/slide" Target="slides/slide27.xml"/><Relationship Id="rId250" Type="http://schemas.openxmlformats.org/officeDocument/2006/relationships/slide" Target="slides/slide248.xml"/><Relationship Id="rId255" Type="http://schemas.openxmlformats.org/officeDocument/2006/relationships/slide" Target="slides/slide253.xml"/><Relationship Id="rId271" Type="http://schemas.openxmlformats.org/officeDocument/2006/relationships/viewProps" Target="viewProps.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openxmlformats.org/officeDocument/2006/relationships/slide" Target="slides/slide227.xml"/><Relationship Id="rId19" Type="http://schemas.openxmlformats.org/officeDocument/2006/relationships/slide" Target="slides/slide17.xml"/><Relationship Id="rId224" Type="http://schemas.openxmlformats.org/officeDocument/2006/relationships/slide" Target="slides/slide222.xml"/><Relationship Id="rId240" Type="http://schemas.openxmlformats.org/officeDocument/2006/relationships/slide" Target="slides/slide238.xml"/><Relationship Id="rId245" Type="http://schemas.openxmlformats.org/officeDocument/2006/relationships/slide" Target="slides/slide243.xml"/><Relationship Id="rId261" Type="http://schemas.openxmlformats.org/officeDocument/2006/relationships/slide" Target="slides/slide259.xml"/><Relationship Id="rId266" Type="http://schemas.openxmlformats.org/officeDocument/2006/relationships/slide" Target="slides/slide264.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slide" Target="slides/slide228.xml"/><Relationship Id="rId235" Type="http://schemas.openxmlformats.org/officeDocument/2006/relationships/slide" Target="slides/slide233.xml"/><Relationship Id="rId251" Type="http://schemas.openxmlformats.org/officeDocument/2006/relationships/slide" Target="slides/slide249.xml"/><Relationship Id="rId256" Type="http://schemas.openxmlformats.org/officeDocument/2006/relationships/slide" Target="slides/slide254.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72"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241" Type="http://schemas.openxmlformats.org/officeDocument/2006/relationships/slide" Target="slides/slide239.xml"/><Relationship Id="rId246" Type="http://schemas.openxmlformats.org/officeDocument/2006/relationships/slide" Target="slides/slide244.xml"/><Relationship Id="rId267" Type="http://schemas.openxmlformats.org/officeDocument/2006/relationships/slide" Target="slides/slide265.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262" Type="http://schemas.openxmlformats.org/officeDocument/2006/relationships/slide" Target="slides/slide260.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tableStyles" Target="tableStyles.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s>
</file>

<file path=ppt/charts/_rels/chart1.xml.rels><?xml version="1.0" encoding="UTF-8" standalone="yes"?>
<Relationships xmlns="http://schemas.openxmlformats.org/package/2006/relationships"><Relationship Id="rId1" Type="http://schemas.openxmlformats.org/officeDocument/2006/relationships/oleObject" Target="Chart%20in%20Microsoft%20Office%20PowerPoint"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7.6229636166168888E-2"/>
          <c:y val="1.4325180562719265E-2"/>
          <c:w val="0.8799401529550227"/>
          <c:h val="0.91964993537209161"/>
        </c:manualLayout>
      </c:layout>
      <c:barChart>
        <c:barDir val="col"/>
        <c:grouping val="clustered"/>
        <c:ser>
          <c:idx val="0"/>
          <c:order val="0"/>
          <c:tx>
            <c:strRef>
              <c:f>'[Chart in Microsoft Office PowerPoint]Sheet1'!$B$6</c:f>
              <c:strCache>
                <c:ptCount val="1"/>
                <c:pt idx="0">
                  <c:v>Cases</c:v>
                </c:pt>
              </c:strCache>
            </c:strRef>
          </c:tx>
          <c:dLbls>
            <c:showVal val="1"/>
          </c:dLbls>
          <c:cat>
            <c:numRef>
              <c:f>'[Chart in Microsoft Office PowerPoint]Sheet1'!$A$7:$A$25</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'[Chart in Microsoft Office PowerPoint]Sheet1'!$B$7:$B$25</c:f>
              <c:numCache>
                <c:formatCode>General</c:formatCode>
                <c:ptCount val="19"/>
                <c:pt idx="0">
                  <c:v>5551</c:v>
                </c:pt>
                <c:pt idx="1">
                  <c:v>2430</c:v>
                </c:pt>
                <c:pt idx="2">
                  <c:v>6232</c:v>
                </c:pt>
                <c:pt idx="3">
                  <c:v>486</c:v>
                </c:pt>
                <c:pt idx="4">
                  <c:v>3434</c:v>
                </c:pt>
                <c:pt idx="5">
                  <c:v>1048</c:v>
                </c:pt>
                <c:pt idx="6">
                  <c:v>2200</c:v>
                </c:pt>
                <c:pt idx="7">
                  <c:v>466</c:v>
                </c:pt>
                <c:pt idx="8">
                  <c:v>1153</c:v>
                </c:pt>
                <c:pt idx="9">
                  <c:v>474</c:v>
                </c:pt>
                <c:pt idx="10">
                  <c:v>409</c:v>
                </c:pt>
                <c:pt idx="11">
                  <c:v>1359</c:v>
                </c:pt>
                <c:pt idx="12">
                  <c:v>671</c:v>
                </c:pt>
                <c:pt idx="13">
                  <c:v>1749</c:v>
                </c:pt>
                <c:pt idx="14">
                  <c:v>375</c:v>
                </c:pt>
                <c:pt idx="15">
                  <c:v>3162</c:v>
                </c:pt>
                <c:pt idx="16">
                  <c:v>6060</c:v>
                </c:pt>
                <c:pt idx="17">
                  <c:v>2766</c:v>
                </c:pt>
                <c:pt idx="18">
                  <c:v>6640</c:v>
                </c:pt>
              </c:numCache>
            </c:numRef>
          </c:val>
        </c:ser>
        <c:axId val="89716992"/>
        <c:axId val="90439680"/>
      </c:barChart>
      <c:lineChart>
        <c:grouping val="standard"/>
        <c:ser>
          <c:idx val="1"/>
          <c:order val="1"/>
          <c:tx>
            <c:strRef>
              <c:f>'[Chart in Microsoft Office PowerPoint]Sheet1'!$C$6</c:f>
              <c:strCache>
                <c:ptCount val="1"/>
                <c:pt idx="0">
                  <c:v>Death</c:v>
                </c:pt>
              </c:strCache>
            </c:strRef>
          </c:tx>
          <c:marker>
            <c:symbol val="none"/>
          </c:marker>
          <c:dLbls>
            <c:dLblPos val="ctr"/>
            <c:showVal val="1"/>
          </c:dLbls>
          <c:cat>
            <c:numRef>
              <c:f>'[Chart in Microsoft Office PowerPoint]Sheet1'!$A$7:$A$25</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'[Chart in Microsoft Office PowerPoint]Sheet1'!$C$7:$C$25</c:f>
              <c:numCache>
                <c:formatCode>General</c:formatCode>
                <c:ptCount val="19"/>
                <c:pt idx="0">
                  <c:v>93</c:v>
                </c:pt>
                <c:pt idx="1">
                  <c:v>44</c:v>
                </c:pt>
                <c:pt idx="2">
                  <c:v>58</c:v>
                </c:pt>
                <c:pt idx="3">
                  <c:v>0</c:v>
                </c:pt>
                <c:pt idx="4">
                  <c:v>13</c:v>
                </c:pt>
                <c:pt idx="5">
                  <c:v>4</c:v>
                </c:pt>
                <c:pt idx="6">
                  <c:v>11</c:v>
                </c:pt>
                <c:pt idx="7">
                  <c:v>0</c:v>
                </c:pt>
                <c:pt idx="8">
                  <c:v>0</c:v>
                </c:pt>
                <c:pt idx="9">
                  <c:v>0</c:v>
                </c:pt>
                <c:pt idx="10">
                  <c:v>0</c:v>
                </c:pt>
                <c:pt idx="11">
                  <c:v>6</c:v>
                </c:pt>
                <c:pt idx="12">
                  <c:v>1</c:v>
                </c:pt>
                <c:pt idx="13">
                  <c:v>2</c:v>
                </c:pt>
                <c:pt idx="14">
                  <c:v>0</c:v>
                </c:pt>
                <c:pt idx="15">
                  <c:v>6</c:v>
                </c:pt>
                <c:pt idx="16">
                  <c:v>14</c:v>
                </c:pt>
                <c:pt idx="17">
                  <c:v>8</c:v>
                </c:pt>
                <c:pt idx="18">
                  <c:v>16</c:v>
                </c:pt>
              </c:numCache>
            </c:numRef>
          </c:val>
        </c:ser>
        <c:marker val="1"/>
        <c:axId val="90442752"/>
        <c:axId val="90441216"/>
      </c:lineChart>
      <c:catAx>
        <c:axId val="89716992"/>
        <c:scaling>
          <c:orientation val="minMax"/>
        </c:scaling>
        <c:axPos val="b"/>
        <c:numFmt formatCode="General" sourceLinked="1"/>
        <c:tickLblPos val="nextTo"/>
        <c:txPr>
          <a:bodyPr rot="-5400000" vert="horz"/>
          <a:lstStyle/>
          <a:p>
            <a:pPr>
              <a:defRPr/>
            </a:pPr>
            <a:endParaRPr lang="en-US"/>
          </a:p>
        </c:txPr>
        <c:crossAx val="90439680"/>
        <c:crosses val="autoZero"/>
        <c:auto val="1"/>
        <c:lblAlgn val="ctr"/>
        <c:lblOffset val="100"/>
      </c:catAx>
      <c:valAx>
        <c:axId val="90439680"/>
        <c:scaling>
          <c:orientation val="minMax"/>
        </c:scaling>
        <c:axPos val="l"/>
        <c:numFmt formatCode="General" sourceLinked="1"/>
        <c:tickLblPos val="nextTo"/>
        <c:crossAx val="89716992"/>
        <c:crosses val="autoZero"/>
        <c:crossBetween val="between"/>
      </c:valAx>
      <c:valAx>
        <c:axId val="90441216"/>
        <c:scaling>
          <c:orientation val="minMax"/>
        </c:scaling>
        <c:axPos val="r"/>
        <c:numFmt formatCode="General" sourceLinked="1"/>
        <c:tickLblPos val="nextTo"/>
        <c:crossAx val="90442752"/>
        <c:crosses val="max"/>
        <c:crossBetween val="between"/>
      </c:valAx>
      <c:catAx>
        <c:axId val="90442752"/>
        <c:scaling>
          <c:orientation val="minMax"/>
        </c:scaling>
        <c:delete val="1"/>
        <c:axPos val="b"/>
        <c:numFmt formatCode="General" sourceLinked="1"/>
        <c:tickLblPos val="none"/>
        <c:crossAx val="90441216"/>
        <c:crosses val="autoZero"/>
        <c:auto val="1"/>
        <c:lblAlgn val="ctr"/>
        <c:lblOffset val="100"/>
      </c:catAx>
    </c:plotArea>
    <c:legend>
      <c:legendPos val="r"/>
      <c:layout/>
    </c:legend>
    <c:plotVisOnly val="1"/>
    <c:dispBlanksAs val="gap"/>
  </c:chart>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97AEEA-4715-4A93-AFBE-71D2C6A07558}" type="datetimeFigureOut">
              <a:rPr lang="en-US" smtClean="0"/>
              <a:pPr/>
              <a:t>5/9/2019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7A00B1-2859-4B17-BC3E-62A7E409D75B}" type="slidenum">
              <a:rPr lang="en-US" smtClean="0"/>
              <a:pPr/>
              <a:t>‹#›</a:t>
            </a:fld>
            <a:endParaRPr lang="en-US"/>
          </a:p>
        </p:txBody>
      </p:sp>
    </p:spTree>
    <p:extLst>
      <p:ext uri="{BB962C8B-B14F-4D97-AF65-F5344CB8AC3E}">
        <p14:creationId xmlns:p14="http://schemas.microsoft.com/office/powerpoint/2010/main" xmlns="" val="1315012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th-TH" smtClean="0"/>
          </a:p>
        </p:txBody>
      </p:sp>
      <p:sp>
        <p:nvSpPr>
          <p:cNvPr id="4" name="Slide Number Placeholder 3"/>
          <p:cNvSpPr>
            <a:spLocks noGrp="1"/>
          </p:cNvSpPr>
          <p:nvPr>
            <p:ph type="sldNum" sz="quarter" idx="5"/>
          </p:nvPr>
        </p:nvSpPr>
        <p:spPr/>
        <p:txBody>
          <a:bodyPr/>
          <a:lstStyle/>
          <a:p>
            <a:pPr>
              <a:defRPr/>
            </a:pPr>
            <a:fld id="{CDCF7F5D-1C43-43C0-BF2F-DE9647A6D7D3}" type="slidenum">
              <a:rPr lang="en-US">
                <a:solidFill>
                  <a:prstClr val="black"/>
                </a:solidFill>
              </a:rPr>
              <a:pPr>
                <a:defRPr/>
              </a:pPr>
              <a:t>254</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th-TH" smtClean="0"/>
          </a:p>
        </p:txBody>
      </p:sp>
      <p:sp>
        <p:nvSpPr>
          <p:cNvPr id="4" name="Slide Number Placeholder 3"/>
          <p:cNvSpPr>
            <a:spLocks noGrp="1"/>
          </p:cNvSpPr>
          <p:nvPr>
            <p:ph type="sldNum" sz="quarter" idx="5"/>
          </p:nvPr>
        </p:nvSpPr>
        <p:spPr/>
        <p:txBody>
          <a:bodyPr/>
          <a:lstStyle/>
          <a:p>
            <a:pPr>
              <a:defRPr/>
            </a:pPr>
            <a:fld id="{C6A34C2C-37AC-4D1E-A8BB-DBA4F9F50547}" type="slidenum">
              <a:rPr lang="en-US">
                <a:solidFill>
                  <a:prstClr val="black"/>
                </a:solidFill>
              </a:rPr>
              <a:pPr>
                <a:defRPr/>
              </a:pPr>
              <a:t>255</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h-TH" smtClean="0"/>
          </a:p>
        </p:txBody>
      </p:sp>
      <p:sp>
        <p:nvSpPr>
          <p:cNvPr id="1955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0AC5B2E-70C0-4A1F-809E-810F56BE04B5}" type="slidenum">
              <a:rPr lang="en-US">
                <a:solidFill>
                  <a:srgbClr val="000000"/>
                </a:solidFill>
              </a:rPr>
              <a:pPr>
                <a:defRPr/>
              </a:pPr>
              <a:t>258</a:t>
            </a:fld>
            <a:endParaRPr 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p:txBody>
          <a:bodyPr/>
          <a:lstStyle/>
          <a:p>
            <a:pPr>
              <a:defRPr/>
            </a:pPr>
            <a:fld id="{4C214CC3-32A2-45AF-B634-E24977F889CB}" type="slidenum">
              <a:rPr lang="en-US">
                <a:solidFill>
                  <a:prstClr val="black"/>
                </a:solidFill>
              </a:rPr>
              <a:pPr>
                <a:defRPr/>
              </a:pPr>
              <a:t>259</a:t>
            </a:fld>
            <a:endParaRPr lang="en-US">
              <a:solidFill>
                <a:prstClr val="black"/>
              </a:solidFill>
            </a:endParaRPr>
          </a:p>
        </p:txBody>
      </p:sp>
      <p:sp>
        <p:nvSpPr>
          <p:cNvPr id="931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3188"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The four dengue viruses, members of the flavivirus genus, evolved from a common ancestor in subhuman primates and separately were introduced into the urban transmission cycle. DENV infection is the most common arthropod-borne viral infection in humans. The 4 serotypes sharing 70-80% amino acid homology.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th-TH" smtClean="0"/>
          </a:p>
        </p:txBody>
      </p:sp>
      <p:sp>
        <p:nvSpPr>
          <p:cNvPr id="4" name="Slide Number Placeholder 3"/>
          <p:cNvSpPr>
            <a:spLocks noGrp="1"/>
          </p:cNvSpPr>
          <p:nvPr>
            <p:ph type="sldNum" sz="quarter" idx="5"/>
          </p:nvPr>
        </p:nvSpPr>
        <p:spPr/>
        <p:txBody>
          <a:bodyPr/>
          <a:lstStyle/>
          <a:p>
            <a:pPr>
              <a:defRPr/>
            </a:pPr>
            <a:fld id="{8528795C-7427-4831-9A12-4EA7495D03BA}" type="slidenum">
              <a:rPr lang="th-TH">
                <a:solidFill>
                  <a:prstClr val="black"/>
                </a:solidFill>
              </a:rPr>
              <a:pPr>
                <a:defRPr/>
              </a:pPr>
              <a:t>260</a:t>
            </a:fld>
            <a:endParaRPr lang="th-TH">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th-TH" smtClean="0"/>
          </a:p>
        </p:txBody>
      </p:sp>
      <p:sp>
        <p:nvSpPr>
          <p:cNvPr id="4" name="Slide Number Placeholder 3"/>
          <p:cNvSpPr>
            <a:spLocks noGrp="1"/>
          </p:cNvSpPr>
          <p:nvPr>
            <p:ph type="sldNum" sz="quarter" idx="5"/>
          </p:nvPr>
        </p:nvSpPr>
        <p:spPr/>
        <p:txBody>
          <a:bodyPr/>
          <a:lstStyle/>
          <a:p>
            <a:pPr>
              <a:defRPr/>
            </a:pPr>
            <a:fld id="{0D154C58-8179-4BF7-9F7C-F1E28801F31B}" type="slidenum">
              <a:rPr lang="th-TH">
                <a:solidFill>
                  <a:prstClr val="black"/>
                </a:solidFill>
              </a:rPr>
              <a:pPr>
                <a:defRPr/>
              </a:pPr>
              <a:t>261</a:t>
            </a:fld>
            <a:endParaRPr lang="th-TH">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th-TH" smtClean="0"/>
          </a:p>
        </p:txBody>
      </p:sp>
      <p:sp>
        <p:nvSpPr>
          <p:cNvPr id="4" name="Slide Number Placeholder 3"/>
          <p:cNvSpPr>
            <a:spLocks noGrp="1"/>
          </p:cNvSpPr>
          <p:nvPr>
            <p:ph type="sldNum" sz="quarter" idx="5"/>
          </p:nvPr>
        </p:nvSpPr>
        <p:spPr/>
        <p:txBody>
          <a:bodyPr/>
          <a:lstStyle/>
          <a:p>
            <a:pPr>
              <a:defRPr/>
            </a:pPr>
            <a:fld id="{E7C6B629-5497-4700-83F0-AB4539E07E40}" type="slidenum">
              <a:rPr lang="th-TH">
                <a:solidFill>
                  <a:prstClr val="black"/>
                </a:solidFill>
              </a:rPr>
              <a:pPr>
                <a:defRPr/>
              </a:pPr>
              <a:t>262</a:t>
            </a:fld>
            <a:endParaRPr lang="th-TH">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2089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2A37535-50FE-4153-96BC-7D599B328A0E}" type="slidenum">
              <a:rPr lang="es-DO">
                <a:solidFill>
                  <a:srgbClr val="000000"/>
                </a:solidFill>
              </a:rPr>
              <a:pPr>
                <a:defRPr/>
              </a:pPr>
              <a:t>263</a:t>
            </a:fld>
            <a:endParaRPr lang="es-DO">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5/9/2019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cSld name="ชื่อเรื่องและตาราง">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990600" y="319088"/>
            <a:ext cx="7543800" cy="563562"/>
          </a:xfrm>
        </p:spPr>
        <p:txBody>
          <a:bodyPr/>
          <a:lstStyle/>
          <a:p>
            <a:r>
              <a:rPr lang="th-TH" smtClean="0"/>
              <a:t>คลิกเพื่อแก้ไขลักษณะชื่อเรื่องต้นแบบ</a:t>
            </a:r>
            <a:endParaRPr lang="en-US"/>
          </a:p>
        </p:txBody>
      </p:sp>
      <p:sp>
        <p:nvSpPr>
          <p:cNvPr id="3" name="ตัวยึดตาราง 2"/>
          <p:cNvSpPr>
            <a:spLocks noGrp="1"/>
          </p:cNvSpPr>
          <p:nvPr>
            <p:ph type="tbl" idx="1"/>
          </p:nvPr>
        </p:nvSpPr>
        <p:spPr>
          <a:xfrm>
            <a:off x="457200" y="1371600"/>
            <a:ext cx="8229600" cy="5248275"/>
          </a:xfrm>
        </p:spPr>
        <p:txBody>
          <a:bodyPr rtlCol="0">
            <a:normAutofit/>
          </a:bodyPr>
          <a:lstStyle/>
          <a:p>
            <a:pPr lvl="0"/>
            <a:endParaRPr lang="en-US" noProof="0"/>
          </a:p>
        </p:txBody>
      </p:sp>
      <p:sp>
        <p:nvSpPr>
          <p:cNvPr id="4" name="ตัวยึดวันที่ 3"/>
          <p:cNvSpPr>
            <a:spLocks noGrp="1"/>
          </p:cNvSpPr>
          <p:nvPr>
            <p:ph type="dt" sz="half" idx="10"/>
          </p:nvPr>
        </p:nvSpPr>
        <p:spPr>
          <a:xfrm>
            <a:off x="457200" y="6400800"/>
            <a:ext cx="2133600" cy="320675"/>
          </a:xfrm>
        </p:spPr>
        <p:txBody>
          <a:bodyPr/>
          <a:lstStyle>
            <a:lvl1pPr>
              <a:defRPr/>
            </a:lvl1pPr>
          </a:lstStyle>
          <a:p>
            <a:pPr>
              <a:defRPr/>
            </a:pPr>
            <a:endParaRPr lang="en-US"/>
          </a:p>
        </p:txBody>
      </p:sp>
      <p:sp>
        <p:nvSpPr>
          <p:cNvPr id="5" name="ตัวยึดท้ายกระดาษ 4"/>
          <p:cNvSpPr>
            <a:spLocks noGrp="1"/>
          </p:cNvSpPr>
          <p:nvPr>
            <p:ph type="ftr" sz="quarter" idx="11"/>
          </p:nvPr>
        </p:nvSpPr>
        <p:spPr>
          <a:xfrm>
            <a:off x="3124200" y="6400800"/>
            <a:ext cx="2895600" cy="320675"/>
          </a:xfrm>
        </p:spPr>
        <p:txBody>
          <a:bodyPr/>
          <a:lstStyle>
            <a:lvl1pPr>
              <a:defRPr/>
            </a:lvl1pPr>
          </a:lstStyle>
          <a:p>
            <a:pPr>
              <a:defRPr/>
            </a:pPr>
            <a:endParaRPr lang="en-US"/>
          </a:p>
        </p:txBody>
      </p:sp>
      <p:sp>
        <p:nvSpPr>
          <p:cNvPr id="6" name="ตัวยึดหมายเลขภาพนิ่ง 5"/>
          <p:cNvSpPr>
            <a:spLocks noGrp="1"/>
          </p:cNvSpPr>
          <p:nvPr>
            <p:ph type="sldNum" sz="quarter" idx="12"/>
          </p:nvPr>
        </p:nvSpPr>
        <p:spPr>
          <a:xfrm>
            <a:off x="6553200" y="6400800"/>
            <a:ext cx="2133600" cy="320675"/>
          </a:xfrm>
        </p:spPr>
        <p:txBody>
          <a:bodyPr/>
          <a:lstStyle>
            <a:lvl1pPr>
              <a:defRPr/>
            </a:lvl1pPr>
          </a:lstStyle>
          <a:p>
            <a:pPr>
              <a:defRPr/>
            </a:pPr>
            <a:fld id="{F06F42E4-D0D7-48A3-B13B-9BFEBC28E38D}" type="slidenum">
              <a:rPr lang="en-US"/>
              <a:pPr>
                <a:defRPr/>
              </a:pPr>
              <a:t>‹#›</a:t>
            </a:fld>
            <a:endParaRPr lang="en-US"/>
          </a:p>
        </p:txBody>
      </p:sp>
    </p:spTree>
    <p:extLst>
      <p:ext uri="{BB962C8B-B14F-4D97-AF65-F5344CB8AC3E}">
        <p14:creationId xmlns:p14="http://schemas.microsoft.com/office/powerpoint/2010/main" xmlns="" val="2857588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19C1B1-9B08-46AC-987B-C71EEF8CFBC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xmlns="" val="1346256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AEFBA3-BB23-465F-8709-BC455C35AC0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xmlns="" val="27578515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D9DC55-130F-482B-B262-7D97AF2A9FB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xmlns="" val="23248175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094C9-6B03-4BFC-96C0-A99BC91FC2B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xmlns="" val="22281729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F49768D-EFBA-4C8B-9C9D-F42DB3E0733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xmlns="" val="2714225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68E74C6-C5C5-4D7D-A45B-632EBD22337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xmlns="" val="21798859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B41B441-22CB-41B1-8082-0B05BA6BD2F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xmlns="" val="4145392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988A95-40E3-400D-A052-BC445D96F38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xmlns="" val="23746907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1DA6AD-946C-4708-9375-9BBFA9E1A0A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xmlns="" val="228469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10F05C-F153-4FB7-9E24-DA08469679C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xmlns="" val="428437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BCFEAD-C058-4351-BB38-B1F860C9BDC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xmlns="" val="3235270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C58085-8B81-49E3-B85C-B75EAF5FC69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xmlns="" val="3282137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5/9/2019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1D8BD707-D9CF-40AE-B4C6-C98DA3205C09}" type="datetimeFigureOut">
              <a:rPr lang="en-US" smtClean="0"/>
              <a:pPr/>
              <a:t>5/9/2019</a:t>
            </a:fld>
            <a:endParaRPr lang="en-US"/>
          </a:p>
        </p:txBody>
      </p:sp>
      <p:sp>
        <p:nvSpPr>
          <p:cNvPr id="9" name="Slide Number Placeholder 8"/>
          <p:cNvSpPr>
            <a:spLocks noGrp="1"/>
          </p:cNvSpPr>
          <p:nvPr>
            <p:ph type="sldNum" sz="quarter" idx="11"/>
          </p:nvPr>
        </p:nvSpPr>
        <p:spPr/>
        <p:txBody>
          <a:bodyPr/>
          <a:lstStyle/>
          <a:p>
            <a:fld id="{B6F15528-21DE-4FAA-801E-634DDDAF4B2B}"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28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B6F15528-21DE-4FAA-801E-634DDDAF4B2B}" type="slidenum">
              <a:rPr lang="en-US" smtClean="0"/>
              <a:pPr/>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1D8BD707-D9CF-40AE-B4C6-C98DA3205C09}" type="datetimeFigureOut">
              <a:rPr lang="en-US" smtClean="0"/>
              <a:pPr/>
              <a:t>5/9/2019</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6600"/>
            </a:gs>
            <a:gs pos="100000">
              <a:srgbClr val="002F00"/>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vl1pPr>
          </a:lstStyle>
          <a:p>
            <a:pPr fontAlgn="base">
              <a:spcBef>
                <a:spcPct val="0"/>
              </a:spcBef>
              <a:spcAft>
                <a:spcPct val="0"/>
              </a:spcAft>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lgn="ctr" fontAlgn="base">
              <a:spcBef>
                <a:spcPct val="0"/>
              </a:spcBef>
              <a:spcAft>
                <a:spcPct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defRPr/>
            </a:pPr>
            <a:fld id="{B3302074-6594-4812-8AFA-9E336095D949}" type="slidenum">
              <a:rPr lang="en-GB">
                <a:solidFill>
                  <a:srgbClr val="000000"/>
                </a:solidFill>
              </a:rPr>
              <a:pPr fontAlgn="base">
                <a:spcBef>
                  <a:spcPct val="0"/>
                </a:spcBef>
                <a:spcAft>
                  <a:spcPct val="0"/>
                </a:spcAft>
                <a:defRPr/>
              </a:pPr>
              <a:t>‹#›</a:t>
            </a:fld>
            <a:endParaRPr lang="en-GB">
              <a:solidFill>
                <a:srgbClr val="000000"/>
              </a:solidFill>
            </a:endParaRPr>
          </a:p>
        </p:txBody>
      </p:sp>
    </p:spTree>
    <p:extLst>
      <p:ext uri="{BB962C8B-B14F-4D97-AF65-F5344CB8AC3E}">
        <p14:creationId xmlns:p14="http://schemas.microsoft.com/office/powerpoint/2010/main" xmlns="" val="266238611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110.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1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6.jpe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8.png"/></Relationships>
</file>

<file path=ppt/slides/_rels/slide1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9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92.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9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9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9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19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2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2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hyperlink" Target="http://www.sciencephoto.com/media/370268/enlarge" TargetMode="External"/><Relationship Id="rId1" Type="http://schemas.openxmlformats.org/officeDocument/2006/relationships/slideLayout" Target="../slideLayouts/slideLayout6.xml"/><Relationship Id="rId4" Type="http://schemas.openxmlformats.org/officeDocument/2006/relationships/image" Target="../media/image97.jpeg"/></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25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5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61.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2.jpeg"/><Relationship Id="rId7" Type="http://schemas.openxmlformats.org/officeDocument/2006/relationships/image" Target="../media/image106.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 Id="rId9" Type="http://schemas.openxmlformats.org/officeDocument/2006/relationships/image" Target="../media/image3.png"/></Relationships>
</file>

<file path=ppt/slides/_rels/slide2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04800"/>
            <a:ext cx="8077200" cy="2667000"/>
          </a:xfrm>
        </p:spPr>
        <p:txBody>
          <a:bodyPr/>
          <a:lstStyle/>
          <a:p>
            <a:r>
              <a:rPr lang="en-US" dirty="0" smtClean="0"/>
              <a:t/>
            </a:r>
            <a:br>
              <a:rPr lang="en-US" dirty="0" smtClean="0"/>
            </a:br>
            <a:endParaRPr lang="en-US" dirty="0"/>
          </a:p>
        </p:txBody>
      </p:sp>
      <p:sp>
        <p:nvSpPr>
          <p:cNvPr id="3" name="Subtitle 2"/>
          <p:cNvSpPr>
            <a:spLocks noGrp="1"/>
          </p:cNvSpPr>
          <p:nvPr>
            <p:ph type="subTitle" idx="1"/>
          </p:nvPr>
        </p:nvSpPr>
        <p:spPr>
          <a:xfrm>
            <a:off x="685800" y="228600"/>
            <a:ext cx="8229600" cy="5791200"/>
          </a:xfrm>
        </p:spPr>
        <p:txBody>
          <a:bodyPr>
            <a:normAutofit/>
          </a:bodyPr>
          <a:lstStyle/>
          <a:p>
            <a:pPr algn="r"/>
            <a:r>
              <a:rPr lang="en-US" sz="4100" b="1" dirty="0" smtClean="0">
                <a:solidFill>
                  <a:schemeClr val="bg1"/>
                </a:solidFill>
              </a:rPr>
              <a:t>Professor </a:t>
            </a:r>
            <a:r>
              <a:rPr lang="en-US" sz="4100" b="1" dirty="0" err="1">
                <a:solidFill>
                  <a:schemeClr val="bg1"/>
                </a:solidFill>
              </a:rPr>
              <a:t>Quazi</a:t>
            </a:r>
            <a:r>
              <a:rPr lang="en-US" sz="4100" b="1" dirty="0">
                <a:solidFill>
                  <a:schemeClr val="bg1"/>
                </a:solidFill>
              </a:rPr>
              <a:t> </a:t>
            </a:r>
            <a:r>
              <a:rPr lang="en-US" sz="4100" b="1" dirty="0" err="1">
                <a:solidFill>
                  <a:schemeClr val="bg1"/>
                </a:solidFill>
              </a:rPr>
              <a:t>Tarikul</a:t>
            </a:r>
            <a:r>
              <a:rPr lang="en-US" sz="4100" b="1" dirty="0">
                <a:solidFill>
                  <a:schemeClr val="bg1"/>
                </a:solidFill>
              </a:rPr>
              <a:t> Islam</a:t>
            </a:r>
            <a:r>
              <a:rPr lang="en-US" sz="3500" dirty="0">
                <a:solidFill>
                  <a:schemeClr val="bg1"/>
                </a:solidFill>
              </a:rPr>
              <a:t/>
            </a:r>
            <a:br>
              <a:rPr lang="en-US" sz="3500" dirty="0">
                <a:solidFill>
                  <a:schemeClr val="bg1"/>
                </a:solidFill>
              </a:rPr>
            </a:br>
            <a:r>
              <a:rPr lang="en-US" i="1" dirty="0">
                <a:solidFill>
                  <a:schemeClr val="bg1"/>
                </a:solidFill>
              </a:rPr>
              <a:t>FCPS, FACP, FRCP(</a:t>
            </a:r>
            <a:r>
              <a:rPr lang="en-US" i="1" dirty="0" err="1">
                <a:solidFill>
                  <a:schemeClr val="bg1"/>
                </a:solidFill>
              </a:rPr>
              <a:t>Edin</a:t>
            </a:r>
            <a:r>
              <a:rPr lang="en-US" i="1" dirty="0">
                <a:solidFill>
                  <a:schemeClr val="bg1"/>
                </a:solidFill>
              </a:rPr>
              <a:t>. </a:t>
            </a:r>
            <a:r>
              <a:rPr lang="en-US" i="1" dirty="0" err="1">
                <a:solidFill>
                  <a:schemeClr val="bg1"/>
                </a:solidFill>
              </a:rPr>
              <a:t>Glasg</a:t>
            </a:r>
            <a:r>
              <a:rPr lang="en-US" i="1" dirty="0" smtClean="0">
                <a:solidFill>
                  <a:schemeClr val="bg1"/>
                </a:solidFill>
              </a:rPr>
              <a:t>.), MACP</a:t>
            </a:r>
            <a:endParaRPr lang="en-US" i="1" dirty="0">
              <a:solidFill>
                <a:schemeClr val="bg1"/>
              </a:solidFill>
            </a:endParaRPr>
          </a:p>
          <a:p>
            <a:pPr algn="r"/>
            <a:r>
              <a:rPr lang="en-US" sz="4100" dirty="0" smtClean="0">
                <a:solidFill>
                  <a:schemeClr val="bg1"/>
                </a:solidFill>
              </a:rPr>
              <a:t>Professor </a:t>
            </a:r>
            <a:r>
              <a:rPr lang="en-US" sz="4100" dirty="0">
                <a:solidFill>
                  <a:schemeClr val="bg1"/>
                </a:solidFill>
              </a:rPr>
              <a:t>of </a:t>
            </a:r>
            <a:r>
              <a:rPr lang="en-US" sz="4100" dirty="0" smtClean="0">
                <a:solidFill>
                  <a:schemeClr val="bg1"/>
                </a:solidFill>
              </a:rPr>
              <a:t>Medicine</a:t>
            </a:r>
          </a:p>
          <a:p>
            <a:r>
              <a:rPr lang="en-US" sz="4100" dirty="0" smtClean="0">
                <a:solidFill>
                  <a:schemeClr val="bg1"/>
                </a:solidFill>
              </a:rPr>
              <a:t>     </a:t>
            </a:r>
            <a:r>
              <a:rPr lang="en-US" sz="4100" dirty="0" smtClean="0">
                <a:solidFill>
                  <a:schemeClr val="bg1"/>
                </a:solidFill>
              </a:rPr>
              <a:t>Popular </a:t>
            </a:r>
            <a:r>
              <a:rPr lang="en-US" sz="4100" dirty="0" smtClean="0">
                <a:solidFill>
                  <a:schemeClr val="bg1"/>
                </a:solidFill>
              </a:rPr>
              <a:t>Medical College &amp;Hospital</a:t>
            </a:r>
            <a:r>
              <a:rPr lang="en-US" sz="4100" b="1" dirty="0" smtClean="0">
                <a:solidFill>
                  <a:schemeClr val="tx1"/>
                </a:solidFill>
              </a:rPr>
              <a:t> </a:t>
            </a:r>
          </a:p>
          <a:p>
            <a:r>
              <a:rPr lang="en-US" sz="3600" b="1" dirty="0" smtClean="0">
                <a:solidFill>
                  <a:srgbClr val="FF0000"/>
                </a:solidFill>
              </a:rPr>
              <a:t>Editor in Chief </a:t>
            </a:r>
          </a:p>
          <a:p>
            <a:r>
              <a:rPr lang="en-US" sz="3600" b="1" dirty="0" smtClean="0">
                <a:solidFill>
                  <a:srgbClr val="FF0000"/>
                </a:solidFill>
              </a:rPr>
              <a:t>National Guideline for Clinical management </a:t>
            </a:r>
          </a:p>
          <a:p>
            <a:r>
              <a:rPr lang="en-US" sz="3600" b="1" dirty="0" smtClean="0">
                <a:solidFill>
                  <a:srgbClr val="FF0000"/>
                </a:solidFill>
              </a:rPr>
              <a:t>of Dengue Syndrome 2018</a:t>
            </a:r>
            <a:endParaRPr lang="en-US" sz="3500" dirty="0" smtClean="0">
              <a:solidFill>
                <a:srgbClr val="FF0000"/>
              </a:solidFill>
            </a:endParaRPr>
          </a:p>
          <a:p>
            <a:pPr algn="r"/>
            <a:endParaRPr lang="en-US" sz="3500" dirty="0" smtClean="0">
              <a:solidFill>
                <a:schemeClr val="bg1"/>
              </a:solidFill>
            </a:endParaRPr>
          </a:p>
          <a:p>
            <a:pPr algn="r"/>
            <a:endParaRPr lang="en-US" sz="3500" dirty="0">
              <a:solidFill>
                <a:schemeClr val="bg1"/>
              </a:solidFill>
            </a:endParaRPr>
          </a:p>
          <a:p>
            <a:pPr algn="r"/>
            <a:endParaRPr lang="en-US" sz="3500" dirty="0">
              <a:solidFill>
                <a:schemeClr val="bg1"/>
              </a:solidFill>
            </a:endParaRPr>
          </a:p>
          <a:p>
            <a:endParaRPr lang="en-US"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3929623211"/>
      </p:ext>
    </p:extLst>
  </p:cSld>
  <p:clrMapOvr>
    <a:masterClrMapping/>
  </p:clrMapOvr>
  <p:transition spd="slow"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762000" y="304800"/>
            <a:ext cx="7913688" cy="1143000"/>
          </a:xfrm>
        </p:spPr>
        <p:txBody>
          <a:bodyPr/>
          <a:lstStyle/>
          <a:p>
            <a:pPr marL="165100" indent="14288" eaLnBrk="1" hangingPunct="1"/>
            <a:r>
              <a:rPr lang="en-US" sz="3200" i="1" smtClean="0"/>
              <a:t>Aedes</a:t>
            </a:r>
            <a:r>
              <a:rPr lang="en-US" sz="3200" smtClean="0"/>
              <a:t>  </a:t>
            </a:r>
            <a:r>
              <a:rPr lang="en-US" sz="3200" i="1" smtClean="0"/>
              <a:t>albopictus</a:t>
            </a:r>
            <a:r>
              <a:rPr lang="en-US" sz="3200" smtClean="0"/>
              <a:t>  in rubber plantations</a:t>
            </a:r>
          </a:p>
        </p:txBody>
      </p:sp>
      <p:sp>
        <p:nvSpPr>
          <p:cNvPr id="21507" name="Rectangle 3"/>
          <p:cNvSpPr>
            <a:spLocks noGrp="1" noChangeArrowheads="1"/>
          </p:cNvSpPr>
          <p:nvPr>
            <p:ph type="subTitle" idx="1"/>
          </p:nvPr>
        </p:nvSpPr>
        <p:spPr>
          <a:xfrm>
            <a:off x="533400" y="1295400"/>
            <a:ext cx="8153400" cy="5257800"/>
          </a:xfrm>
        </p:spPr>
        <p:txBody>
          <a:bodyPr/>
          <a:lstStyle/>
          <a:p>
            <a:pPr marL="571500" lvl="1" indent="-457200" algn="l" eaLnBrk="1" hangingPunct="1">
              <a:lnSpc>
                <a:spcPct val="90000"/>
              </a:lnSpc>
              <a:buClr>
                <a:srgbClr val="CC3300"/>
              </a:buClr>
              <a:buSzPct val="150000"/>
              <a:buFontTx/>
              <a:buChar char="•"/>
            </a:pPr>
            <a:endParaRPr lang="en-US" sz="2400" b="1" smtClean="0">
              <a:solidFill>
                <a:schemeClr val="accent2"/>
              </a:solidFill>
            </a:endParaRPr>
          </a:p>
          <a:p>
            <a:pPr marL="571500" lvl="1" indent="-457200" algn="l" eaLnBrk="1" hangingPunct="1">
              <a:lnSpc>
                <a:spcPct val="90000"/>
              </a:lnSpc>
              <a:buClr>
                <a:srgbClr val="CC3300"/>
              </a:buClr>
              <a:buSzPct val="150000"/>
            </a:pPr>
            <a:endParaRPr lang="en-US" sz="2400" b="1" smtClean="0">
              <a:solidFill>
                <a:schemeClr val="accent2"/>
              </a:solidFill>
            </a:endParaRPr>
          </a:p>
          <a:p>
            <a:pPr marL="571500" lvl="1" indent="-457200" algn="l" eaLnBrk="1" hangingPunct="1">
              <a:lnSpc>
                <a:spcPct val="90000"/>
              </a:lnSpc>
              <a:buClr>
                <a:srgbClr val="CC3300"/>
              </a:buClr>
              <a:buSzPct val="150000"/>
              <a:buFontTx/>
              <a:buChar char="•"/>
            </a:pPr>
            <a:endParaRPr lang="en-US" sz="2400" b="1" smtClean="0">
              <a:solidFill>
                <a:schemeClr val="accent2"/>
              </a:solidFill>
            </a:endParaRPr>
          </a:p>
          <a:p>
            <a:pPr marL="571500" lvl="1" indent="-457200" algn="l" eaLnBrk="1" hangingPunct="1">
              <a:lnSpc>
                <a:spcPct val="90000"/>
              </a:lnSpc>
              <a:buClr>
                <a:srgbClr val="CC3300"/>
              </a:buClr>
              <a:buSzPct val="150000"/>
              <a:buFontTx/>
              <a:buChar char="•"/>
            </a:pPr>
            <a:endParaRPr lang="en-US" sz="2400" b="1" smtClean="0">
              <a:solidFill>
                <a:schemeClr val="accent2"/>
              </a:solidFill>
            </a:endParaRPr>
          </a:p>
        </p:txBody>
      </p:sp>
      <p:pic>
        <p:nvPicPr>
          <p:cNvPr id="21508" name="Picture 1" descr="albopictus.jpg"/>
          <p:cNvPicPr>
            <a:picLocks noChangeAspect="1" noChangeArrowheads="1"/>
          </p:cNvPicPr>
          <p:nvPr/>
        </p:nvPicPr>
        <p:blipFill>
          <a:blip r:embed="rId2">
            <a:extLst>
              <a:ext uri="{28A0092B-C50C-407E-A947-70E740481C1C}">
                <a14:useLocalDpi xmlns:a14="http://schemas.microsoft.com/office/drawing/2010/main" xmlns="" val="0"/>
              </a:ext>
            </a:extLst>
          </a:blip>
          <a:srcRect t="964" b="6490"/>
          <a:stretch>
            <a:fillRect/>
          </a:stretch>
        </p:blipFill>
        <p:spPr bwMode="auto">
          <a:xfrm>
            <a:off x="3733800" y="1447800"/>
            <a:ext cx="1524000" cy="1023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9" name="Picture 2" descr="G:\Kottayam trip photos\DSC01202.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7200" y="4191000"/>
            <a:ext cx="3048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10" name="Picture 2" descr="G:\Kottayam trip photos\DSC01030.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715000" y="4114800"/>
            <a:ext cx="3048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11" name="Picture 3" descr="G:\Kottayam trip photos\DSC00957.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57200" y="1447800"/>
            <a:ext cx="3048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12" name="Picture 5" descr="E:\Kottayam trip photos\DSC01041.JP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5562600" y="1447800"/>
            <a:ext cx="3175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13" name="Picture 11" descr="DSC00731.JPG"/>
          <p:cNvPicPr>
            <a:picLocks noChangeAspect="1"/>
          </p:cNvPicPr>
          <p:nvPr/>
        </p:nvPicPr>
        <p:blipFill>
          <a:blip r:embed="rId7">
            <a:extLst>
              <a:ext uri="{28A0092B-C50C-407E-A947-70E740481C1C}">
                <a14:useLocalDpi xmlns:a14="http://schemas.microsoft.com/office/drawing/2010/main" xmlns="" val="0"/>
              </a:ext>
            </a:extLst>
          </a:blip>
          <a:srcRect/>
          <a:stretch>
            <a:fillRect/>
          </a:stretch>
        </p:blipFill>
        <p:spPr bwMode="auto">
          <a:xfrm>
            <a:off x="3581400" y="4800600"/>
            <a:ext cx="19812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14" name="Picture 10" descr="DSC00729.JPG"/>
          <p:cNvPicPr>
            <a:picLocks noChangeAspect="1"/>
          </p:cNvPicPr>
          <p:nvPr/>
        </p:nvPicPr>
        <p:blipFill>
          <a:blip r:embed="rId8">
            <a:extLst>
              <a:ext uri="{28A0092B-C50C-407E-A947-70E740481C1C}">
                <a14:useLocalDpi xmlns:a14="http://schemas.microsoft.com/office/drawing/2010/main" xmlns="" val="0"/>
              </a:ext>
            </a:extLst>
          </a:blip>
          <a:srcRect/>
          <a:stretch>
            <a:fillRect/>
          </a:stretch>
        </p:blipFill>
        <p:spPr bwMode="auto">
          <a:xfrm>
            <a:off x="3581400" y="3276600"/>
            <a:ext cx="1852613"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202069350"/>
      </p:ext>
    </p:extLst>
  </p:cSld>
  <p:clrMapOvr>
    <a:masterClrMapping/>
  </p:clrMapOvr>
  <p:transition spd="slow"/>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554" y="314177"/>
            <a:ext cx="8229600" cy="610820"/>
          </a:xfrm>
        </p:spPr>
        <p:txBody>
          <a:bodyPr>
            <a:noAutofit/>
          </a:bodyPr>
          <a:lstStyle/>
          <a:p>
            <a:pPr algn="l"/>
            <a:r>
              <a:rPr lang="en-US" sz="4000" b="1" dirty="0">
                <a:solidFill>
                  <a:schemeClr val="bg1"/>
                </a:solidFill>
                <a:latin typeface="Times New Roman" panose="02020603050405020304" pitchFamily="18" charset="0"/>
                <a:cs typeface="Times New Roman" panose="02020603050405020304" pitchFamily="18" charset="0"/>
              </a:rPr>
              <a:t>Diabetes Mellitus and </a:t>
            </a:r>
            <a:r>
              <a:rPr lang="en-US" sz="4000" b="1" dirty="0" smtClean="0">
                <a:solidFill>
                  <a:schemeClr val="bg1"/>
                </a:solidFill>
                <a:latin typeface="Times New Roman" panose="02020603050405020304" pitchFamily="18" charset="0"/>
                <a:cs typeface="Times New Roman" panose="02020603050405020304" pitchFamily="18" charset="0"/>
              </a:rPr>
              <a:t>Dengue(Cont.)</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066800"/>
            <a:ext cx="7620000" cy="5334000"/>
          </a:xfrm>
        </p:spPr>
        <p:txBody>
          <a:bodyPr/>
          <a:lstStyle/>
          <a:p>
            <a:pPr marL="0" indent="0" algn="just">
              <a:buNone/>
            </a:pPr>
            <a:r>
              <a:rPr lang="en-US" sz="2400" b="1" dirty="0">
                <a:solidFill>
                  <a:srgbClr val="FF0000"/>
                </a:solidFill>
                <a:latin typeface="Times New Roman" panose="02020603050405020304" pitchFamily="18" charset="0"/>
                <a:cs typeface="Times New Roman" panose="02020603050405020304" pitchFamily="18" charset="0"/>
              </a:rPr>
              <a:t>Diabetic K</a:t>
            </a:r>
            <a:r>
              <a:rPr lang="en-US" sz="2400" b="1" dirty="0" smtClean="0">
                <a:solidFill>
                  <a:srgbClr val="FF0000"/>
                </a:solidFill>
                <a:latin typeface="Times New Roman" panose="02020603050405020304" pitchFamily="18" charset="0"/>
                <a:cs typeface="Times New Roman" panose="02020603050405020304" pitchFamily="18" charset="0"/>
              </a:rPr>
              <a:t>etoacidosis </a:t>
            </a:r>
            <a:r>
              <a:rPr lang="en-US" sz="2400" b="1" dirty="0">
                <a:solidFill>
                  <a:srgbClr val="FF0000"/>
                </a:solidFill>
                <a:latin typeface="Times New Roman" panose="02020603050405020304" pitchFamily="18" charset="0"/>
                <a:cs typeface="Times New Roman" panose="02020603050405020304" pitchFamily="18" charset="0"/>
              </a:rPr>
              <a:t>&amp;</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H</a:t>
            </a:r>
            <a:r>
              <a:rPr lang="en-US" sz="2400" b="1" dirty="0" smtClean="0">
                <a:solidFill>
                  <a:srgbClr val="FF0000"/>
                </a:solidFill>
                <a:latin typeface="Times New Roman" panose="02020603050405020304" pitchFamily="18" charset="0"/>
                <a:cs typeface="Times New Roman" panose="02020603050405020304" pitchFamily="18" charset="0"/>
              </a:rPr>
              <a:t>yperosmolar </a:t>
            </a:r>
            <a:r>
              <a:rPr lang="en-US" sz="2400" b="1" dirty="0">
                <a:solidFill>
                  <a:srgbClr val="FF0000"/>
                </a:solidFill>
                <a:latin typeface="Times New Roman" panose="02020603050405020304" pitchFamily="18" charset="0"/>
                <a:cs typeface="Times New Roman" panose="02020603050405020304" pitchFamily="18" charset="0"/>
              </a:rPr>
              <a:t>H</a:t>
            </a:r>
            <a:r>
              <a:rPr lang="en-US" sz="2400" b="1" dirty="0" smtClean="0">
                <a:solidFill>
                  <a:srgbClr val="FF0000"/>
                </a:solidFill>
                <a:latin typeface="Times New Roman" panose="02020603050405020304" pitchFamily="18" charset="0"/>
                <a:cs typeface="Times New Roman" panose="02020603050405020304" pitchFamily="18" charset="0"/>
              </a:rPr>
              <a:t>yperglycemia:</a:t>
            </a:r>
          </a:p>
          <a:p>
            <a:pPr marL="0" indent="0" algn="just">
              <a:buNone/>
            </a:pPr>
            <a:endParaRPr lang="en-US" b="1" dirty="0">
              <a:solidFill>
                <a:srgbClr val="FF0000"/>
              </a:solidFill>
              <a:latin typeface="Times New Roman" panose="02020603050405020304" pitchFamily="18" charset="0"/>
              <a:cs typeface="Times New Roman" panose="02020603050405020304" pitchFamily="18" charset="0"/>
            </a:endParaRPr>
          </a:p>
          <a:p>
            <a:pPr algn="just"/>
            <a:r>
              <a:rPr lang="en-US" sz="2800" dirty="0">
                <a:solidFill>
                  <a:schemeClr val="tx2"/>
                </a:solidFill>
                <a:latin typeface="Times New Roman" panose="02020603050405020304" pitchFamily="18" charset="0"/>
                <a:cs typeface="Times New Roman" panose="02020603050405020304" pitchFamily="18" charset="0"/>
              </a:rPr>
              <a:t>Clinical manifestations of diabetic ketoacidosis and </a:t>
            </a:r>
            <a:r>
              <a:rPr lang="en-US" sz="2800" dirty="0" smtClean="0">
                <a:solidFill>
                  <a:schemeClr val="tx2"/>
                </a:solidFill>
                <a:latin typeface="Times New Roman" panose="02020603050405020304" pitchFamily="18" charset="0"/>
                <a:cs typeface="Times New Roman" panose="02020603050405020304" pitchFamily="18" charset="0"/>
              </a:rPr>
              <a:t>hyperosmolar </a:t>
            </a:r>
            <a:r>
              <a:rPr lang="en-US" sz="2800" dirty="0" err="1" smtClean="0">
                <a:solidFill>
                  <a:schemeClr val="tx2"/>
                </a:solidFill>
                <a:latin typeface="Times New Roman" panose="02020603050405020304" pitchFamily="18" charset="0"/>
                <a:cs typeface="Times New Roman" panose="02020603050405020304" pitchFamily="18" charset="0"/>
              </a:rPr>
              <a:t>hyperglycaemia</a:t>
            </a:r>
            <a:r>
              <a:rPr lang="en-US" sz="2800" dirty="0" smtClean="0">
                <a:solidFill>
                  <a:schemeClr val="tx2"/>
                </a:solidFill>
                <a:latin typeface="Times New Roman" panose="02020603050405020304" pitchFamily="18" charset="0"/>
                <a:cs typeface="Times New Roman" panose="02020603050405020304" pitchFamily="18" charset="0"/>
              </a:rPr>
              <a:t> </a:t>
            </a:r>
            <a:r>
              <a:rPr lang="en-US" sz="2800" dirty="0">
                <a:solidFill>
                  <a:schemeClr val="tx2"/>
                </a:solidFill>
                <a:latin typeface="Times New Roman" panose="02020603050405020304" pitchFamily="18" charset="0"/>
                <a:cs typeface="Times New Roman" panose="02020603050405020304" pitchFamily="18" charset="0"/>
              </a:rPr>
              <a:t>(nausea, vomiting and abdominal pain) are similar to </a:t>
            </a:r>
            <a:r>
              <a:rPr lang="en-US" sz="2800" dirty="0" smtClean="0">
                <a:solidFill>
                  <a:schemeClr val="tx2"/>
                </a:solidFill>
                <a:latin typeface="Times New Roman" panose="02020603050405020304" pitchFamily="18" charset="0"/>
                <a:cs typeface="Times New Roman" panose="02020603050405020304" pitchFamily="18" charset="0"/>
              </a:rPr>
              <a:t>the  warning </a:t>
            </a:r>
            <a:r>
              <a:rPr lang="en-US" sz="2800" dirty="0">
                <a:solidFill>
                  <a:schemeClr val="tx2"/>
                </a:solidFill>
                <a:latin typeface="Times New Roman" panose="02020603050405020304" pitchFamily="18" charset="0"/>
                <a:cs typeface="Times New Roman" panose="02020603050405020304" pitchFamily="18" charset="0"/>
              </a:rPr>
              <a:t>signs of severe dengue</a:t>
            </a:r>
            <a:r>
              <a:rPr lang="en-US" sz="2800" dirty="0" smtClean="0">
                <a:solidFill>
                  <a:schemeClr val="tx2"/>
                </a:solidFill>
                <a:latin typeface="Times New Roman" panose="02020603050405020304" pitchFamily="18" charset="0"/>
                <a:cs typeface="Times New Roman" panose="02020603050405020304" pitchFamily="18" charset="0"/>
              </a:rPr>
              <a:t>.</a:t>
            </a:r>
          </a:p>
          <a:p>
            <a:pPr marL="0" indent="0" algn="just">
              <a:buNone/>
            </a:pPr>
            <a:endParaRPr lang="en-US" sz="2800" dirty="0">
              <a:solidFill>
                <a:schemeClr val="tx2"/>
              </a:solidFill>
              <a:latin typeface="Times New Roman" panose="02020603050405020304" pitchFamily="18" charset="0"/>
              <a:cs typeface="Times New Roman" panose="02020603050405020304" pitchFamily="18" charset="0"/>
            </a:endParaRPr>
          </a:p>
          <a:p>
            <a:pPr algn="just"/>
            <a:r>
              <a:rPr lang="en-US" sz="2800" dirty="0">
                <a:solidFill>
                  <a:schemeClr val="tx2"/>
                </a:solidFill>
                <a:latin typeface="Times New Roman" panose="02020603050405020304" pitchFamily="18" charset="0"/>
                <a:cs typeface="Times New Roman" panose="02020603050405020304" pitchFamily="18" charset="0"/>
              </a:rPr>
              <a:t>It is not uncommon for dengue shock to be misdiagnosed as </a:t>
            </a:r>
            <a:r>
              <a:rPr lang="en-US" sz="2800" dirty="0" smtClean="0">
                <a:solidFill>
                  <a:schemeClr val="tx2"/>
                </a:solidFill>
                <a:latin typeface="Times New Roman" panose="02020603050405020304" pitchFamily="18" charset="0"/>
                <a:cs typeface="Times New Roman" panose="02020603050405020304" pitchFamily="18" charset="0"/>
              </a:rPr>
              <a:t>diabetic ketoacidosis</a:t>
            </a:r>
            <a:r>
              <a:rPr lang="en-US" sz="2800" dirty="0">
                <a:solidFill>
                  <a:schemeClr val="tx2"/>
                </a:solidFill>
                <a:latin typeface="Times New Roman" panose="02020603050405020304" pitchFamily="18" charset="0"/>
                <a:cs typeface="Times New Roman" panose="02020603050405020304" pitchFamily="18" charset="0"/>
              </a:rPr>
              <a:t>.</a:t>
            </a:r>
          </a:p>
          <a:p>
            <a:pPr algn="just"/>
            <a:endParaRPr lang="en-US" sz="28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18612502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531" y="301298"/>
            <a:ext cx="8229600" cy="610820"/>
          </a:xfrm>
        </p:spPr>
        <p:txBody>
          <a:bodyPr>
            <a:noAutofit/>
          </a:bodyPr>
          <a:lstStyle/>
          <a:p>
            <a:pPr algn="l"/>
            <a:r>
              <a:rPr lang="en-US" sz="4000" b="1" dirty="0">
                <a:solidFill>
                  <a:schemeClr val="bg1"/>
                </a:solidFill>
                <a:latin typeface="Times New Roman" panose="02020603050405020304" pitchFamily="18" charset="0"/>
                <a:cs typeface="Times New Roman" panose="02020603050405020304" pitchFamily="18" charset="0"/>
              </a:rPr>
              <a:t>Diabetes Mellitus and </a:t>
            </a:r>
            <a:r>
              <a:rPr lang="en-US" sz="4000" b="1" dirty="0" smtClean="0">
                <a:solidFill>
                  <a:schemeClr val="bg1"/>
                </a:solidFill>
                <a:latin typeface="Times New Roman" panose="02020603050405020304" pitchFamily="18" charset="0"/>
                <a:cs typeface="Times New Roman" panose="02020603050405020304" pitchFamily="18" charset="0"/>
              </a:rPr>
              <a:t>Dengue (Cont.)</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066800"/>
            <a:ext cx="8229600" cy="5562600"/>
          </a:xfrm>
        </p:spPr>
        <p:txBody>
          <a:bodyPr>
            <a:normAutofit lnSpcReduction="10000"/>
          </a:bodyPr>
          <a:lstStyle/>
          <a:p>
            <a:pPr marL="0" indent="0" algn="just">
              <a:buNone/>
            </a:pPr>
            <a:r>
              <a:rPr lang="en-US" sz="3200" b="1" dirty="0" err="1">
                <a:solidFill>
                  <a:srgbClr val="FF0000"/>
                </a:solidFill>
                <a:latin typeface="Times New Roman" panose="02020603050405020304" pitchFamily="18" charset="0"/>
                <a:cs typeface="Times New Roman" panose="02020603050405020304" pitchFamily="18" charset="0"/>
              </a:rPr>
              <a:t>Hypoglycaemia</a:t>
            </a:r>
            <a:r>
              <a:rPr lang="en-US" sz="3200" b="1" dirty="0" smtClean="0">
                <a:solidFill>
                  <a:srgbClr val="FF0000"/>
                </a:solidFill>
                <a:latin typeface="Times New Roman" panose="02020603050405020304" pitchFamily="18" charset="0"/>
                <a:cs typeface="Times New Roman" panose="02020603050405020304" pitchFamily="18" charset="0"/>
              </a:rPr>
              <a:t>:</a:t>
            </a:r>
          </a:p>
          <a:p>
            <a:pPr marL="0" indent="0" algn="just">
              <a:buNone/>
            </a:pPr>
            <a:endParaRPr lang="en-US" sz="3200" b="1" dirty="0">
              <a:solidFill>
                <a:srgbClr val="FF0000"/>
              </a:solidFill>
              <a:latin typeface="Times New Roman" panose="02020603050405020304" pitchFamily="18" charset="0"/>
              <a:cs typeface="Times New Roman" panose="02020603050405020304" pitchFamily="18" charset="0"/>
            </a:endParaRPr>
          </a:p>
          <a:p>
            <a:pPr algn="just"/>
            <a:r>
              <a:rPr lang="en-US" sz="2800" dirty="0" err="1">
                <a:solidFill>
                  <a:schemeClr val="tx2"/>
                </a:solidFill>
                <a:latin typeface="Times New Roman" panose="02020603050405020304" pitchFamily="18" charset="0"/>
                <a:cs typeface="Times New Roman" panose="02020603050405020304" pitchFamily="18" charset="0"/>
              </a:rPr>
              <a:t>Hypoglycaemia</a:t>
            </a:r>
            <a:r>
              <a:rPr lang="en-US" sz="2800" dirty="0">
                <a:solidFill>
                  <a:schemeClr val="tx2"/>
                </a:solidFill>
                <a:latin typeface="Times New Roman" panose="02020603050405020304" pitchFamily="18" charset="0"/>
                <a:cs typeface="Times New Roman" panose="02020603050405020304" pitchFamily="18" charset="0"/>
              </a:rPr>
              <a:t> may occur in those patients taking oral </a:t>
            </a:r>
            <a:r>
              <a:rPr lang="en-US" sz="2800" dirty="0" smtClean="0">
                <a:solidFill>
                  <a:schemeClr val="tx2"/>
                </a:solidFill>
                <a:latin typeface="Times New Roman" panose="02020603050405020304" pitchFamily="18" charset="0"/>
                <a:cs typeface="Times New Roman" panose="02020603050405020304" pitchFamily="18" charset="0"/>
              </a:rPr>
              <a:t>hypoglycemic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smtClean="0">
                <a:solidFill>
                  <a:schemeClr val="tx2"/>
                </a:solidFill>
                <a:latin typeface="Times New Roman" panose="02020603050405020304" pitchFamily="18" charset="0"/>
                <a:cs typeface="Times New Roman" panose="02020603050405020304" pitchFamily="18" charset="0"/>
              </a:rPr>
              <a:t>agents </a:t>
            </a:r>
            <a:r>
              <a:rPr lang="en-US" sz="2800" dirty="0">
                <a:solidFill>
                  <a:schemeClr val="tx2"/>
                </a:solidFill>
                <a:latin typeface="Times New Roman" panose="02020603050405020304" pitchFamily="18" charset="0"/>
                <a:cs typeface="Times New Roman" panose="02020603050405020304" pitchFamily="18" charset="0"/>
              </a:rPr>
              <a:t>(e.g. long-acting </a:t>
            </a:r>
            <a:r>
              <a:rPr lang="en-US" sz="2800" dirty="0" err="1">
                <a:solidFill>
                  <a:schemeClr val="tx2"/>
                </a:solidFill>
                <a:latin typeface="Times New Roman" panose="02020603050405020304" pitchFamily="18" charset="0"/>
                <a:cs typeface="Times New Roman" panose="02020603050405020304" pitchFamily="18" charset="0"/>
              </a:rPr>
              <a:t>sulphonylurea</a:t>
            </a:r>
            <a:r>
              <a:rPr lang="en-US" sz="2800" dirty="0" smtClean="0">
                <a:solidFill>
                  <a:schemeClr val="tx2"/>
                </a:solidFill>
                <a:latin typeface="Times New Roman" panose="02020603050405020304" pitchFamily="18" charset="0"/>
                <a:cs typeface="Times New Roman" panose="02020603050405020304" pitchFamily="18" charset="0"/>
              </a:rPr>
              <a:t>)</a:t>
            </a:r>
            <a:endParaRPr lang="en-US" sz="2800" dirty="0">
              <a:solidFill>
                <a:schemeClr val="tx2"/>
              </a:solidFill>
              <a:latin typeface="Times New Roman" panose="02020603050405020304" pitchFamily="18" charset="0"/>
              <a:cs typeface="Times New Roman" panose="02020603050405020304" pitchFamily="18" charset="0"/>
            </a:endParaRPr>
          </a:p>
          <a:p>
            <a:pPr algn="just"/>
            <a:r>
              <a:rPr lang="en-US" sz="2800" dirty="0" smtClean="0">
                <a:solidFill>
                  <a:schemeClr val="tx2"/>
                </a:solidFill>
                <a:latin typeface="Times New Roman" panose="02020603050405020304" pitchFamily="18" charset="0"/>
                <a:cs typeface="Times New Roman" panose="02020603050405020304" pitchFamily="18" charset="0"/>
              </a:rPr>
              <a:t>Hypoglycemia </a:t>
            </a:r>
            <a:r>
              <a:rPr lang="en-US" sz="2800" dirty="0">
                <a:solidFill>
                  <a:schemeClr val="tx2"/>
                </a:solidFill>
                <a:latin typeface="Times New Roman" panose="02020603050405020304" pitchFamily="18" charset="0"/>
                <a:cs typeface="Times New Roman" panose="02020603050405020304" pitchFamily="18" charset="0"/>
              </a:rPr>
              <a:t>could be aggravated by severe hepatitis from dengue</a:t>
            </a:r>
            <a:r>
              <a:rPr lang="en-US" sz="2800" dirty="0" smtClean="0">
                <a:solidFill>
                  <a:schemeClr val="tx2"/>
                </a:solidFill>
                <a:latin typeface="Times New Roman" panose="02020603050405020304" pitchFamily="18" charset="0"/>
                <a:cs typeface="Times New Roman" panose="02020603050405020304" pitchFamily="18" charset="0"/>
              </a:rPr>
              <a:t>.</a:t>
            </a:r>
            <a:endParaRPr lang="en-US" sz="2800" dirty="0">
              <a:solidFill>
                <a:schemeClr val="tx2"/>
              </a:solidFill>
              <a:latin typeface="Times New Roman" panose="02020603050405020304" pitchFamily="18" charset="0"/>
              <a:cs typeface="Times New Roman" panose="02020603050405020304" pitchFamily="18" charset="0"/>
            </a:endParaRPr>
          </a:p>
          <a:p>
            <a:pPr algn="just"/>
            <a:r>
              <a:rPr lang="en-US" sz="2800" dirty="0">
                <a:solidFill>
                  <a:schemeClr val="tx2"/>
                </a:solidFill>
                <a:latin typeface="Times New Roman" panose="02020603050405020304" pitchFamily="18" charset="0"/>
                <a:cs typeface="Times New Roman" panose="02020603050405020304" pitchFamily="18" charset="0"/>
              </a:rPr>
              <a:t>Some </a:t>
            </a:r>
            <a:r>
              <a:rPr lang="en-US" sz="2800" dirty="0" smtClean="0">
                <a:solidFill>
                  <a:schemeClr val="tx2"/>
                </a:solidFill>
                <a:latin typeface="Times New Roman" panose="02020603050405020304" pitchFamily="18" charset="0"/>
                <a:cs typeface="Times New Roman" panose="02020603050405020304" pitchFamily="18" charset="0"/>
              </a:rPr>
              <a:t>hypoglycemic </a:t>
            </a:r>
            <a:r>
              <a:rPr lang="en-US" sz="2800" dirty="0">
                <a:solidFill>
                  <a:schemeClr val="tx2"/>
                </a:solidFill>
                <a:latin typeface="Times New Roman" panose="02020603050405020304" pitchFamily="18" charset="0"/>
                <a:cs typeface="Times New Roman" panose="02020603050405020304" pitchFamily="18" charset="0"/>
              </a:rPr>
              <a:t>agents such as metformin may aggravate </a:t>
            </a:r>
            <a:r>
              <a:rPr lang="en-US" sz="2800" dirty="0" smtClean="0">
                <a:solidFill>
                  <a:schemeClr val="tx2"/>
                </a:solidFill>
                <a:latin typeface="Times New Roman" panose="02020603050405020304" pitchFamily="18" charset="0"/>
                <a:cs typeface="Times New Roman" panose="02020603050405020304" pitchFamily="18" charset="0"/>
              </a:rPr>
              <a:t>lactic acidosis</a:t>
            </a:r>
            <a:r>
              <a:rPr lang="en-US" sz="2800" dirty="0">
                <a:solidFill>
                  <a:schemeClr val="tx2"/>
                </a:solidFill>
                <a:latin typeface="Times New Roman" panose="02020603050405020304" pitchFamily="18" charset="0"/>
                <a:cs typeface="Times New Roman" panose="02020603050405020304" pitchFamily="18" charset="0"/>
              </a:rPr>
              <a:t>, particularly in dengue shock. These agents should be avoided </a:t>
            </a:r>
            <a:r>
              <a:rPr lang="en-US" sz="2800" dirty="0" smtClean="0">
                <a:solidFill>
                  <a:schemeClr val="tx2"/>
                </a:solidFill>
                <a:latin typeface="Times New Roman" panose="02020603050405020304" pitchFamily="18" charset="0"/>
                <a:cs typeface="Times New Roman" panose="02020603050405020304" pitchFamily="18" charset="0"/>
              </a:rPr>
              <a:t>or  discontinued </a:t>
            </a:r>
            <a:r>
              <a:rPr lang="en-US" sz="2800" dirty="0">
                <a:solidFill>
                  <a:schemeClr val="tx2"/>
                </a:solidFill>
                <a:latin typeface="Times New Roman" panose="02020603050405020304" pitchFamily="18" charset="0"/>
                <a:cs typeface="Times New Roman" panose="02020603050405020304" pitchFamily="18" charset="0"/>
              </a:rPr>
              <a:t>during dengue shock and also in those with severe hepatitis</a:t>
            </a:r>
            <a:r>
              <a:rPr lang="en-US" sz="2400" dirty="0">
                <a:solidFill>
                  <a:schemeClr val="tx2"/>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428340830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895" y="236903"/>
            <a:ext cx="8229600" cy="610820"/>
          </a:xfrm>
        </p:spPr>
        <p:txBody>
          <a:bodyPr>
            <a:noAutofit/>
          </a:bodyPr>
          <a:lstStyle/>
          <a:p>
            <a:pPr algn="l"/>
            <a:r>
              <a:rPr lang="en-US" sz="4000" b="1" dirty="0">
                <a:solidFill>
                  <a:schemeClr val="bg1"/>
                </a:solidFill>
                <a:latin typeface="Times New Roman" panose="02020603050405020304" pitchFamily="18" charset="0"/>
                <a:cs typeface="Times New Roman" panose="02020603050405020304" pitchFamily="18" charset="0"/>
              </a:rPr>
              <a:t>Diabetes Mellitus and </a:t>
            </a:r>
            <a:r>
              <a:rPr lang="en-US" sz="4000" b="1" dirty="0" smtClean="0">
                <a:solidFill>
                  <a:schemeClr val="bg1"/>
                </a:solidFill>
                <a:latin typeface="Times New Roman" panose="02020603050405020304" pitchFamily="18" charset="0"/>
                <a:cs typeface="Times New Roman" panose="02020603050405020304" pitchFamily="18" charset="0"/>
              </a:rPr>
              <a:t>Dengue(Cont.)</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52400" y="1219200"/>
            <a:ext cx="8991599" cy="5142963"/>
          </a:xfrm>
        </p:spPr>
        <p:txBody>
          <a:bodyPr>
            <a:noAutofit/>
          </a:bodyPr>
          <a:lstStyle/>
          <a:p>
            <a:pPr marL="0" indent="0" algn="just">
              <a:buNone/>
            </a:pPr>
            <a:r>
              <a:rPr lang="en-US" sz="3200" b="1" dirty="0" smtClean="0">
                <a:solidFill>
                  <a:srgbClr val="FF0000"/>
                </a:solidFill>
                <a:latin typeface="Times New Roman" panose="02020603050405020304" pitchFamily="18" charset="0"/>
                <a:cs typeface="Times New Roman" panose="02020603050405020304" pitchFamily="18" charset="0"/>
              </a:rPr>
              <a:t>Management:</a:t>
            </a:r>
          </a:p>
          <a:p>
            <a:pPr algn="just">
              <a:buNone/>
            </a:pPr>
            <a:r>
              <a:rPr lang="en-US" sz="2400" dirty="0" smtClean="0">
                <a:solidFill>
                  <a:schemeClr val="tx2"/>
                </a:solidFill>
                <a:latin typeface="Times New Roman" panose="02020603050405020304" pitchFamily="18" charset="0"/>
                <a:cs typeface="Times New Roman" panose="02020603050405020304" pitchFamily="18" charset="0"/>
              </a:rPr>
              <a:t>If </a:t>
            </a:r>
            <a:r>
              <a:rPr lang="en-US" sz="2400" dirty="0">
                <a:solidFill>
                  <a:schemeClr val="tx2"/>
                </a:solidFill>
                <a:latin typeface="Times New Roman" panose="02020603050405020304" pitchFamily="18" charset="0"/>
                <a:cs typeface="Times New Roman" panose="02020603050405020304" pitchFamily="18" charset="0"/>
              </a:rPr>
              <a:t>the patient has gastrointestinal disturbances, blood glucose should be</a:t>
            </a:r>
          </a:p>
          <a:p>
            <a:pPr marL="0" indent="0" algn="just">
              <a:buNone/>
            </a:pPr>
            <a:r>
              <a:rPr lang="en-US" sz="2400" dirty="0" smtClean="0">
                <a:solidFill>
                  <a:schemeClr val="tx2"/>
                </a:solidFill>
                <a:latin typeface="Times New Roman" panose="02020603050405020304" pitchFamily="18" charset="0"/>
                <a:cs typeface="Times New Roman" panose="02020603050405020304" pitchFamily="18" charset="0"/>
              </a:rPr>
              <a:t> controlled </a:t>
            </a:r>
            <a:r>
              <a:rPr lang="en-US" sz="2400" dirty="0">
                <a:solidFill>
                  <a:schemeClr val="tx2"/>
                </a:solidFill>
                <a:latin typeface="Times New Roman" panose="02020603050405020304" pitchFamily="18" charset="0"/>
                <a:cs typeface="Times New Roman" panose="02020603050405020304" pitchFamily="18" charset="0"/>
              </a:rPr>
              <a:t>with intravenous short-acting insulin during the dengue </a:t>
            </a:r>
            <a:r>
              <a:rPr lang="en-US" sz="2400" dirty="0" smtClean="0">
                <a:solidFill>
                  <a:schemeClr val="tx2"/>
                </a:solidFill>
                <a:latin typeface="Times New Roman" panose="02020603050405020304" pitchFamily="18" charset="0"/>
                <a:cs typeface="Times New Roman" panose="02020603050405020304" pitchFamily="18" charset="0"/>
              </a:rPr>
              <a:t>          illness.</a:t>
            </a:r>
          </a:p>
          <a:p>
            <a:pPr marL="0" indent="0" algn="just">
              <a:buNone/>
            </a:pPr>
            <a:endParaRPr lang="en-US" sz="2400" dirty="0">
              <a:solidFill>
                <a:schemeClr val="tx2"/>
              </a:solidFill>
              <a:latin typeface="Times New Roman" panose="02020603050405020304" pitchFamily="18" charset="0"/>
              <a:cs typeface="Times New Roman" panose="02020603050405020304" pitchFamily="18" charset="0"/>
            </a:endParaRPr>
          </a:p>
          <a:p>
            <a:pPr algn="just"/>
            <a:r>
              <a:rPr lang="en-US" sz="2400" dirty="0">
                <a:solidFill>
                  <a:schemeClr val="tx2"/>
                </a:solidFill>
                <a:latin typeface="Times New Roman" panose="02020603050405020304" pitchFamily="18" charset="0"/>
                <a:cs typeface="Times New Roman" panose="02020603050405020304" pitchFamily="18" charset="0"/>
              </a:rPr>
              <a:t>A validated protocol for insulin dose adjustments to a target glucose </a:t>
            </a:r>
            <a:r>
              <a:rPr lang="en-US" sz="2400" dirty="0" smtClean="0">
                <a:solidFill>
                  <a:schemeClr val="tx2"/>
                </a:solidFill>
                <a:latin typeface="Times New Roman" panose="02020603050405020304" pitchFamily="18" charset="0"/>
                <a:cs typeface="Times New Roman" panose="02020603050405020304" pitchFamily="18" charset="0"/>
              </a:rPr>
              <a:t>level of </a:t>
            </a:r>
            <a:r>
              <a:rPr lang="en-US" sz="2400" dirty="0">
                <a:solidFill>
                  <a:schemeClr val="tx2"/>
                </a:solidFill>
                <a:latin typeface="Times New Roman" panose="02020603050405020304" pitchFamily="18" charset="0"/>
                <a:cs typeface="Times New Roman" panose="02020603050405020304" pitchFamily="18" charset="0"/>
              </a:rPr>
              <a:t>&lt; 150 mg/dl (8.3 </a:t>
            </a:r>
            <a:r>
              <a:rPr lang="en-US" sz="2400" dirty="0" err="1">
                <a:solidFill>
                  <a:schemeClr val="tx2"/>
                </a:solidFill>
                <a:latin typeface="Times New Roman" panose="02020603050405020304" pitchFamily="18" charset="0"/>
                <a:cs typeface="Times New Roman" panose="02020603050405020304" pitchFamily="18" charset="0"/>
              </a:rPr>
              <a:t>mmol</a:t>
            </a:r>
            <a:r>
              <a:rPr lang="en-US" sz="2400" dirty="0">
                <a:solidFill>
                  <a:schemeClr val="tx2"/>
                </a:solidFill>
                <a:latin typeface="Times New Roman" panose="02020603050405020304" pitchFamily="18" charset="0"/>
                <a:cs typeface="Times New Roman" panose="02020603050405020304" pitchFamily="18" charset="0"/>
              </a:rPr>
              <a:t>/L) should be used</a:t>
            </a:r>
            <a:r>
              <a:rPr lang="en-US" sz="2400" dirty="0" smtClean="0">
                <a:solidFill>
                  <a:schemeClr val="tx2"/>
                </a:solidFill>
                <a:latin typeface="Times New Roman" panose="02020603050405020304" pitchFamily="18" charset="0"/>
                <a:cs typeface="Times New Roman" panose="02020603050405020304" pitchFamily="18" charset="0"/>
              </a:rPr>
              <a:t>.</a:t>
            </a:r>
            <a:endParaRPr lang="en-US" sz="2400" dirty="0">
              <a:solidFill>
                <a:schemeClr val="tx2"/>
              </a:solidFill>
              <a:latin typeface="Times New Roman" panose="02020603050405020304" pitchFamily="18" charset="0"/>
              <a:cs typeface="Times New Roman" panose="02020603050405020304" pitchFamily="18" charset="0"/>
            </a:endParaRPr>
          </a:p>
          <a:p>
            <a:pPr algn="just"/>
            <a:r>
              <a:rPr lang="en-US" sz="2400" dirty="0">
                <a:solidFill>
                  <a:schemeClr val="tx2"/>
                </a:solidFill>
                <a:latin typeface="Times New Roman" panose="02020603050405020304" pitchFamily="18" charset="0"/>
                <a:cs typeface="Times New Roman" panose="02020603050405020304" pitchFamily="18" charset="0"/>
              </a:rPr>
              <a:t>Blood glucose should be monitored every 1–2hours until glucose </a:t>
            </a:r>
            <a:r>
              <a:rPr lang="en-US" sz="2400" dirty="0" smtClean="0">
                <a:solidFill>
                  <a:schemeClr val="tx2"/>
                </a:solidFill>
                <a:latin typeface="Times New Roman" panose="02020603050405020304" pitchFamily="18" charset="0"/>
                <a:cs typeface="Times New Roman" panose="02020603050405020304" pitchFamily="18" charset="0"/>
              </a:rPr>
              <a:t>values and </a:t>
            </a:r>
            <a:r>
              <a:rPr lang="en-US" sz="2400" dirty="0">
                <a:solidFill>
                  <a:schemeClr val="tx2"/>
                </a:solidFill>
                <a:latin typeface="Times New Roman" panose="02020603050405020304" pitchFamily="18" charset="0"/>
                <a:cs typeface="Times New Roman" panose="02020603050405020304" pitchFamily="18" charset="0"/>
              </a:rPr>
              <a:t>insulin rates are stable and then every 4 hours thereafter.</a:t>
            </a:r>
          </a:p>
        </p:txBody>
      </p:sp>
    </p:spTree>
    <p:extLst>
      <p:ext uri="{BB962C8B-B14F-4D97-AF65-F5344CB8AC3E}">
        <p14:creationId xmlns:p14="http://schemas.microsoft.com/office/powerpoint/2010/main" xmlns="" val="173199361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508" y="288419"/>
            <a:ext cx="8229600" cy="610820"/>
          </a:xfrm>
        </p:spPr>
        <p:txBody>
          <a:bodyPr>
            <a:noAutofit/>
          </a:bodyPr>
          <a:lstStyle/>
          <a:p>
            <a:pPr algn="l"/>
            <a:r>
              <a:rPr lang="en-US" sz="4000" b="1" dirty="0" smtClean="0">
                <a:solidFill>
                  <a:srgbClr val="00B0F0"/>
                </a:solidFill>
                <a:latin typeface="Times New Roman" panose="02020603050405020304" pitchFamily="18" charset="0"/>
                <a:cs typeface="Times New Roman" panose="02020603050405020304" pitchFamily="18" charset="0"/>
              </a:rPr>
              <a:t/>
            </a:r>
            <a:br>
              <a:rPr lang="en-US" sz="4000" b="1" dirty="0" smtClean="0">
                <a:solidFill>
                  <a:srgbClr val="00B0F0"/>
                </a:solidFill>
                <a:latin typeface="Times New Roman" panose="02020603050405020304" pitchFamily="18" charset="0"/>
                <a:cs typeface="Times New Roman" panose="02020603050405020304" pitchFamily="18" charset="0"/>
              </a:rPr>
            </a:br>
            <a:r>
              <a:rPr lang="en-US" sz="4000" b="1" dirty="0" smtClean="0">
                <a:solidFill>
                  <a:schemeClr val="bg1"/>
                </a:solidFill>
                <a:latin typeface="Times New Roman" panose="02020603050405020304" pitchFamily="18" charset="0"/>
                <a:cs typeface="Times New Roman" panose="02020603050405020304" pitchFamily="18" charset="0"/>
              </a:rPr>
              <a:t>Patient </a:t>
            </a:r>
            <a:r>
              <a:rPr lang="en-US" sz="4000" b="1" dirty="0">
                <a:solidFill>
                  <a:schemeClr val="bg1"/>
                </a:solidFill>
                <a:latin typeface="Times New Roman" panose="02020603050405020304" pitchFamily="18" charset="0"/>
                <a:cs typeface="Times New Roman" panose="02020603050405020304" pitchFamily="18" charset="0"/>
              </a:rPr>
              <a:t>on steroid therapy for other condition</a:t>
            </a:r>
            <a:r>
              <a:rPr lang="en-US" sz="4000" b="1" dirty="0">
                <a:solidFill>
                  <a:srgbClr val="00B0F0"/>
                </a:solidFill>
                <a:latin typeface="Times New Roman" panose="02020603050405020304" pitchFamily="18" charset="0"/>
                <a:cs typeface="Times New Roman" panose="02020603050405020304" pitchFamily="18" charset="0"/>
              </a:rPr>
              <a:t/>
            </a:r>
            <a:br>
              <a:rPr lang="en-US" sz="4000" b="1" dirty="0">
                <a:solidFill>
                  <a:srgbClr val="00B0F0"/>
                </a:solidFill>
                <a:latin typeface="Times New Roman" panose="02020603050405020304" pitchFamily="18" charset="0"/>
                <a:cs typeface="Times New Roman" panose="02020603050405020304" pitchFamily="18" charset="0"/>
              </a:rPr>
            </a:br>
            <a:endParaRPr lang="en-US" sz="4000" b="1" dirty="0">
              <a:solidFill>
                <a:srgbClr val="00B0F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algn="just"/>
            <a:r>
              <a:rPr lang="en-US" sz="3200" dirty="0" smtClean="0">
                <a:solidFill>
                  <a:schemeClr val="tx2"/>
                </a:solidFill>
                <a:latin typeface="Times New Roman" panose="02020603050405020304" pitchFamily="18" charset="0"/>
                <a:cs typeface="Times New Roman" panose="02020603050405020304" pitchFamily="18" charset="0"/>
              </a:rPr>
              <a:t>In </a:t>
            </a:r>
            <a:r>
              <a:rPr lang="en-US" sz="3200" dirty="0">
                <a:solidFill>
                  <a:schemeClr val="tx2"/>
                </a:solidFill>
                <a:latin typeface="Times New Roman" panose="02020603050405020304" pitchFamily="18" charset="0"/>
                <a:cs typeface="Times New Roman" panose="02020603050405020304" pitchFamily="18" charset="0"/>
              </a:rPr>
              <a:t>this situation steroid should not be abruptly stopped. </a:t>
            </a:r>
            <a:endParaRPr lang="en-US" sz="3200" dirty="0" smtClean="0">
              <a:solidFill>
                <a:schemeClr val="tx2"/>
              </a:solidFill>
              <a:latin typeface="Times New Roman" panose="02020603050405020304" pitchFamily="18" charset="0"/>
              <a:cs typeface="Times New Roman" panose="02020603050405020304" pitchFamily="18" charset="0"/>
            </a:endParaRPr>
          </a:p>
          <a:p>
            <a:pPr algn="just"/>
            <a:endParaRPr lang="en-US" sz="3200" dirty="0">
              <a:solidFill>
                <a:schemeClr val="tx2"/>
              </a:solidFill>
              <a:latin typeface="Times New Roman" panose="02020603050405020304" pitchFamily="18" charset="0"/>
              <a:cs typeface="Times New Roman" panose="02020603050405020304" pitchFamily="18" charset="0"/>
            </a:endParaRPr>
          </a:p>
          <a:p>
            <a:pPr marL="0" indent="0" algn="just">
              <a:buNone/>
            </a:pPr>
            <a:endParaRPr lang="en-US" sz="3200" dirty="0" smtClean="0">
              <a:solidFill>
                <a:schemeClr val="tx2"/>
              </a:solidFill>
              <a:latin typeface="Times New Roman" panose="02020603050405020304" pitchFamily="18" charset="0"/>
              <a:cs typeface="Times New Roman" panose="02020603050405020304" pitchFamily="18" charset="0"/>
            </a:endParaRPr>
          </a:p>
          <a:p>
            <a:pPr algn="just"/>
            <a:r>
              <a:rPr lang="en-US" sz="3200" dirty="0" smtClean="0">
                <a:solidFill>
                  <a:schemeClr val="tx2"/>
                </a:solidFill>
                <a:latin typeface="Times New Roman" panose="02020603050405020304" pitchFamily="18" charset="0"/>
                <a:cs typeface="Times New Roman" panose="02020603050405020304" pitchFamily="18" charset="0"/>
              </a:rPr>
              <a:t>But </a:t>
            </a:r>
            <a:r>
              <a:rPr lang="en-US" sz="3200" dirty="0">
                <a:solidFill>
                  <a:schemeClr val="tx2"/>
                </a:solidFill>
                <a:latin typeface="Times New Roman" panose="02020603050405020304" pitchFamily="18" charset="0"/>
                <a:cs typeface="Times New Roman" panose="02020603050405020304" pitchFamily="18" charset="0"/>
              </a:rPr>
              <a:t>if necessary, </a:t>
            </a:r>
            <a:r>
              <a:rPr lang="en-US" sz="3200" dirty="0" smtClean="0">
                <a:solidFill>
                  <a:schemeClr val="tx2"/>
                </a:solidFill>
                <a:latin typeface="Times New Roman" panose="02020603050405020304" pitchFamily="18" charset="0"/>
                <a:cs typeface="Times New Roman" panose="02020603050405020304" pitchFamily="18" charset="0"/>
              </a:rPr>
              <a:t>equivalent dosage </a:t>
            </a:r>
            <a:r>
              <a:rPr lang="en-US" sz="3200" dirty="0">
                <a:solidFill>
                  <a:schemeClr val="tx2"/>
                </a:solidFill>
                <a:latin typeface="Times New Roman" panose="02020603050405020304" pitchFamily="18" charset="0"/>
                <a:cs typeface="Times New Roman" panose="02020603050405020304" pitchFamily="18" charset="0"/>
              </a:rPr>
              <a:t>may be given per IV route during the DS period</a:t>
            </a:r>
            <a:r>
              <a:rPr lang="en-US" sz="3200" dirty="0" smtClean="0">
                <a:solidFill>
                  <a:schemeClr val="tx2"/>
                </a:solidFill>
                <a:latin typeface="Times New Roman" panose="02020603050405020304" pitchFamily="18" charset="0"/>
                <a:cs typeface="Times New Roman" panose="02020603050405020304" pitchFamily="18" charset="0"/>
              </a:rPr>
              <a:t>.</a:t>
            </a:r>
            <a:endParaRPr lang="en-US" sz="32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74013341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189" y="275541"/>
            <a:ext cx="8727233" cy="610820"/>
          </a:xfrm>
        </p:spPr>
        <p:txBody>
          <a:bodyPr>
            <a:noAutofit/>
          </a:bodyPr>
          <a:lstStyle/>
          <a:p>
            <a:pPr algn="l"/>
            <a:r>
              <a:rPr lang="en-US" sz="4000" b="1" dirty="0" smtClean="0">
                <a:solidFill>
                  <a:srgbClr val="00B0F0"/>
                </a:solidFill>
                <a:latin typeface="Times New Roman" panose="02020603050405020304" pitchFamily="18" charset="0"/>
                <a:cs typeface="Times New Roman" panose="02020603050405020304" pitchFamily="18" charset="0"/>
              </a:rPr>
              <a:t/>
            </a:r>
            <a:br>
              <a:rPr lang="en-US" sz="4000" b="1" dirty="0" smtClean="0">
                <a:solidFill>
                  <a:srgbClr val="00B0F0"/>
                </a:solidFill>
                <a:latin typeface="Times New Roman" panose="02020603050405020304" pitchFamily="18" charset="0"/>
                <a:cs typeface="Times New Roman" panose="02020603050405020304" pitchFamily="18" charset="0"/>
              </a:rPr>
            </a:br>
            <a:r>
              <a:rPr lang="en-US" sz="4000" b="1" dirty="0" smtClean="0">
                <a:solidFill>
                  <a:schemeClr val="bg1"/>
                </a:solidFill>
                <a:latin typeface="Times New Roman" panose="02020603050405020304" pitchFamily="18" charset="0"/>
                <a:cs typeface="Times New Roman" panose="02020603050405020304" pitchFamily="18" charset="0"/>
              </a:rPr>
              <a:t>PEARLs (Personal Experience &amp; Resource Listing)</a:t>
            </a:r>
            <a:r>
              <a:rPr lang="en-US" sz="4000" b="1" dirty="0">
                <a:solidFill>
                  <a:schemeClr val="bg1"/>
                </a:solidFill>
                <a:latin typeface="Times New Roman" panose="02020603050405020304" pitchFamily="18" charset="0"/>
                <a:cs typeface="Times New Roman" panose="02020603050405020304" pitchFamily="18" charset="0"/>
              </a:rPr>
              <a:t/>
            </a:r>
            <a:br>
              <a:rPr lang="en-US" sz="4000" b="1" dirty="0">
                <a:solidFill>
                  <a:schemeClr val="bg1"/>
                </a:solidFill>
                <a:latin typeface="Times New Roman" panose="02020603050405020304" pitchFamily="18" charset="0"/>
                <a:cs typeface="Times New Roman" panose="02020603050405020304" pitchFamily="18" charset="0"/>
              </a:rPr>
            </a:b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1600200"/>
            <a:ext cx="8991600" cy="5257800"/>
          </a:xfrm>
        </p:spPr>
        <p:txBody>
          <a:bodyPr>
            <a:normAutofit fontScale="92500" lnSpcReduction="10000"/>
          </a:bodyPr>
          <a:lstStyle/>
          <a:p>
            <a:pPr marL="0" indent="0" algn="just">
              <a:buNone/>
            </a:pPr>
            <a:r>
              <a:rPr lang="en-US" dirty="0">
                <a:solidFill>
                  <a:schemeClr val="tx2"/>
                </a:solidFill>
                <a:latin typeface="Times New Roman" panose="02020603050405020304" pitchFamily="18" charset="0"/>
                <a:cs typeface="Times New Roman" panose="02020603050405020304" pitchFamily="18" charset="0"/>
              </a:rPr>
              <a:t> </a:t>
            </a:r>
            <a:r>
              <a:rPr lang="en-US" sz="3300" b="1" dirty="0" smtClean="0">
                <a:solidFill>
                  <a:srgbClr val="FF0000"/>
                </a:solidFill>
                <a:latin typeface="Times New Roman" panose="02020603050405020304" pitchFamily="18" charset="0"/>
                <a:cs typeface="Times New Roman" panose="02020603050405020304" pitchFamily="18" charset="0"/>
              </a:rPr>
              <a:t>Some </a:t>
            </a:r>
            <a:r>
              <a:rPr lang="en-US" sz="3300" b="1" dirty="0">
                <a:solidFill>
                  <a:srgbClr val="FF0000"/>
                </a:solidFill>
                <a:latin typeface="Times New Roman" panose="02020603050405020304" pitchFamily="18" charset="0"/>
                <a:cs typeface="Times New Roman" panose="02020603050405020304" pitchFamily="18" charset="0"/>
              </a:rPr>
              <a:t>PEARLs may help for taking some spot decision, these are</a:t>
            </a:r>
            <a:r>
              <a:rPr lang="en-US" sz="3300" b="1" dirty="0" smtClean="0">
                <a:solidFill>
                  <a:srgbClr val="FF0000"/>
                </a:solidFill>
                <a:latin typeface="Times New Roman" panose="02020603050405020304" pitchFamily="18" charset="0"/>
                <a:cs typeface="Times New Roman" panose="02020603050405020304" pitchFamily="18" charset="0"/>
              </a:rPr>
              <a:t>:</a:t>
            </a:r>
          </a:p>
          <a:p>
            <a:pPr algn="just"/>
            <a:r>
              <a:rPr lang="en-US" sz="2600" dirty="0" smtClean="0">
                <a:solidFill>
                  <a:schemeClr val="tx2"/>
                </a:solidFill>
                <a:latin typeface="Times New Roman" panose="02020603050405020304" pitchFamily="18" charset="0"/>
                <a:cs typeface="Times New Roman" panose="02020603050405020304" pitchFamily="18" charset="0"/>
              </a:rPr>
              <a:t>Leukocyte </a:t>
            </a:r>
            <a:r>
              <a:rPr lang="en-US" sz="2600" dirty="0">
                <a:solidFill>
                  <a:schemeClr val="tx2"/>
                </a:solidFill>
                <a:latin typeface="Times New Roman" panose="02020603050405020304" pitchFamily="18" charset="0"/>
                <a:cs typeface="Times New Roman" panose="02020603050405020304" pitchFamily="18" charset="0"/>
              </a:rPr>
              <a:t>count has a very important prognostic guide in early phase </a:t>
            </a:r>
            <a:r>
              <a:rPr lang="en-US" sz="2600" dirty="0" smtClean="0">
                <a:solidFill>
                  <a:schemeClr val="tx2"/>
                </a:solidFill>
                <a:latin typeface="Times New Roman" panose="02020603050405020304" pitchFamily="18" charset="0"/>
                <a:cs typeface="Times New Roman" panose="02020603050405020304" pitchFamily="18" charset="0"/>
              </a:rPr>
              <a:t>of dengue </a:t>
            </a:r>
            <a:r>
              <a:rPr lang="en-US" sz="2600" dirty="0">
                <a:solidFill>
                  <a:schemeClr val="tx2"/>
                </a:solidFill>
                <a:latin typeface="Times New Roman" panose="02020603050405020304" pitchFamily="18" charset="0"/>
                <a:cs typeface="Times New Roman" panose="02020603050405020304" pitchFamily="18" charset="0"/>
              </a:rPr>
              <a:t>infection. Leucopenia &lt; 5000 cells/mm3 indicates that within </a:t>
            </a:r>
            <a:r>
              <a:rPr lang="en-US" sz="2600" dirty="0" smtClean="0">
                <a:solidFill>
                  <a:schemeClr val="tx2"/>
                </a:solidFill>
                <a:latin typeface="Times New Roman" panose="02020603050405020304" pitchFamily="18" charset="0"/>
                <a:cs typeface="Times New Roman" panose="02020603050405020304" pitchFamily="18" charset="0"/>
              </a:rPr>
              <a:t>the next </a:t>
            </a:r>
            <a:r>
              <a:rPr lang="en-US" sz="2600" dirty="0">
                <a:solidFill>
                  <a:schemeClr val="tx2"/>
                </a:solidFill>
                <a:latin typeface="Times New Roman" panose="02020603050405020304" pitchFamily="18" charset="0"/>
                <a:cs typeface="Times New Roman" panose="02020603050405020304" pitchFamily="18" charset="0"/>
              </a:rPr>
              <a:t>24 hours the patient will have no fever and he will be entering </a:t>
            </a:r>
            <a:r>
              <a:rPr lang="en-US" sz="2600" dirty="0" smtClean="0">
                <a:solidFill>
                  <a:schemeClr val="tx2"/>
                </a:solidFill>
                <a:latin typeface="Times New Roman" panose="02020603050405020304" pitchFamily="18" charset="0"/>
                <a:cs typeface="Times New Roman" panose="02020603050405020304" pitchFamily="18" charset="0"/>
              </a:rPr>
              <a:t>the critical </a:t>
            </a:r>
            <a:r>
              <a:rPr lang="en-US" sz="2600" dirty="0">
                <a:solidFill>
                  <a:schemeClr val="tx2"/>
                </a:solidFill>
                <a:latin typeface="Times New Roman" panose="02020603050405020304" pitchFamily="18" charset="0"/>
                <a:cs typeface="Times New Roman" panose="02020603050405020304" pitchFamily="18" charset="0"/>
              </a:rPr>
              <a:t>phase.</a:t>
            </a:r>
          </a:p>
          <a:p>
            <a:pPr algn="just"/>
            <a:r>
              <a:rPr lang="en-US" sz="2600" dirty="0">
                <a:solidFill>
                  <a:schemeClr val="tx2"/>
                </a:solidFill>
                <a:latin typeface="Times New Roman" panose="02020603050405020304" pitchFamily="18" charset="0"/>
                <a:cs typeface="Times New Roman" panose="02020603050405020304" pitchFamily="18" charset="0"/>
              </a:rPr>
              <a:t>What should not be done is as important as what should be done and </a:t>
            </a:r>
            <a:r>
              <a:rPr lang="en-US" sz="2600" dirty="0" smtClean="0">
                <a:solidFill>
                  <a:schemeClr val="tx2"/>
                </a:solidFill>
                <a:latin typeface="Times New Roman" panose="02020603050405020304" pitchFamily="18" charset="0"/>
                <a:cs typeface="Times New Roman" panose="02020603050405020304" pitchFamily="18" charset="0"/>
              </a:rPr>
              <a:t>what should </a:t>
            </a:r>
            <a:r>
              <a:rPr lang="en-US" sz="2600" dirty="0">
                <a:solidFill>
                  <a:schemeClr val="tx2"/>
                </a:solidFill>
                <a:latin typeface="Times New Roman" panose="02020603050405020304" pitchFamily="18" charset="0"/>
                <a:cs typeface="Times New Roman" panose="02020603050405020304" pitchFamily="18" charset="0"/>
              </a:rPr>
              <a:t>be done should not be overdone.</a:t>
            </a:r>
          </a:p>
          <a:p>
            <a:pPr algn="just"/>
            <a:r>
              <a:rPr lang="en-US" sz="2600" dirty="0">
                <a:solidFill>
                  <a:schemeClr val="tx2"/>
                </a:solidFill>
                <a:latin typeface="Times New Roman" panose="02020603050405020304" pitchFamily="18" charset="0"/>
                <a:cs typeface="Times New Roman" panose="02020603050405020304" pitchFamily="18" charset="0"/>
              </a:rPr>
              <a:t>Hemorrhage during febrile phase signifies DF with unusual </a:t>
            </a:r>
            <a:r>
              <a:rPr lang="en-US" sz="2600" dirty="0" smtClean="0">
                <a:solidFill>
                  <a:schemeClr val="tx2"/>
                </a:solidFill>
                <a:latin typeface="Times New Roman" panose="02020603050405020304" pitchFamily="18" charset="0"/>
                <a:cs typeface="Times New Roman" panose="02020603050405020304" pitchFamily="18" charset="0"/>
              </a:rPr>
              <a:t>hemorrhage and </a:t>
            </a:r>
            <a:r>
              <a:rPr lang="en-US" sz="2600" dirty="0">
                <a:solidFill>
                  <a:schemeClr val="tx2"/>
                </a:solidFill>
                <a:latin typeface="Times New Roman" panose="02020603050405020304" pitchFamily="18" charset="0"/>
                <a:cs typeface="Times New Roman" panose="02020603050405020304" pitchFamily="18" charset="0"/>
              </a:rPr>
              <a:t>possibly not DHF. But hemorrhage without fever should be </a:t>
            </a:r>
            <a:r>
              <a:rPr lang="en-US" sz="2600" dirty="0" smtClean="0">
                <a:solidFill>
                  <a:schemeClr val="tx2"/>
                </a:solidFill>
                <a:latin typeface="Times New Roman" panose="02020603050405020304" pitchFamily="18" charset="0"/>
                <a:cs typeface="Times New Roman" panose="02020603050405020304" pitchFamily="18" charset="0"/>
              </a:rPr>
              <a:t>critically assessed </a:t>
            </a:r>
            <a:r>
              <a:rPr lang="en-US" sz="2600" dirty="0">
                <a:solidFill>
                  <a:schemeClr val="tx2"/>
                </a:solidFill>
                <a:latin typeface="Times New Roman" panose="02020603050405020304" pitchFamily="18" charset="0"/>
                <a:cs typeface="Times New Roman" panose="02020603050405020304" pitchFamily="18" charset="0"/>
              </a:rPr>
              <a:t>for DHF.</a:t>
            </a:r>
          </a:p>
          <a:p>
            <a:pPr algn="just"/>
            <a:r>
              <a:rPr lang="en-US" sz="2600" dirty="0">
                <a:solidFill>
                  <a:schemeClr val="tx2"/>
                </a:solidFill>
                <a:latin typeface="Times New Roman" panose="02020603050405020304" pitchFamily="18" charset="0"/>
                <a:cs typeface="Times New Roman" panose="02020603050405020304" pitchFamily="18" charset="0"/>
              </a:rPr>
              <a:t>Multiplying </a:t>
            </a:r>
            <a:r>
              <a:rPr lang="en-US" sz="2600" dirty="0" err="1">
                <a:solidFill>
                  <a:schemeClr val="tx2"/>
                </a:solidFill>
                <a:latin typeface="Times New Roman" panose="02020603050405020304" pitchFamily="18" charset="0"/>
                <a:cs typeface="Times New Roman" panose="02020603050405020304" pitchFamily="18" charset="0"/>
              </a:rPr>
              <a:t>Hb</a:t>
            </a:r>
            <a:r>
              <a:rPr lang="en-US" sz="2600" dirty="0">
                <a:solidFill>
                  <a:schemeClr val="tx2"/>
                </a:solidFill>
                <a:latin typeface="Times New Roman" panose="02020603050405020304" pitchFamily="18" charset="0"/>
                <a:cs typeface="Times New Roman" panose="02020603050405020304" pitchFamily="18" charset="0"/>
              </a:rPr>
              <a:t> level by 3 is usually found to be around the </a:t>
            </a:r>
            <a:r>
              <a:rPr lang="en-US" sz="2600" dirty="0" err="1">
                <a:solidFill>
                  <a:schemeClr val="tx2"/>
                </a:solidFill>
                <a:latin typeface="Times New Roman" panose="02020603050405020304" pitchFamily="18" charset="0"/>
                <a:cs typeface="Times New Roman" panose="02020603050405020304" pitchFamily="18" charset="0"/>
              </a:rPr>
              <a:t>HcT</a:t>
            </a:r>
            <a:r>
              <a:rPr lang="en-US" sz="2600" dirty="0">
                <a:solidFill>
                  <a:schemeClr val="tx2"/>
                </a:solidFill>
                <a:latin typeface="Times New Roman" panose="02020603050405020304" pitchFamily="18" charset="0"/>
                <a:cs typeface="Times New Roman" panose="02020603050405020304" pitchFamily="18" charset="0"/>
              </a:rPr>
              <a:t> level.</a:t>
            </a:r>
          </a:p>
          <a:p>
            <a:pPr algn="just"/>
            <a:r>
              <a:rPr lang="en-US" sz="2600" dirty="0">
                <a:solidFill>
                  <a:schemeClr val="tx2"/>
                </a:solidFill>
                <a:latin typeface="Times New Roman" panose="02020603050405020304" pitchFamily="18" charset="0"/>
                <a:cs typeface="Times New Roman" panose="02020603050405020304" pitchFamily="18" charset="0"/>
              </a:rPr>
              <a:t>Sudden pallor signifies internal bleeding.</a:t>
            </a:r>
          </a:p>
        </p:txBody>
      </p:sp>
    </p:spTree>
    <p:extLst>
      <p:ext uri="{BB962C8B-B14F-4D97-AF65-F5344CB8AC3E}">
        <p14:creationId xmlns:p14="http://schemas.microsoft.com/office/powerpoint/2010/main" xmlns="" val="168261212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464" y="327056"/>
            <a:ext cx="8229600" cy="610820"/>
          </a:xfrm>
        </p:spPr>
        <p:txBody>
          <a:bodyPr>
            <a:noAutofit/>
          </a:bodyPr>
          <a:lstStyle/>
          <a:p>
            <a:pPr algn="l"/>
            <a:r>
              <a:rPr lang="en-US" sz="4000" b="1" dirty="0" smtClean="0">
                <a:solidFill>
                  <a:srgbClr val="00B0F0"/>
                </a:solidFill>
                <a:latin typeface="Times New Roman" panose="02020603050405020304" pitchFamily="18" charset="0"/>
                <a:cs typeface="Times New Roman" panose="02020603050405020304" pitchFamily="18" charset="0"/>
              </a:rPr>
              <a:t/>
            </a:r>
            <a:br>
              <a:rPr lang="en-US" sz="4000" b="1" dirty="0" smtClean="0">
                <a:solidFill>
                  <a:srgbClr val="00B0F0"/>
                </a:solidFill>
                <a:latin typeface="Times New Roman" panose="02020603050405020304" pitchFamily="18" charset="0"/>
                <a:cs typeface="Times New Roman" panose="02020603050405020304" pitchFamily="18" charset="0"/>
              </a:rPr>
            </a:br>
            <a:r>
              <a:rPr lang="en-US" sz="4000" b="1" dirty="0" smtClean="0">
                <a:solidFill>
                  <a:schemeClr val="bg1"/>
                </a:solidFill>
                <a:latin typeface="Times New Roman" panose="02020603050405020304" pitchFamily="18" charset="0"/>
                <a:cs typeface="Times New Roman" panose="02020603050405020304" pitchFamily="18" charset="0"/>
              </a:rPr>
              <a:t>Indications </a:t>
            </a:r>
            <a:r>
              <a:rPr lang="en-US" sz="4000" b="1" dirty="0">
                <a:solidFill>
                  <a:schemeClr val="bg1"/>
                </a:solidFill>
                <a:latin typeface="Times New Roman" panose="02020603050405020304" pitchFamily="18" charset="0"/>
                <a:cs typeface="Times New Roman" panose="02020603050405020304" pitchFamily="18" charset="0"/>
              </a:rPr>
              <a:t>for whole blood</a:t>
            </a:r>
            <a:br>
              <a:rPr lang="en-US" sz="4000" b="1" dirty="0">
                <a:solidFill>
                  <a:schemeClr val="bg1"/>
                </a:solidFill>
                <a:latin typeface="Times New Roman" panose="02020603050405020304" pitchFamily="18" charset="0"/>
                <a:cs typeface="Times New Roman" panose="02020603050405020304" pitchFamily="18" charset="0"/>
              </a:rPr>
            </a:br>
            <a:endParaRPr lang="en-US" sz="4000"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36464" y="1219200"/>
            <a:ext cx="8907536" cy="5486399"/>
          </a:xfrm>
        </p:spPr>
        <p:txBody>
          <a:bodyPr>
            <a:normAutofit/>
          </a:bodyPr>
          <a:lstStyle/>
          <a:p>
            <a:pPr marL="0" indent="0" algn="just">
              <a:buNone/>
            </a:pPr>
            <a:r>
              <a:rPr lang="en-US" dirty="0" smtClean="0">
                <a:solidFill>
                  <a:schemeClr val="tx2"/>
                </a:solidFill>
                <a:latin typeface="Times New Roman" panose="02020603050405020304" pitchFamily="18" charset="0"/>
                <a:cs typeface="Times New Roman" panose="02020603050405020304" pitchFamily="18" charset="0"/>
              </a:rPr>
              <a:t>1</a:t>
            </a:r>
            <a:r>
              <a:rPr lang="en-US" sz="3200" dirty="0">
                <a:solidFill>
                  <a:schemeClr val="tx2"/>
                </a:solidFill>
                <a:latin typeface="Times New Roman" panose="02020603050405020304" pitchFamily="18" charset="0"/>
                <a:cs typeface="Times New Roman" panose="02020603050405020304" pitchFamily="18" charset="0"/>
              </a:rPr>
              <a:t>. Hemoglobin level ≤ 5 </a:t>
            </a:r>
            <a:r>
              <a:rPr lang="en-US" sz="3200" dirty="0" err="1">
                <a:solidFill>
                  <a:schemeClr val="tx2"/>
                </a:solidFill>
                <a:latin typeface="Times New Roman" panose="02020603050405020304" pitchFamily="18" charset="0"/>
                <a:cs typeface="Times New Roman" panose="02020603050405020304" pitchFamily="18" charset="0"/>
              </a:rPr>
              <a:t>gm</a:t>
            </a:r>
            <a:r>
              <a:rPr lang="en-US" sz="3200" dirty="0">
                <a:solidFill>
                  <a:schemeClr val="tx2"/>
                </a:solidFill>
                <a:latin typeface="Times New Roman" panose="02020603050405020304" pitchFamily="18" charset="0"/>
                <a:cs typeface="Times New Roman" panose="02020603050405020304" pitchFamily="18" charset="0"/>
              </a:rPr>
              <a:t> %</a:t>
            </a:r>
          </a:p>
          <a:p>
            <a:pPr marL="0" indent="0" algn="just">
              <a:buNone/>
            </a:pPr>
            <a:r>
              <a:rPr lang="en-US" sz="3200" dirty="0" smtClean="0">
                <a:solidFill>
                  <a:schemeClr val="tx2"/>
                </a:solidFill>
                <a:latin typeface="Times New Roman" panose="02020603050405020304" pitchFamily="18" charset="0"/>
                <a:cs typeface="Times New Roman" panose="02020603050405020304" pitchFamily="18" charset="0"/>
              </a:rPr>
              <a:t>2. Significant </a:t>
            </a:r>
            <a:r>
              <a:rPr lang="en-US" sz="3200" dirty="0">
                <a:solidFill>
                  <a:schemeClr val="tx2"/>
                </a:solidFill>
                <a:latin typeface="Times New Roman" panose="02020603050405020304" pitchFamily="18" charset="0"/>
                <a:cs typeface="Times New Roman" panose="02020603050405020304" pitchFamily="18" charset="0"/>
              </a:rPr>
              <a:t>bleeding &gt; 10% of total blood volume (TBV). TBV of </a:t>
            </a:r>
            <a:r>
              <a:rPr lang="en-US" sz="3200" dirty="0" smtClean="0">
                <a:solidFill>
                  <a:schemeClr val="tx2"/>
                </a:solidFill>
                <a:latin typeface="Times New Roman" panose="02020603050405020304" pitchFamily="18" charset="0"/>
                <a:cs typeface="Times New Roman" panose="02020603050405020304" pitchFamily="18" charset="0"/>
              </a:rPr>
              <a:t>body is </a:t>
            </a:r>
            <a:r>
              <a:rPr lang="en-US" sz="3200" dirty="0">
                <a:solidFill>
                  <a:schemeClr val="tx2"/>
                </a:solidFill>
                <a:latin typeface="Times New Roman" panose="02020603050405020304" pitchFamily="18" charset="0"/>
                <a:cs typeface="Times New Roman" panose="02020603050405020304" pitchFamily="18" charset="0"/>
              </a:rPr>
              <a:t>80 ml/kg.</a:t>
            </a:r>
          </a:p>
          <a:p>
            <a:pPr marL="0" indent="0" algn="just">
              <a:buNone/>
            </a:pPr>
            <a:r>
              <a:rPr lang="en-US" sz="3200" dirty="0">
                <a:solidFill>
                  <a:schemeClr val="tx2"/>
                </a:solidFill>
                <a:latin typeface="Times New Roman" panose="02020603050405020304" pitchFamily="18" charset="0"/>
                <a:cs typeface="Times New Roman" panose="02020603050405020304" pitchFamily="18" charset="0"/>
              </a:rPr>
              <a:t>3. Concealed bleeding manifested by </a:t>
            </a:r>
            <a:r>
              <a:rPr lang="en-US" sz="3200" dirty="0" err="1">
                <a:solidFill>
                  <a:schemeClr val="tx2"/>
                </a:solidFill>
                <a:latin typeface="Times New Roman" panose="02020603050405020304" pitchFamily="18" charset="0"/>
                <a:cs typeface="Times New Roman" panose="02020603050405020304" pitchFamily="18" charset="0"/>
              </a:rPr>
              <a:t>HcT</a:t>
            </a:r>
            <a:r>
              <a:rPr lang="en-US" sz="3200" dirty="0">
                <a:solidFill>
                  <a:schemeClr val="tx2"/>
                </a:solidFill>
                <a:latin typeface="Times New Roman" panose="02020603050405020304" pitchFamily="18" charset="0"/>
                <a:cs typeface="Times New Roman" panose="02020603050405020304" pitchFamily="18" charset="0"/>
              </a:rPr>
              <a:t> drop and unstable vital </a:t>
            </a:r>
            <a:r>
              <a:rPr lang="en-US" sz="3200" dirty="0" smtClean="0">
                <a:solidFill>
                  <a:schemeClr val="tx2"/>
                </a:solidFill>
                <a:latin typeface="Times New Roman" panose="02020603050405020304" pitchFamily="18" charset="0"/>
                <a:cs typeface="Times New Roman" panose="02020603050405020304" pitchFamily="18" charset="0"/>
              </a:rPr>
              <a:t>signs in </a:t>
            </a:r>
            <a:r>
              <a:rPr lang="en-US" sz="3200" dirty="0">
                <a:solidFill>
                  <a:schemeClr val="tx2"/>
                </a:solidFill>
                <a:latin typeface="Times New Roman" panose="02020603050405020304" pitchFamily="18" charset="0"/>
                <a:cs typeface="Times New Roman" panose="02020603050405020304" pitchFamily="18" charset="0"/>
              </a:rPr>
              <a:t>spite of adequate volume replacement.</a:t>
            </a:r>
          </a:p>
          <a:p>
            <a:pPr algn="just"/>
            <a:r>
              <a:rPr lang="en-US" sz="3200" b="1" i="1" dirty="0">
                <a:solidFill>
                  <a:schemeClr val="tx2"/>
                </a:solidFill>
                <a:latin typeface="Times New Roman" panose="02020603050405020304" pitchFamily="18" charset="0"/>
                <a:cs typeface="Times New Roman" panose="02020603050405020304" pitchFamily="18" charset="0"/>
              </a:rPr>
              <a:t>Dose of whole fresh blood: </a:t>
            </a:r>
            <a:endParaRPr lang="en-US" sz="3200" b="1" i="1" dirty="0" smtClean="0">
              <a:solidFill>
                <a:schemeClr val="tx2"/>
              </a:solidFill>
              <a:latin typeface="Times New Roman" panose="02020603050405020304" pitchFamily="18" charset="0"/>
              <a:cs typeface="Times New Roman" panose="02020603050405020304" pitchFamily="18" charset="0"/>
            </a:endParaRPr>
          </a:p>
          <a:p>
            <a:pPr algn="just"/>
            <a:r>
              <a:rPr lang="en-US" sz="3200" b="1" i="1" dirty="0" smtClean="0">
                <a:solidFill>
                  <a:schemeClr val="tx2"/>
                </a:solidFill>
                <a:latin typeface="Times New Roman" panose="02020603050405020304" pitchFamily="18" charset="0"/>
                <a:cs typeface="Times New Roman" panose="02020603050405020304" pitchFamily="18" charset="0"/>
              </a:rPr>
              <a:t>10 </a:t>
            </a:r>
            <a:r>
              <a:rPr lang="en-US" sz="3200" b="1" i="1" dirty="0">
                <a:solidFill>
                  <a:schemeClr val="tx2"/>
                </a:solidFill>
                <a:latin typeface="Times New Roman" panose="02020603050405020304" pitchFamily="18" charset="0"/>
                <a:cs typeface="Times New Roman" panose="02020603050405020304" pitchFamily="18" charset="0"/>
              </a:rPr>
              <a:t>ml/kg/dose at a time.</a:t>
            </a:r>
            <a:endParaRPr lang="en-US" sz="3200" dirty="0">
              <a:solidFill>
                <a:schemeClr val="tx2"/>
              </a:solidFill>
              <a:latin typeface="Times New Roman" panose="02020603050405020304" pitchFamily="18" charset="0"/>
              <a:cs typeface="Times New Roman" panose="02020603050405020304" pitchFamily="18" charset="0"/>
            </a:endParaRPr>
          </a:p>
        </p:txBody>
      </p:sp>
      <p:pic>
        <p:nvPicPr>
          <p:cNvPr id="4" name="Picture 3" descr="2.-Blood-Transfusion-if-Advised-e1316704963290.jpg"/>
          <p:cNvPicPr>
            <a:picLocks noChangeAspect="1"/>
          </p:cNvPicPr>
          <p:nvPr/>
        </p:nvPicPr>
        <p:blipFill>
          <a:blip r:embed="rId2"/>
          <a:stretch>
            <a:fillRect/>
          </a:stretch>
        </p:blipFill>
        <p:spPr>
          <a:xfrm>
            <a:off x="5843789" y="4046199"/>
            <a:ext cx="3090792" cy="2576486"/>
          </a:xfrm>
          <a:prstGeom prst="rect">
            <a:avLst/>
          </a:prstGeom>
        </p:spPr>
      </p:pic>
    </p:spTree>
    <p:extLst>
      <p:ext uri="{BB962C8B-B14F-4D97-AF65-F5344CB8AC3E}">
        <p14:creationId xmlns:p14="http://schemas.microsoft.com/office/powerpoint/2010/main" xmlns="" val="114581928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464" y="417208"/>
            <a:ext cx="8229600" cy="610820"/>
          </a:xfrm>
        </p:spPr>
        <p:txBody>
          <a:bodyPr>
            <a:noAutofit/>
          </a:bodyPr>
          <a:lstStyle/>
          <a:p>
            <a:pPr algn="l"/>
            <a:r>
              <a:rPr lang="en-US" sz="4000" b="1" dirty="0" smtClean="0">
                <a:solidFill>
                  <a:srgbClr val="00B0F0"/>
                </a:solidFill>
                <a:latin typeface="Times New Roman" panose="02020603050405020304" pitchFamily="18" charset="0"/>
                <a:cs typeface="Times New Roman" panose="02020603050405020304" pitchFamily="18" charset="0"/>
              </a:rPr>
              <a:t/>
            </a:r>
            <a:br>
              <a:rPr lang="en-US" sz="4000" b="1" dirty="0" smtClean="0">
                <a:solidFill>
                  <a:srgbClr val="00B0F0"/>
                </a:solidFill>
                <a:latin typeface="Times New Roman" panose="02020603050405020304" pitchFamily="18" charset="0"/>
                <a:cs typeface="Times New Roman" panose="02020603050405020304" pitchFamily="18" charset="0"/>
              </a:rPr>
            </a:br>
            <a:r>
              <a:rPr lang="en-US" sz="4000" b="1" dirty="0" smtClean="0">
                <a:solidFill>
                  <a:schemeClr val="bg1"/>
                </a:solidFill>
                <a:latin typeface="Times New Roman" panose="02020603050405020304" pitchFamily="18" charset="0"/>
                <a:cs typeface="Times New Roman" panose="02020603050405020304" pitchFamily="18" charset="0"/>
              </a:rPr>
              <a:t>Indication </a:t>
            </a:r>
            <a:r>
              <a:rPr lang="en-US" sz="4000" b="1" dirty="0">
                <a:solidFill>
                  <a:schemeClr val="bg1"/>
                </a:solidFill>
                <a:latin typeface="Times New Roman" panose="02020603050405020304" pitchFamily="18" charset="0"/>
                <a:cs typeface="Times New Roman" panose="02020603050405020304" pitchFamily="18" charset="0"/>
              </a:rPr>
              <a:t>for platelet concentrate</a:t>
            </a:r>
            <a:r>
              <a:rPr lang="en-US" sz="4000" b="1" dirty="0">
                <a:solidFill>
                  <a:srgbClr val="00B0F0"/>
                </a:solidFill>
                <a:latin typeface="Times New Roman" panose="02020603050405020304" pitchFamily="18" charset="0"/>
                <a:cs typeface="Times New Roman" panose="02020603050405020304" pitchFamily="18" charset="0"/>
              </a:rPr>
              <a:t/>
            </a:r>
            <a:br>
              <a:rPr lang="en-US" sz="4000" b="1" dirty="0">
                <a:solidFill>
                  <a:srgbClr val="00B0F0"/>
                </a:solidFill>
                <a:latin typeface="Times New Roman" panose="02020603050405020304" pitchFamily="18" charset="0"/>
                <a:cs typeface="Times New Roman" panose="02020603050405020304" pitchFamily="18" charset="0"/>
              </a:rPr>
            </a:br>
            <a:endParaRPr lang="en-US" sz="4000" dirty="0">
              <a:solidFill>
                <a:srgbClr val="00B0F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990600"/>
            <a:ext cx="8458200" cy="5638800"/>
          </a:xfrm>
        </p:spPr>
        <p:txBody>
          <a:bodyPr>
            <a:normAutofit/>
          </a:bodyPr>
          <a:lstStyle/>
          <a:p>
            <a:endParaRPr lang="en-US" sz="2800" dirty="0" smtClean="0">
              <a:solidFill>
                <a:schemeClr val="tx2"/>
              </a:solidFill>
              <a:latin typeface="Times New Roman" panose="02020603050405020304" pitchFamily="18" charset="0"/>
              <a:cs typeface="Times New Roman" panose="02020603050405020304" pitchFamily="18" charset="0"/>
            </a:endParaRPr>
          </a:p>
          <a:p>
            <a:r>
              <a:rPr lang="en-US" sz="2800" dirty="0" smtClean="0">
                <a:solidFill>
                  <a:schemeClr val="tx2"/>
                </a:solidFill>
                <a:latin typeface="Times New Roman" panose="02020603050405020304" pitchFamily="18" charset="0"/>
                <a:cs typeface="Times New Roman" panose="02020603050405020304" pitchFamily="18" charset="0"/>
              </a:rPr>
              <a:t>It </a:t>
            </a:r>
            <a:r>
              <a:rPr lang="en-US" sz="2800" dirty="0">
                <a:solidFill>
                  <a:schemeClr val="tx2"/>
                </a:solidFill>
                <a:latin typeface="Times New Roman" panose="02020603050405020304" pitchFamily="18" charset="0"/>
                <a:cs typeface="Times New Roman" panose="02020603050405020304" pitchFamily="18" charset="0"/>
              </a:rPr>
              <a:t>has been observed that there is very limited role of platelet transfusion. </a:t>
            </a:r>
            <a:r>
              <a:rPr lang="en-US" sz="2800" dirty="0" smtClean="0">
                <a:solidFill>
                  <a:schemeClr val="tx2"/>
                </a:solidFill>
                <a:latin typeface="Times New Roman" panose="02020603050405020304" pitchFamily="18" charset="0"/>
                <a:cs typeface="Times New Roman" panose="02020603050405020304" pitchFamily="18" charset="0"/>
              </a:rPr>
              <a:t>In most </a:t>
            </a:r>
            <a:r>
              <a:rPr lang="en-US" sz="2800" dirty="0">
                <a:solidFill>
                  <a:schemeClr val="tx2"/>
                </a:solidFill>
                <a:latin typeface="Times New Roman" panose="02020603050405020304" pitchFamily="18" charset="0"/>
                <a:cs typeface="Times New Roman" panose="02020603050405020304" pitchFamily="18" charset="0"/>
              </a:rPr>
              <a:t>of the situation fresh whole blood transfusion is </a:t>
            </a:r>
            <a:r>
              <a:rPr lang="en-US" sz="2800" dirty="0" smtClean="0">
                <a:solidFill>
                  <a:schemeClr val="tx2"/>
                </a:solidFill>
                <a:latin typeface="Times New Roman" panose="02020603050405020304" pitchFamily="18" charset="0"/>
                <a:cs typeface="Times New Roman" panose="02020603050405020304" pitchFamily="18" charset="0"/>
              </a:rPr>
              <a:t>sufficient. </a:t>
            </a:r>
          </a:p>
          <a:p>
            <a:r>
              <a:rPr lang="en-US" sz="2800" dirty="0" smtClean="0">
                <a:solidFill>
                  <a:schemeClr val="tx2"/>
                </a:solidFill>
                <a:latin typeface="Times New Roman" panose="02020603050405020304" pitchFamily="18" charset="0"/>
                <a:cs typeface="Times New Roman" panose="02020603050405020304" pitchFamily="18" charset="0"/>
              </a:rPr>
              <a:t>However </a:t>
            </a:r>
            <a:r>
              <a:rPr lang="en-US" sz="2800" dirty="0">
                <a:solidFill>
                  <a:schemeClr val="tx2"/>
                </a:solidFill>
                <a:latin typeface="Times New Roman" panose="02020603050405020304" pitchFamily="18" charset="0"/>
                <a:cs typeface="Times New Roman" panose="02020603050405020304" pitchFamily="18" charset="0"/>
              </a:rPr>
              <a:t>it may </a:t>
            </a:r>
            <a:r>
              <a:rPr lang="en-US" sz="2800" dirty="0" smtClean="0">
                <a:solidFill>
                  <a:schemeClr val="tx2"/>
                </a:solidFill>
                <a:latin typeface="Times New Roman" panose="02020603050405020304" pitchFamily="18" charset="0"/>
                <a:cs typeface="Times New Roman" panose="02020603050405020304" pitchFamily="18" charset="0"/>
              </a:rPr>
              <a:t>be required </a:t>
            </a:r>
            <a:r>
              <a:rPr lang="en-US" sz="2800" dirty="0">
                <a:solidFill>
                  <a:schemeClr val="tx2"/>
                </a:solidFill>
                <a:latin typeface="Times New Roman" panose="02020603050405020304" pitchFamily="18" charset="0"/>
                <a:cs typeface="Times New Roman" panose="02020603050405020304" pitchFamily="18" charset="0"/>
              </a:rPr>
              <a:t>in some special situation. </a:t>
            </a:r>
            <a:r>
              <a:rPr lang="en-US" sz="2800" dirty="0" smtClean="0">
                <a:solidFill>
                  <a:schemeClr val="tx2"/>
                </a:solidFill>
                <a:latin typeface="Times New Roman" panose="02020603050405020304" pitchFamily="18" charset="0"/>
                <a:cs typeface="Times New Roman" panose="02020603050405020304" pitchFamily="18" charset="0"/>
              </a:rPr>
              <a:t>The </a:t>
            </a:r>
            <a:r>
              <a:rPr lang="en-US" sz="2800" dirty="0">
                <a:solidFill>
                  <a:schemeClr val="tx2"/>
                </a:solidFill>
                <a:latin typeface="Times New Roman" panose="02020603050405020304" pitchFamily="18" charset="0"/>
                <a:cs typeface="Times New Roman" panose="02020603050405020304" pitchFamily="18" charset="0"/>
              </a:rPr>
              <a:t>indication of which may be as follows:</a:t>
            </a:r>
          </a:p>
          <a:p>
            <a:pPr marL="400050" lvl="1" indent="0">
              <a:buNone/>
            </a:pPr>
            <a:r>
              <a:rPr lang="en-US" sz="2800" dirty="0" smtClean="0">
                <a:solidFill>
                  <a:schemeClr val="tx2"/>
                </a:solidFill>
                <a:latin typeface="Times New Roman" panose="02020603050405020304" pitchFamily="18" charset="0"/>
                <a:cs typeface="Times New Roman" panose="02020603050405020304" pitchFamily="18" charset="0"/>
              </a:rPr>
              <a:t>   </a:t>
            </a:r>
            <a:r>
              <a:rPr lang="en-US" sz="2800" dirty="0" smtClean="0">
                <a:solidFill>
                  <a:srgbClr val="FF0000"/>
                </a:solidFill>
                <a:latin typeface="Times New Roman" panose="02020603050405020304" pitchFamily="18" charset="0"/>
                <a:cs typeface="Times New Roman" panose="02020603050405020304" pitchFamily="18" charset="0"/>
              </a:rPr>
              <a:t>1</a:t>
            </a:r>
            <a:r>
              <a:rPr lang="en-US" sz="2800" dirty="0">
                <a:solidFill>
                  <a:srgbClr val="FF0000"/>
                </a:solidFill>
                <a:latin typeface="Times New Roman" panose="02020603050405020304" pitchFamily="18" charset="0"/>
                <a:cs typeface="Times New Roman" panose="02020603050405020304" pitchFamily="18" charset="0"/>
              </a:rPr>
              <a:t>. Very severe </a:t>
            </a:r>
            <a:r>
              <a:rPr lang="en-US" sz="2800" dirty="0" err="1">
                <a:solidFill>
                  <a:srgbClr val="FF0000"/>
                </a:solidFill>
                <a:latin typeface="Times New Roman" panose="02020603050405020304" pitchFamily="18" charset="0"/>
                <a:cs typeface="Times New Roman" panose="02020603050405020304" pitchFamily="18" charset="0"/>
              </a:rPr>
              <a:t>Thrombocytopania</a:t>
            </a:r>
            <a:r>
              <a:rPr lang="en-US" sz="2800" dirty="0">
                <a:solidFill>
                  <a:srgbClr val="FF0000"/>
                </a:solidFill>
                <a:latin typeface="Times New Roman" panose="02020603050405020304" pitchFamily="18" charset="0"/>
                <a:cs typeface="Times New Roman" panose="02020603050405020304" pitchFamily="18" charset="0"/>
              </a:rPr>
              <a:t> who need urgent surgery</a:t>
            </a:r>
          </a:p>
          <a:p>
            <a:pPr marL="400050" lvl="1" indent="0">
              <a:buNone/>
            </a:pPr>
            <a:r>
              <a:rPr lang="en-US" sz="2800" dirty="0" smtClean="0">
                <a:solidFill>
                  <a:srgbClr val="FF0000"/>
                </a:solidFill>
                <a:latin typeface="Times New Roman" panose="02020603050405020304" pitchFamily="18" charset="0"/>
                <a:cs typeface="Times New Roman" panose="02020603050405020304" pitchFamily="18" charset="0"/>
              </a:rPr>
              <a:t>   2</a:t>
            </a:r>
            <a:r>
              <a:rPr lang="en-US" sz="2800" dirty="0">
                <a:solidFill>
                  <a:srgbClr val="FF0000"/>
                </a:solidFill>
                <a:latin typeface="Times New Roman" panose="02020603050405020304" pitchFamily="18" charset="0"/>
                <a:cs typeface="Times New Roman" panose="02020603050405020304" pitchFamily="18" charset="0"/>
              </a:rPr>
              <a:t>. Clinical </a:t>
            </a:r>
            <a:r>
              <a:rPr lang="en-US" sz="2800" dirty="0" err="1">
                <a:solidFill>
                  <a:srgbClr val="FF0000"/>
                </a:solidFill>
                <a:latin typeface="Times New Roman" panose="02020603050405020304" pitchFamily="18" charset="0"/>
                <a:cs typeface="Times New Roman" panose="02020603050405020304" pitchFamily="18" charset="0"/>
              </a:rPr>
              <a:t>judgement</a:t>
            </a:r>
            <a:r>
              <a:rPr lang="en-US" sz="2800" dirty="0">
                <a:solidFill>
                  <a:srgbClr val="FF0000"/>
                </a:solidFill>
                <a:latin typeface="Times New Roman" panose="02020603050405020304" pitchFamily="18" charset="0"/>
                <a:cs typeface="Times New Roman" panose="02020603050405020304" pitchFamily="18" charset="0"/>
              </a:rPr>
              <a:t> of the treating </a:t>
            </a:r>
            <a:r>
              <a:rPr lang="en-US" sz="2800" dirty="0" err="1">
                <a:solidFill>
                  <a:srgbClr val="FF0000"/>
                </a:solidFill>
                <a:latin typeface="Times New Roman" panose="02020603050405020304" pitchFamily="18" charset="0"/>
                <a:cs typeface="Times New Roman" panose="02020603050405020304" pitchFamily="18" charset="0"/>
              </a:rPr>
              <a:t>physcian</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a:solidFill>
                  <a:schemeClr val="tx2"/>
                </a:solidFill>
                <a:latin typeface="Times New Roman" panose="02020603050405020304" pitchFamily="18" charset="0"/>
                <a:cs typeface="Times New Roman" panose="02020603050405020304" pitchFamily="18" charset="0"/>
              </a:rPr>
              <a:t>If platelet concentrate is not available fresh whole blood may </a:t>
            </a:r>
            <a:r>
              <a:rPr lang="en-US" sz="2800" dirty="0" smtClean="0">
                <a:solidFill>
                  <a:schemeClr val="tx2"/>
                </a:solidFill>
                <a:latin typeface="Times New Roman" panose="02020603050405020304" pitchFamily="18" charset="0"/>
                <a:cs typeface="Times New Roman" panose="02020603050405020304" pitchFamily="18" charset="0"/>
              </a:rPr>
              <a:t>be transfused </a:t>
            </a:r>
            <a:r>
              <a:rPr lang="en-US" sz="2800" dirty="0">
                <a:solidFill>
                  <a:schemeClr val="tx2"/>
                </a:solidFill>
                <a:latin typeface="Times New Roman" panose="02020603050405020304" pitchFamily="18" charset="0"/>
                <a:cs typeface="Times New Roman" panose="02020603050405020304" pitchFamily="18" charset="0"/>
              </a:rPr>
              <a:t>as per guidelines </a:t>
            </a:r>
            <a:r>
              <a:rPr lang="en-US" sz="2800" dirty="0" smtClean="0">
                <a:solidFill>
                  <a:schemeClr val="tx2"/>
                </a:solidFill>
                <a:latin typeface="Times New Roman" panose="02020603050405020304" pitchFamily="18" charset="0"/>
                <a:cs typeface="Times New Roman" panose="02020603050405020304" pitchFamily="18" charset="0"/>
              </a:rPr>
              <a:t>given under </a:t>
            </a:r>
            <a:r>
              <a:rPr lang="en-US" sz="2800" dirty="0">
                <a:solidFill>
                  <a:schemeClr val="tx2"/>
                </a:solidFill>
                <a:latin typeface="Times New Roman" panose="02020603050405020304" pitchFamily="18" charset="0"/>
                <a:cs typeface="Times New Roman" panose="02020603050405020304" pitchFamily="18" charset="0"/>
              </a:rPr>
              <a:t>DHF management.</a:t>
            </a:r>
          </a:p>
        </p:txBody>
      </p:sp>
    </p:spTree>
    <p:extLst>
      <p:ext uri="{BB962C8B-B14F-4D97-AF65-F5344CB8AC3E}">
        <p14:creationId xmlns:p14="http://schemas.microsoft.com/office/powerpoint/2010/main" xmlns="" val="136375027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326524"/>
            <a:ext cx="9144000" cy="5531476"/>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77" y="327056"/>
            <a:ext cx="8229600" cy="610820"/>
          </a:xfrm>
        </p:spPr>
        <p:txBody>
          <a:bodyPr>
            <a:noAutofit/>
          </a:bodyPr>
          <a:lstStyle/>
          <a:p>
            <a:pPr algn="l"/>
            <a:r>
              <a:rPr lang="en-US" sz="4000" b="1" dirty="0" smtClean="0">
                <a:solidFill>
                  <a:schemeClr val="accent1"/>
                </a:solidFill>
                <a:latin typeface="Times New Roman" panose="02020603050405020304" pitchFamily="18" charset="0"/>
                <a:cs typeface="Times New Roman" panose="02020603050405020304" pitchFamily="18" charset="0"/>
              </a:rPr>
              <a:t>Patients  Group  C:</a:t>
            </a:r>
            <a:endParaRPr lang="en-US" sz="4000" b="1"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93183" y="1749247"/>
            <a:ext cx="8702899" cy="4224213"/>
          </a:xfrm>
        </p:spPr>
        <p:txBody>
          <a:bodyPr>
            <a:normAutofit/>
          </a:bodyPr>
          <a:lstStyle/>
          <a:p>
            <a:pPr>
              <a:lnSpc>
                <a:spcPct val="150000"/>
              </a:lnSpc>
            </a:pPr>
            <a:r>
              <a:rPr lang="en-US" sz="2400" dirty="0" smtClean="0">
                <a:solidFill>
                  <a:schemeClr val="bg1"/>
                </a:solidFill>
                <a:latin typeface="Times New Roman" panose="02020603050405020304" pitchFamily="18" charset="0"/>
                <a:cs typeface="Times New Roman" panose="02020603050405020304" pitchFamily="18" charset="0"/>
              </a:rPr>
              <a:t>Severe  plasma  </a:t>
            </a:r>
            <a:r>
              <a:rPr lang="en-US" sz="2400" dirty="0">
                <a:solidFill>
                  <a:schemeClr val="bg1"/>
                </a:solidFill>
                <a:latin typeface="Times New Roman" panose="02020603050405020304" pitchFamily="18" charset="0"/>
                <a:cs typeface="Times New Roman" panose="02020603050405020304" pitchFamily="18" charset="0"/>
              </a:rPr>
              <a:t>leakage </a:t>
            </a:r>
            <a:r>
              <a:rPr lang="en-US" sz="2400" dirty="0" smtClean="0">
                <a:solidFill>
                  <a:schemeClr val="bg1"/>
                </a:solidFill>
                <a:latin typeface="Times New Roman" panose="02020603050405020304" pitchFamily="18" charset="0"/>
                <a:cs typeface="Times New Roman" panose="02020603050405020304" pitchFamily="18" charset="0"/>
              </a:rPr>
              <a:t> leading  </a:t>
            </a:r>
            <a:r>
              <a:rPr lang="en-US" sz="2400" dirty="0">
                <a:solidFill>
                  <a:schemeClr val="bg1"/>
                </a:solidFill>
                <a:latin typeface="Times New Roman" panose="02020603050405020304" pitchFamily="18" charset="0"/>
                <a:cs typeface="Times New Roman" panose="02020603050405020304" pitchFamily="18" charset="0"/>
              </a:rPr>
              <a:t>to </a:t>
            </a:r>
            <a:r>
              <a:rPr lang="en-US" sz="2400" dirty="0" smtClean="0">
                <a:solidFill>
                  <a:schemeClr val="bg1"/>
                </a:solidFill>
                <a:latin typeface="Times New Roman" panose="02020603050405020304" pitchFamily="18" charset="0"/>
                <a:cs typeface="Times New Roman" panose="02020603050405020304" pitchFamily="18" charset="0"/>
              </a:rPr>
              <a:t> dengue  shock  and/or  fluid accumulation with </a:t>
            </a:r>
            <a:r>
              <a:rPr lang="en-US" sz="2400" dirty="0">
                <a:solidFill>
                  <a:schemeClr val="bg1"/>
                </a:solidFill>
                <a:latin typeface="Times New Roman" panose="02020603050405020304" pitchFamily="18" charset="0"/>
                <a:cs typeface="Times New Roman" panose="02020603050405020304" pitchFamily="18" charset="0"/>
              </a:rPr>
              <a:t>respiratory </a:t>
            </a:r>
            <a:r>
              <a:rPr lang="en-US" sz="2400" dirty="0" smtClean="0">
                <a:solidFill>
                  <a:schemeClr val="bg1"/>
                </a:solidFill>
                <a:latin typeface="Times New Roman" panose="02020603050405020304" pitchFamily="18" charset="0"/>
                <a:cs typeface="Times New Roman" panose="02020603050405020304" pitchFamily="18" charset="0"/>
              </a:rPr>
              <a:t> distress.</a:t>
            </a:r>
            <a:endParaRPr lang="en-US" sz="2400"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sz="2400" dirty="0" smtClean="0">
                <a:solidFill>
                  <a:schemeClr val="bg1"/>
                </a:solidFill>
                <a:latin typeface="Times New Roman" panose="02020603050405020304" pitchFamily="18" charset="0"/>
                <a:cs typeface="Times New Roman" panose="02020603050405020304" pitchFamily="18" charset="0"/>
              </a:rPr>
              <a:t>Severe  organ </a:t>
            </a:r>
            <a:r>
              <a:rPr lang="en-US" sz="2400" dirty="0">
                <a:solidFill>
                  <a:schemeClr val="bg1"/>
                </a:solidFill>
                <a:latin typeface="Times New Roman" panose="02020603050405020304" pitchFamily="18" charset="0"/>
                <a:cs typeface="Times New Roman" panose="02020603050405020304" pitchFamily="18" charset="0"/>
              </a:rPr>
              <a:t>impairment (hepatic </a:t>
            </a:r>
            <a:r>
              <a:rPr lang="en-US" sz="2400" dirty="0" smtClean="0">
                <a:solidFill>
                  <a:schemeClr val="bg1"/>
                </a:solidFill>
                <a:latin typeface="Times New Roman" panose="02020603050405020304" pitchFamily="18" charset="0"/>
                <a:cs typeface="Times New Roman" panose="02020603050405020304" pitchFamily="18" charset="0"/>
              </a:rPr>
              <a:t> damage</a:t>
            </a:r>
            <a:r>
              <a:rPr lang="en-US" sz="2400" dirty="0">
                <a:solidFill>
                  <a:schemeClr val="bg1"/>
                </a:solidFill>
                <a:latin typeface="Times New Roman" panose="02020603050405020304" pitchFamily="18" charset="0"/>
                <a:cs typeface="Times New Roman" panose="02020603050405020304" pitchFamily="18" charset="0"/>
              </a:rPr>
              <a:t>, renal </a:t>
            </a:r>
            <a:r>
              <a:rPr lang="en-US" sz="2400" dirty="0" smtClean="0">
                <a:solidFill>
                  <a:schemeClr val="bg1"/>
                </a:solidFill>
                <a:latin typeface="Times New Roman" panose="02020603050405020304" pitchFamily="18" charset="0"/>
                <a:cs typeface="Times New Roman" panose="02020603050405020304" pitchFamily="18" charset="0"/>
              </a:rPr>
              <a:t>impairment) Myocarditis</a:t>
            </a:r>
            <a:r>
              <a:rPr lang="en-US" sz="2400" dirty="0">
                <a:solidFill>
                  <a:schemeClr val="bg1"/>
                </a:solidFill>
                <a:latin typeface="Times New Roman" panose="02020603050405020304" pitchFamily="18" charset="0"/>
                <a:cs typeface="Times New Roman" panose="02020603050405020304" pitchFamily="18" charset="0"/>
              </a:rPr>
              <a:t>, cardiomyopathy, encephalopathy </a:t>
            </a:r>
            <a:r>
              <a:rPr lang="en-US" sz="2400" dirty="0" smtClean="0">
                <a:solidFill>
                  <a:schemeClr val="bg1"/>
                </a:solidFill>
                <a:latin typeface="Times New Roman" panose="02020603050405020304" pitchFamily="18" charset="0"/>
                <a:cs typeface="Times New Roman" panose="02020603050405020304" pitchFamily="18" charset="0"/>
              </a:rPr>
              <a:t>or encephalitis.</a:t>
            </a:r>
            <a:endParaRPr lang="en-US" sz="2400"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sz="2400" dirty="0">
                <a:solidFill>
                  <a:schemeClr val="bg1"/>
                </a:solidFill>
                <a:latin typeface="Times New Roman" panose="02020603050405020304" pitchFamily="18" charset="0"/>
                <a:cs typeface="Times New Roman" panose="02020603050405020304" pitchFamily="18" charset="0"/>
              </a:rPr>
              <a:t>Severe </a:t>
            </a:r>
            <a:r>
              <a:rPr lang="en-US" sz="2400" dirty="0" smtClean="0">
                <a:solidFill>
                  <a:schemeClr val="bg1"/>
                </a:solidFill>
                <a:latin typeface="Times New Roman" panose="02020603050405020304" pitchFamily="18" charset="0"/>
                <a:cs typeface="Times New Roman" panose="02020603050405020304" pitchFamily="18" charset="0"/>
              </a:rPr>
              <a:t>metabolic  </a:t>
            </a:r>
            <a:r>
              <a:rPr lang="en-US" sz="2400" dirty="0">
                <a:solidFill>
                  <a:schemeClr val="bg1"/>
                </a:solidFill>
                <a:latin typeface="Times New Roman" panose="02020603050405020304" pitchFamily="18" charset="0"/>
                <a:cs typeface="Times New Roman" panose="02020603050405020304" pitchFamily="18" charset="0"/>
              </a:rPr>
              <a:t>abnormalities (metabolic </a:t>
            </a:r>
            <a:r>
              <a:rPr lang="en-US" sz="2400" dirty="0" smtClean="0">
                <a:solidFill>
                  <a:schemeClr val="bg1"/>
                </a:solidFill>
                <a:latin typeface="Times New Roman" panose="02020603050405020304" pitchFamily="18" charset="0"/>
                <a:cs typeface="Times New Roman" panose="02020603050405020304" pitchFamily="18" charset="0"/>
              </a:rPr>
              <a:t> acidosis</a:t>
            </a:r>
            <a:r>
              <a:rPr lang="en-US" sz="2400" dirty="0">
                <a:solidFill>
                  <a:schemeClr val="bg1"/>
                </a:solidFill>
                <a:latin typeface="Times New Roman" panose="02020603050405020304" pitchFamily="18" charset="0"/>
                <a:cs typeface="Times New Roman" panose="02020603050405020304" pitchFamily="18" charset="0"/>
              </a:rPr>
              <a:t>, severe </a:t>
            </a:r>
            <a:r>
              <a:rPr lang="en-US" sz="2400" dirty="0" smtClean="0">
                <a:solidFill>
                  <a:schemeClr val="bg1"/>
                </a:solidFill>
                <a:latin typeface="Times New Roman" panose="02020603050405020304" pitchFamily="18" charset="0"/>
                <a:cs typeface="Times New Roman" panose="02020603050405020304" pitchFamily="18" charset="0"/>
              </a:rPr>
              <a:t>Hypocalcaemia etc.).</a:t>
            </a: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61986253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Group- A (Mild Dengue): Send home with advice</a:t>
            </a:r>
            <a:endParaRPr lang="en-US" dirty="0"/>
          </a:p>
        </p:txBody>
      </p:sp>
      <p:sp>
        <p:nvSpPr>
          <p:cNvPr id="3" name="Content Placeholder 2"/>
          <p:cNvSpPr>
            <a:spLocks noGrp="1"/>
          </p:cNvSpPr>
          <p:nvPr>
            <p:ph idx="1"/>
          </p:nvPr>
        </p:nvSpPr>
        <p:spPr/>
        <p:txBody>
          <a:bodyPr>
            <a:normAutofit/>
          </a:bodyPr>
          <a:lstStyle/>
          <a:p>
            <a:r>
              <a:rPr lang="en-US" sz="2800" dirty="0"/>
              <a:t>Dengue Syndrome -</a:t>
            </a:r>
          </a:p>
          <a:p>
            <a:pPr>
              <a:buNone/>
            </a:pPr>
            <a:r>
              <a:rPr lang="en-US" sz="2800" dirty="0"/>
              <a:t>1.Without complications  like </a:t>
            </a:r>
            <a:r>
              <a:rPr lang="en-US" sz="2800" dirty="0" err="1"/>
              <a:t>bleeding,hypotension</a:t>
            </a:r>
            <a:r>
              <a:rPr lang="en-US" sz="2800" dirty="0"/>
              <a:t> or organ involvement</a:t>
            </a:r>
          </a:p>
          <a:p>
            <a:pPr>
              <a:buNone/>
            </a:pPr>
            <a:r>
              <a:rPr lang="en-US" sz="2800" dirty="0"/>
              <a:t>2.Without evidence of plasma leakage(clinical and laboratory)</a:t>
            </a:r>
          </a:p>
          <a:p>
            <a:pPr>
              <a:buNone/>
            </a:pPr>
            <a:r>
              <a:rPr lang="en-US" sz="2800" dirty="0"/>
              <a:t>3.Without co-morbidities or high risk group patients</a:t>
            </a:r>
          </a:p>
          <a:p>
            <a:pPr>
              <a:buNone/>
            </a:pPr>
            <a:r>
              <a:rPr lang="en-US" sz="2800" dirty="0"/>
              <a:t>4.With near normal blood count and </a:t>
            </a:r>
            <a:r>
              <a:rPr lang="en-US" sz="2800" dirty="0" err="1"/>
              <a:t>hematocrit</a:t>
            </a:r>
            <a:endParaRPr lang="en-US" sz="28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Field Station related\Kerala3\Kerala photos\DSC02776.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81000" y="152400"/>
            <a:ext cx="40640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1" name="Picture 3" descr="D:\Field Station related\Kerala3\Kerala photos\DSC02779.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419600" y="0"/>
            <a:ext cx="4470400"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2" name="Picture 4" descr="D:\Field Station related\Kerala3\kerala-images\KERALA_PHOTOS_SS\DSC02935.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04800" y="3200400"/>
            <a:ext cx="44958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3" name="Picture 5" descr="D:\Field Station related\Kerala3\kerala-images\kottayam_photos\DSC02817.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495800" y="3314700"/>
            <a:ext cx="4419600" cy="331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992778331"/>
      </p:ext>
    </p:extLst>
  </p:cSld>
  <p:clrMapOvr>
    <a:masterClrMapping/>
  </p:clrMapOvr>
  <p:transition spd="slow"/>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t>Group-B(moderate Dengue): Close monitoring and possible hospitalization</a:t>
            </a:r>
            <a:r>
              <a:rPr lang="en-US" dirty="0"/>
              <a:t/>
            </a:r>
            <a:br>
              <a:rPr lang="en-US" dirty="0"/>
            </a:br>
            <a:endParaRPr lang="en-US" dirty="0"/>
          </a:p>
        </p:txBody>
      </p:sp>
      <p:sp>
        <p:nvSpPr>
          <p:cNvPr id="5" name="Content Placeholder 4"/>
          <p:cNvSpPr>
            <a:spLocks noGrp="1"/>
          </p:cNvSpPr>
          <p:nvPr>
            <p:ph sz="half" idx="2"/>
          </p:nvPr>
        </p:nvSpPr>
        <p:spPr/>
        <p:txBody>
          <a:bodyPr>
            <a:normAutofit fontScale="92500" lnSpcReduction="10000"/>
          </a:bodyPr>
          <a:lstStyle/>
          <a:p>
            <a:pPr>
              <a:buNone/>
            </a:pPr>
            <a:r>
              <a:rPr lang="en-US" dirty="0"/>
              <a:t>2.With  warning sign and symptoms</a:t>
            </a:r>
          </a:p>
          <a:p>
            <a:pPr>
              <a:buNone/>
            </a:pPr>
            <a:r>
              <a:rPr lang="en-US" dirty="0"/>
              <a:t>3.Dengue hemorrhagic fever with minor bleeding</a:t>
            </a:r>
          </a:p>
          <a:p>
            <a:pPr>
              <a:buNone/>
            </a:pPr>
            <a:r>
              <a:rPr lang="en-US" dirty="0"/>
              <a:t>4.Social circumstances- living alone, living far from hospital facility</a:t>
            </a:r>
          </a:p>
          <a:p>
            <a:pPr>
              <a:buNone/>
            </a:pPr>
            <a:r>
              <a:rPr lang="en-US" dirty="0"/>
              <a:t>5.Increasing </a:t>
            </a:r>
            <a:r>
              <a:rPr lang="en-US" dirty="0" err="1"/>
              <a:t>hematocrit</a:t>
            </a:r>
            <a:r>
              <a:rPr lang="en-US" dirty="0"/>
              <a:t> or rapidly decreasing platelet count</a:t>
            </a:r>
          </a:p>
          <a:p>
            <a:endParaRPr lang="en-US" dirty="0"/>
          </a:p>
        </p:txBody>
      </p:sp>
      <p:pic>
        <p:nvPicPr>
          <p:cNvPr id="6" name="Content Placeholder 5"/>
          <p:cNvPicPr>
            <a:picLocks noGrp="1"/>
          </p:cNvPicPr>
          <p:nvPr>
            <p:ph sz="half" idx="1"/>
          </p:nvPr>
        </p:nvPicPr>
        <p:blipFill>
          <a:blip r:embed="rId2" cstate="print"/>
          <a:srcRect/>
          <a:stretch>
            <a:fillRect/>
          </a:stretch>
        </p:blipFill>
        <p:spPr bwMode="auto">
          <a:xfrm>
            <a:off x="685800" y="2286000"/>
            <a:ext cx="2908545" cy="3962400"/>
          </a:xfrm>
          <a:prstGeom prst="rect">
            <a:avLst/>
          </a:prstGeom>
          <a:noFill/>
          <a:ln w="9525">
            <a:noFill/>
            <a:miter lim="800000"/>
            <a:headEnd/>
            <a:tailEnd/>
          </a:ln>
        </p:spPr>
      </p:pic>
      <p:sp>
        <p:nvSpPr>
          <p:cNvPr id="7" name="Rectangle 6"/>
          <p:cNvSpPr/>
          <p:nvPr/>
        </p:nvSpPr>
        <p:spPr>
          <a:xfrm>
            <a:off x="0" y="1600200"/>
            <a:ext cx="4572000" cy="646331"/>
          </a:xfrm>
          <a:prstGeom prst="rect">
            <a:avLst/>
          </a:prstGeom>
        </p:spPr>
        <p:txBody>
          <a:bodyPr>
            <a:spAutoFit/>
          </a:bodyPr>
          <a:lstStyle/>
          <a:p>
            <a:r>
              <a:rPr lang="en-US" dirty="0"/>
              <a:t>Dengue Syndrome -</a:t>
            </a:r>
          </a:p>
          <a:p>
            <a:r>
              <a:rPr lang="en-US" dirty="0"/>
              <a:t>1. With High risk and co-morbid conditions</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Group –</a:t>
            </a:r>
            <a:r>
              <a:rPr lang="en-US" b="1" dirty="0" smtClean="0"/>
              <a:t>C  (</a:t>
            </a:r>
            <a:r>
              <a:rPr lang="en-US" b="1" dirty="0"/>
              <a:t>Severe dengue): Needs tertiary care</a:t>
            </a:r>
            <a:r>
              <a:rPr lang="en-US" dirty="0"/>
              <a:t/>
            </a:r>
            <a:br>
              <a:rPr lang="en-US" dirty="0"/>
            </a:br>
            <a:endParaRPr lang="en-US" dirty="0"/>
          </a:p>
        </p:txBody>
      </p:sp>
      <p:sp>
        <p:nvSpPr>
          <p:cNvPr id="5" name="Content Placeholder 4"/>
          <p:cNvSpPr>
            <a:spLocks noGrp="1"/>
          </p:cNvSpPr>
          <p:nvPr>
            <p:ph idx="1"/>
          </p:nvPr>
        </p:nvSpPr>
        <p:spPr>
          <a:xfrm>
            <a:off x="457200" y="1600200"/>
            <a:ext cx="7620000" cy="5029200"/>
          </a:xfrm>
        </p:spPr>
        <p:txBody>
          <a:bodyPr/>
          <a:lstStyle/>
          <a:p>
            <a:r>
              <a:rPr lang="en-US" sz="2800" dirty="0"/>
              <a:t>Dengue </a:t>
            </a:r>
            <a:r>
              <a:rPr lang="en-US" sz="2800" dirty="0" smtClean="0"/>
              <a:t>Syndrome </a:t>
            </a:r>
            <a:r>
              <a:rPr lang="en-US" sz="2800" dirty="0"/>
              <a:t>with following complications</a:t>
            </a:r>
          </a:p>
          <a:p>
            <a:endParaRPr lang="en-US" dirty="0"/>
          </a:p>
        </p:txBody>
      </p:sp>
      <p:pic>
        <p:nvPicPr>
          <p:cNvPr id="6" name="Picture 5"/>
          <p:cNvPicPr/>
          <p:nvPr/>
        </p:nvPicPr>
        <p:blipFill>
          <a:blip r:embed="rId2" cstate="print"/>
          <a:srcRect/>
          <a:stretch>
            <a:fillRect/>
          </a:stretch>
        </p:blipFill>
        <p:spPr bwMode="auto">
          <a:xfrm>
            <a:off x="1752600" y="2286000"/>
            <a:ext cx="5257800" cy="434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DAE2C501-8D93-4F32-86A5-B0060169B92A}" type="slidenum">
              <a:rPr lang="en-US" smtClean="0"/>
              <a:pPr>
                <a:defRPr/>
              </a:pPr>
              <a:t>112</a:t>
            </a:fld>
            <a:endParaRPr lang="en-US"/>
          </a:p>
        </p:txBody>
      </p:sp>
      <p:pic>
        <p:nvPicPr>
          <p:cNvPr id="107524" name="Picture 2"/>
          <p:cNvPicPr>
            <a:picLocks noGrp="1" noChangeAspect="1" noChangeArrowheads="1"/>
          </p:cNvPicPr>
          <p:nvPr>
            <p:ph sz="quarter" idx="1"/>
          </p:nvPr>
        </p:nvPicPr>
        <p:blipFill>
          <a:blip r:embed="rId2" cstate="print"/>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FF0000"/>
                </a:solidFill>
              </a:rPr>
              <a:t>High-risk patients</a:t>
            </a:r>
          </a:p>
        </p:txBody>
      </p:sp>
      <p:sp>
        <p:nvSpPr>
          <p:cNvPr id="2" name="Content Placeholder 1"/>
          <p:cNvSpPr>
            <a:spLocks noGrp="1"/>
          </p:cNvSpPr>
          <p:nvPr>
            <p:ph idx="1"/>
          </p:nvPr>
        </p:nvSpPr>
        <p:spPr>
          <a:xfrm>
            <a:off x="457200" y="1600200"/>
            <a:ext cx="7620000" cy="4343400"/>
          </a:xfrm>
        </p:spPr>
        <p:txBody>
          <a:bodyPr>
            <a:normAutofit fontScale="92500"/>
          </a:bodyPr>
          <a:lstStyle/>
          <a:p>
            <a:r>
              <a:rPr lang="en-US" dirty="0" smtClean="0"/>
              <a:t>Infants </a:t>
            </a:r>
            <a:r>
              <a:rPr lang="en-US" dirty="0"/>
              <a:t>and the elderly,</a:t>
            </a:r>
          </a:p>
          <a:p>
            <a:r>
              <a:rPr lang="en-US" dirty="0" smtClean="0"/>
              <a:t>Obesity</a:t>
            </a:r>
            <a:r>
              <a:rPr lang="en-US" dirty="0"/>
              <a:t>,</a:t>
            </a:r>
          </a:p>
          <a:p>
            <a:r>
              <a:rPr lang="en-US" dirty="0" smtClean="0"/>
              <a:t>Pregnant </a:t>
            </a:r>
            <a:r>
              <a:rPr lang="en-US" dirty="0"/>
              <a:t>women,</a:t>
            </a:r>
          </a:p>
          <a:p>
            <a:r>
              <a:rPr lang="en-US" dirty="0" smtClean="0"/>
              <a:t>Peptic </a:t>
            </a:r>
            <a:r>
              <a:rPr lang="en-US" dirty="0"/>
              <a:t>ulcer disease,</a:t>
            </a:r>
          </a:p>
          <a:p>
            <a:r>
              <a:rPr lang="en-US" dirty="0" smtClean="0"/>
              <a:t>Women </a:t>
            </a:r>
            <a:r>
              <a:rPr lang="en-US" dirty="0"/>
              <a:t>who have menstruation or abnormal vaginal bleeding,</a:t>
            </a:r>
          </a:p>
          <a:p>
            <a:r>
              <a:rPr lang="en-US" dirty="0" err="1" smtClean="0"/>
              <a:t>Haemolytic</a:t>
            </a:r>
            <a:r>
              <a:rPr lang="en-US" dirty="0" smtClean="0"/>
              <a:t> </a:t>
            </a:r>
            <a:r>
              <a:rPr lang="en-US" dirty="0"/>
              <a:t>diseases such as glucose-6-phosphatase dehydrogenase (G-6PD) </a:t>
            </a:r>
            <a:r>
              <a:rPr lang="en-US" dirty="0" smtClean="0"/>
              <a:t>deficiency, thalassemia </a:t>
            </a:r>
            <a:r>
              <a:rPr lang="en-US" dirty="0"/>
              <a:t>and other </a:t>
            </a:r>
            <a:r>
              <a:rPr lang="en-US" dirty="0" err="1"/>
              <a:t>haemoglobinopathies</a:t>
            </a:r>
            <a:r>
              <a:rPr lang="en-US" dirty="0"/>
              <a:t>,</a:t>
            </a:r>
          </a:p>
          <a:p>
            <a:r>
              <a:rPr lang="en-US" dirty="0" smtClean="0"/>
              <a:t>Congenital </a:t>
            </a:r>
            <a:r>
              <a:rPr lang="en-US" dirty="0"/>
              <a:t>heart disease,</a:t>
            </a:r>
          </a:p>
          <a:p>
            <a:r>
              <a:rPr lang="en-US" dirty="0" smtClean="0"/>
              <a:t>Chronic </a:t>
            </a:r>
            <a:r>
              <a:rPr lang="en-US" dirty="0"/>
              <a:t>diseases such as diabetes mellitus, hypertension, asthma, </a:t>
            </a:r>
            <a:r>
              <a:rPr lang="en-US" dirty="0" err="1"/>
              <a:t>ischaemic</a:t>
            </a:r>
            <a:r>
              <a:rPr lang="en-US" dirty="0"/>
              <a:t> heart </a:t>
            </a:r>
            <a:r>
              <a:rPr lang="en-US" dirty="0" smtClean="0"/>
              <a:t>disease, chronic </a:t>
            </a:r>
            <a:r>
              <a:rPr lang="en-US" dirty="0"/>
              <a:t>renal failure, liver cirrhosis,</a:t>
            </a:r>
          </a:p>
          <a:p>
            <a:r>
              <a:rPr lang="en-US" dirty="0" smtClean="0"/>
              <a:t>Patients </a:t>
            </a:r>
            <a:r>
              <a:rPr lang="en-US" dirty="0"/>
              <a:t>on steroid or NSAID treatment, and</a:t>
            </a:r>
          </a:p>
          <a:p>
            <a:r>
              <a:rPr lang="en-US" dirty="0" smtClean="0"/>
              <a:t>Others</a:t>
            </a:r>
            <a:r>
              <a:rPr lang="en-US" dirty="0"/>
              <a:t>.</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1525355967"/>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Home care advice (family education) for patients:</a:t>
            </a:r>
          </a:p>
        </p:txBody>
      </p:sp>
      <p:sp>
        <p:nvSpPr>
          <p:cNvPr id="2" name="Content Placeholder 1"/>
          <p:cNvSpPr>
            <a:spLocks noGrp="1"/>
          </p:cNvSpPr>
          <p:nvPr>
            <p:ph idx="1"/>
          </p:nvPr>
        </p:nvSpPr>
        <p:spPr>
          <a:xfrm>
            <a:off x="457200" y="1481328"/>
            <a:ext cx="8229600" cy="4843272"/>
          </a:xfrm>
        </p:spPr>
        <p:txBody>
          <a:bodyPr>
            <a:normAutofit/>
          </a:bodyPr>
          <a:lstStyle/>
          <a:p>
            <a:r>
              <a:rPr lang="en-GB" dirty="0"/>
              <a:t>Patient needs to take adequate bed rest.</a:t>
            </a:r>
          </a:p>
          <a:p>
            <a:r>
              <a:rPr lang="en-GB" dirty="0" smtClean="0"/>
              <a:t>Adequate </a:t>
            </a:r>
            <a:r>
              <a:rPr lang="en-GB" dirty="0"/>
              <a:t>intake of fluids </a:t>
            </a:r>
            <a:r>
              <a:rPr lang="en-GB" dirty="0">
                <a:solidFill>
                  <a:srgbClr val="FF0000"/>
                </a:solidFill>
              </a:rPr>
              <a:t>(</a:t>
            </a:r>
            <a:r>
              <a:rPr lang="en-GB" dirty="0" smtClean="0">
                <a:solidFill>
                  <a:srgbClr val="FF0000"/>
                </a:solidFill>
              </a:rPr>
              <a:t>not </a:t>
            </a:r>
            <a:r>
              <a:rPr lang="en-GB" dirty="0">
                <a:solidFill>
                  <a:srgbClr val="FF0000"/>
                </a:solidFill>
              </a:rPr>
              <a:t>plain water)</a:t>
            </a:r>
            <a:r>
              <a:rPr lang="en-GB" dirty="0"/>
              <a:t> such as milk, fruit juice, </a:t>
            </a:r>
            <a:r>
              <a:rPr lang="en-GB" dirty="0" smtClean="0"/>
              <a:t>isotonic electrolyte solution</a:t>
            </a:r>
            <a:r>
              <a:rPr lang="en-GB" dirty="0"/>
              <a:t>, oral rehydration solution (ORS) and barley/rice water. </a:t>
            </a:r>
            <a:endParaRPr lang="en-GB" dirty="0" smtClean="0"/>
          </a:p>
          <a:p>
            <a:r>
              <a:rPr lang="en-GB" dirty="0" smtClean="0"/>
              <a:t>Beware </a:t>
            </a:r>
            <a:r>
              <a:rPr lang="en-GB" dirty="0"/>
              <a:t>of </a:t>
            </a:r>
            <a:r>
              <a:rPr lang="en-GB" dirty="0" err="1" smtClean="0"/>
              <a:t>overhydration</a:t>
            </a:r>
            <a:r>
              <a:rPr lang="en-GB" dirty="0" smtClean="0"/>
              <a:t> in </a:t>
            </a:r>
            <a:r>
              <a:rPr lang="en-GB" dirty="0"/>
              <a:t>infants and young children.</a:t>
            </a:r>
          </a:p>
          <a:p>
            <a:r>
              <a:rPr lang="en-GB" dirty="0" smtClean="0"/>
              <a:t>Keep </a:t>
            </a:r>
            <a:r>
              <a:rPr lang="en-GB" dirty="0"/>
              <a:t>body temperature below 39 °C. </a:t>
            </a:r>
            <a:endParaRPr lang="en-GB" dirty="0" smtClean="0"/>
          </a:p>
          <a:p>
            <a:r>
              <a:rPr lang="en-GB" dirty="0" smtClean="0"/>
              <a:t>If </a:t>
            </a:r>
            <a:r>
              <a:rPr lang="en-GB" dirty="0"/>
              <a:t>the temperature goes beyond 39 °C, give </a:t>
            </a:r>
            <a:r>
              <a:rPr lang="en-GB" dirty="0" smtClean="0"/>
              <a:t>the patient </a:t>
            </a:r>
            <a:r>
              <a:rPr lang="en-GB" dirty="0" err="1"/>
              <a:t>paracetamol</a:t>
            </a:r>
            <a:r>
              <a:rPr lang="en-GB" dirty="0"/>
              <a:t>. </a:t>
            </a:r>
            <a:endParaRPr lang="en-GB" dirty="0" smtClean="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2831815868"/>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Home care advice (family education) for patients:</a:t>
            </a:r>
          </a:p>
        </p:txBody>
      </p:sp>
      <p:sp>
        <p:nvSpPr>
          <p:cNvPr id="2" name="Content Placeholder 1"/>
          <p:cNvSpPr>
            <a:spLocks noGrp="1"/>
          </p:cNvSpPr>
          <p:nvPr>
            <p:ph idx="1"/>
          </p:nvPr>
        </p:nvSpPr>
        <p:spPr>
          <a:xfrm>
            <a:off x="457200" y="1481328"/>
            <a:ext cx="8229600" cy="4843272"/>
          </a:xfrm>
        </p:spPr>
        <p:txBody>
          <a:bodyPr>
            <a:normAutofit/>
          </a:bodyPr>
          <a:lstStyle/>
          <a:p>
            <a:endParaRPr lang="en-GB" dirty="0" smtClean="0"/>
          </a:p>
          <a:p>
            <a:endParaRPr lang="en-GB" dirty="0" smtClean="0"/>
          </a:p>
          <a:p>
            <a:r>
              <a:rPr lang="en-GB" dirty="0" err="1" smtClean="0"/>
              <a:t>Paracetamol</a:t>
            </a:r>
            <a:r>
              <a:rPr lang="en-GB" dirty="0" smtClean="0"/>
              <a:t> should </a:t>
            </a:r>
            <a:r>
              <a:rPr lang="en-GB" dirty="0"/>
              <a:t>be administered in frequencies of not less than six </a:t>
            </a:r>
            <a:r>
              <a:rPr lang="en-GB" dirty="0" smtClean="0"/>
              <a:t>hours. </a:t>
            </a:r>
          </a:p>
          <a:p>
            <a:r>
              <a:rPr lang="en-GB" dirty="0" smtClean="0"/>
              <a:t>The </a:t>
            </a:r>
            <a:r>
              <a:rPr lang="en-GB" dirty="0"/>
              <a:t>maximum dose for adults is 4 </a:t>
            </a:r>
            <a:r>
              <a:rPr lang="en-GB" dirty="0" err="1"/>
              <a:t>gm</a:t>
            </a:r>
            <a:r>
              <a:rPr lang="en-GB" dirty="0"/>
              <a:t>/day. Avoid using too much </a:t>
            </a:r>
            <a:r>
              <a:rPr lang="en-GB" dirty="0" err="1"/>
              <a:t>paracetamol</a:t>
            </a:r>
            <a:r>
              <a:rPr lang="en-GB" dirty="0"/>
              <a:t>, </a:t>
            </a:r>
            <a:r>
              <a:rPr lang="en-GB" dirty="0" smtClean="0"/>
              <a:t>and aspirin </a:t>
            </a:r>
            <a:r>
              <a:rPr lang="en-GB" dirty="0"/>
              <a:t>or NSAID is </a:t>
            </a:r>
            <a:r>
              <a:rPr lang="en-GB" dirty="0">
                <a:solidFill>
                  <a:srgbClr val="FF0000"/>
                </a:solidFill>
              </a:rPr>
              <a:t>not recommended.</a:t>
            </a:r>
          </a:p>
          <a:p>
            <a:r>
              <a:rPr lang="en-GB" dirty="0" smtClean="0"/>
              <a:t>Tepid </a:t>
            </a:r>
            <a:r>
              <a:rPr lang="en-GB" dirty="0"/>
              <a:t>sponging of forehead, armpits and extremities. A lukewarm shower or bath </a:t>
            </a:r>
            <a:r>
              <a:rPr lang="en-GB" dirty="0" smtClean="0"/>
              <a:t>is recommended </a:t>
            </a:r>
            <a:r>
              <a:rPr lang="en-GB" dirty="0"/>
              <a:t>for adults.</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1943611014"/>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b="0" dirty="0"/>
              <a:t>The general principles of fluid therapy in DHF</a:t>
            </a:r>
            <a:endParaRPr lang="en-GB" dirty="0"/>
          </a:p>
        </p:txBody>
      </p:sp>
      <p:sp>
        <p:nvSpPr>
          <p:cNvPr id="2" name="Content Placeholder 1"/>
          <p:cNvSpPr>
            <a:spLocks noGrp="1"/>
          </p:cNvSpPr>
          <p:nvPr>
            <p:ph idx="1"/>
          </p:nvPr>
        </p:nvSpPr>
        <p:spPr/>
        <p:txBody>
          <a:bodyPr>
            <a:normAutofit/>
          </a:bodyPr>
          <a:lstStyle/>
          <a:p>
            <a:r>
              <a:rPr lang="en-GB" b="1" dirty="0">
                <a:solidFill>
                  <a:srgbClr val="FF0000"/>
                </a:solidFill>
              </a:rPr>
              <a:t>Isotonic crystalloid solutions should be used throughout the critical period</a:t>
            </a:r>
            <a:r>
              <a:rPr lang="en-GB" dirty="0"/>
              <a:t> except </a:t>
            </a:r>
            <a:r>
              <a:rPr lang="en-GB" dirty="0" smtClean="0"/>
              <a:t>in the </a:t>
            </a:r>
            <a:r>
              <a:rPr lang="en-GB" dirty="0"/>
              <a:t>very young infants &lt;6 months of age in whom 0.45% sodium chloride may be used.</a:t>
            </a:r>
          </a:p>
          <a:p>
            <a:r>
              <a:rPr lang="en-GB" dirty="0" smtClean="0"/>
              <a:t>Hyper-oncotic </a:t>
            </a:r>
            <a:r>
              <a:rPr lang="en-GB" dirty="0"/>
              <a:t>colloid solutions </a:t>
            </a:r>
            <a:r>
              <a:rPr lang="en-GB" dirty="0" smtClean="0"/>
              <a:t>such </a:t>
            </a:r>
            <a:r>
              <a:rPr lang="en-GB" dirty="0"/>
              <a:t>as dextran 40 or </a:t>
            </a:r>
            <a:r>
              <a:rPr lang="en-GB" dirty="0" smtClean="0"/>
              <a:t>starch solutions </a:t>
            </a:r>
            <a:r>
              <a:rPr lang="en-GB" dirty="0"/>
              <a:t>may be used in patients with massive plasma leakage, and those not responding </a:t>
            </a:r>
            <a:r>
              <a:rPr lang="en-GB" dirty="0" smtClean="0"/>
              <a:t>to the </a:t>
            </a:r>
            <a:r>
              <a:rPr lang="en-GB" dirty="0"/>
              <a:t>minimum volume of </a:t>
            </a:r>
            <a:r>
              <a:rPr lang="en-GB" dirty="0" smtClean="0"/>
              <a:t>crystalloid. </a:t>
            </a:r>
          </a:p>
          <a:p>
            <a:r>
              <a:rPr lang="en-GB" dirty="0" err="1" smtClean="0"/>
              <a:t>Iso</a:t>
            </a:r>
            <a:r>
              <a:rPr lang="en-GB" dirty="0" smtClean="0"/>
              <a:t>-oncotic </a:t>
            </a:r>
            <a:r>
              <a:rPr lang="en-GB" dirty="0"/>
              <a:t>colloid </a:t>
            </a:r>
            <a:r>
              <a:rPr lang="en-GB" dirty="0" smtClean="0"/>
              <a:t>solutions such </a:t>
            </a:r>
            <a:r>
              <a:rPr lang="en-GB" dirty="0"/>
              <a:t>as plasma and </a:t>
            </a:r>
            <a:r>
              <a:rPr lang="en-GB" dirty="0" err="1"/>
              <a:t>hemaccel</a:t>
            </a:r>
            <a:r>
              <a:rPr lang="en-GB" dirty="0"/>
              <a:t> may not be as effective.</a:t>
            </a:r>
          </a:p>
          <a:p>
            <a:r>
              <a:rPr lang="en-GB" dirty="0" smtClean="0">
                <a:solidFill>
                  <a:srgbClr val="FF0000"/>
                </a:solidFill>
              </a:rPr>
              <a:t>A </a:t>
            </a:r>
            <a:r>
              <a:rPr lang="en-GB" dirty="0">
                <a:solidFill>
                  <a:srgbClr val="FF0000"/>
                </a:solidFill>
              </a:rPr>
              <a:t>volume of about maintenance +5% dehydration should be given to maintain a “</a:t>
            </a:r>
            <a:r>
              <a:rPr lang="en-GB" dirty="0" smtClean="0">
                <a:solidFill>
                  <a:srgbClr val="FF0000"/>
                </a:solidFill>
              </a:rPr>
              <a:t>just adequate</a:t>
            </a:r>
            <a:r>
              <a:rPr lang="en-GB" dirty="0">
                <a:solidFill>
                  <a:srgbClr val="FF0000"/>
                </a:solidFill>
              </a:rPr>
              <a:t>” intravascular volume and circulation</a:t>
            </a:r>
            <a:r>
              <a:rPr lang="en-GB" dirty="0" smtClean="0">
                <a:solidFill>
                  <a:srgbClr val="FF0000"/>
                </a:solidFill>
              </a:rPr>
              <a:t>.</a:t>
            </a:r>
            <a:endParaRPr lang="en-GB" dirty="0">
              <a:solidFill>
                <a:srgbClr val="FF0000"/>
              </a:solidFill>
            </a:endParaRP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2207017092"/>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b="0" dirty="0"/>
              <a:t>The general principles of fluid therapy in DHF</a:t>
            </a:r>
            <a:endParaRPr lang="en-GB" dirty="0"/>
          </a:p>
        </p:txBody>
      </p:sp>
      <p:sp>
        <p:nvSpPr>
          <p:cNvPr id="2" name="Content Placeholder 1"/>
          <p:cNvSpPr>
            <a:spLocks noGrp="1"/>
          </p:cNvSpPr>
          <p:nvPr>
            <p:ph idx="1"/>
          </p:nvPr>
        </p:nvSpPr>
        <p:spPr/>
        <p:txBody>
          <a:bodyPr>
            <a:normAutofit/>
          </a:bodyPr>
          <a:lstStyle/>
          <a:p>
            <a:r>
              <a:rPr lang="en-GB" b="1" dirty="0">
                <a:solidFill>
                  <a:srgbClr val="FF0000"/>
                </a:solidFill>
              </a:rPr>
              <a:t>Isotonic crystalloid solutions should be used throughout the critical period</a:t>
            </a:r>
            <a:r>
              <a:rPr lang="en-GB" dirty="0"/>
              <a:t> except </a:t>
            </a:r>
            <a:r>
              <a:rPr lang="en-GB" dirty="0" smtClean="0"/>
              <a:t>in the </a:t>
            </a:r>
            <a:r>
              <a:rPr lang="en-GB" dirty="0"/>
              <a:t>very young infants &lt;6 months of age in whom 0.45% sodium chloride may be used.</a:t>
            </a:r>
          </a:p>
          <a:p>
            <a:r>
              <a:rPr lang="en-GB" dirty="0" smtClean="0"/>
              <a:t>Hyper-oncotic </a:t>
            </a:r>
            <a:r>
              <a:rPr lang="en-GB" dirty="0"/>
              <a:t>colloid solutions </a:t>
            </a:r>
            <a:r>
              <a:rPr lang="en-GB" dirty="0" smtClean="0"/>
              <a:t>such </a:t>
            </a:r>
            <a:r>
              <a:rPr lang="en-GB" dirty="0"/>
              <a:t>as dextran 40 or </a:t>
            </a:r>
            <a:r>
              <a:rPr lang="en-GB" dirty="0" smtClean="0"/>
              <a:t>starch solutions </a:t>
            </a:r>
            <a:r>
              <a:rPr lang="en-GB" dirty="0"/>
              <a:t>may be used in patients with massive plasma leakage, and those not responding </a:t>
            </a:r>
            <a:r>
              <a:rPr lang="en-GB" dirty="0" smtClean="0"/>
              <a:t>to the </a:t>
            </a:r>
            <a:r>
              <a:rPr lang="en-GB" dirty="0"/>
              <a:t>minimum volume of </a:t>
            </a:r>
            <a:r>
              <a:rPr lang="en-GB" dirty="0" smtClean="0"/>
              <a:t>crystalloid. </a:t>
            </a:r>
          </a:p>
          <a:p>
            <a:r>
              <a:rPr lang="en-GB" dirty="0" err="1" smtClean="0"/>
              <a:t>Iso</a:t>
            </a:r>
            <a:r>
              <a:rPr lang="en-GB" dirty="0" smtClean="0"/>
              <a:t>-oncotic </a:t>
            </a:r>
            <a:r>
              <a:rPr lang="en-GB" dirty="0"/>
              <a:t>colloid </a:t>
            </a:r>
            <a:r>
              <a:rPr lang="en-GB" dirty="0" smtClean="0"/>
              <a:t>solutions such </a:t>
            </a:r>
            <a:r>
              <a:rPr lang="en-GB" dirty="0"/>
              <a:t>as plasma and </a:t>
            </a:r>
            <a:r>
              <a:rPr lang="en-GB" dirty="0" err="1"/>
              <a:t>hemaccel</a:t>
            </a:r>
            <a:r>
              <a:rPr lang="en-GB" dirty="0"/>
              <a:t> may not be as effective.</a:t>
            </a:r>
          </a:p>
          <a:p>
            <a:r>
              <a:rPr lang="en-GB" dirty="0" smtClean="0">
                <a:solidFill>
                  <a:srgbClr val="FF0000"/>
                </a:solidFill>
              </a:rPr>
              <a:t>A </a:t>
            </a:r>
            <a:r>
              <a:rPr lang="en-GB" dirty="0">
                <a:solidFill>
                  <a:srgbClr val="FF0000"/>
                </a:solidFill>
              </a:rPr>
              <a:t>volume of about maintenance +5% dehydration should be given to maintain a “</a:t>
            </a:r>
            <a:r>
              <a:rPr lang="en-GB" dirty="0" smtClean="0">
                <a:solidFill>
                  <a:srgbClr val="FF0000"/>
                </a:solidFill>
              </a:rPr>
              <a:t>just adequate</a:t>
            </a:r>
            <a:r>
              <a:rPr lang="en-GB" dirty="0">
                <a:solidFill>
                  <a:srgbClr val="FF0000"/>
                </a:solidFill>
              </a:rPr>
              <a:t>” intravascular volume and circulation</a:t>
            </a:r>
            <a:r>
              <a:rPr lang="en-GB" dirty="0" smtClean="0">
                <a:solidFill>
                  <a:srgbClr val="FF0000"/>
                </a:solidFill>
              </a:rPr>
              <a:t>.</a:t>
            </a:r>
            <a:endParaRPr lang="en-GB" dirty="0">
              <a:solidFill>
                <a:srgbClr val="FF0000"/>
              </a:solidFill>
            </a:endParaRP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2207017092"/>
      </p:ext>
    </p:extLst>
  </p:cSld>
  <p:clrMapOvr>
    <a:masterClrMapping/>
  </p:clrMapOvr>
  <p:transition spd="slow"/>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0" y="0"/>
            <a:ext cx="9144000" cy="1266825"/>
          </a:xfrm>
          <a:prstGeom prst="rect">
            <a:avLst/>
          </a:prstGeom>
          <a:noFill/>
          <a:ln w="9525">
            <a:noFill/>
            <a:miter lim="800000"/>
            <a:headEnd/>
            <a:tailEnd/>
          </a:ln>
        </p:spPr>
      </p:pic>
      <p:pic>
        <p:nvPicPr>
          <p:cNvPr id="2051" name="Picture 3"/>
          <p:cNvPicPr>
            <a:picLocks noGrp="1" noChangeAspect="1" noChangeArrowheads="1"/>
          </p:cNvPicPr>
          <p:nvPr>
            <p:ph idx="1"/>
          </p:nvPr>
        </p:nvPicPr>
        <p:blipFill>
          <a:blip r:embed="rId3" cstate="print"/>
          <a:srcRect/>
          <a:stretch>
            <a:fillRect/>
          </a:stretch>
        </p:blipFill>
        <p:spPr bwMode="auto">
          <a:xfrm>
            <a:off x="304800" y="1600200"/>
            <a:ext cx="8534400" cy="1149693"/>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t="23683"/>
          <a:stretch>
            <a:fillRect/>
          </a:stretch>
        </p:blipFill>
        <p:spPr bwMode="auto">
          <a:xfrm>
            <a:off x="304800" y="2590800"/>
            <a:ext cx="8534400" cy="2185988"/>
          </a:xfrm>
          <a:prstGeom prst="rect">
            <a:avLst/>
          </a:prstGeom>
          <a:noFill/>
          <a:ln w="9525">
            <a:noFill/>
            <a:miter lim="800000"/>
            <a:headEnd/>
            <a:tailEnd/>
          </a:ln>
        </p:spPr>
      </p:pic>
      <p:pic>
        <p:nvPicPr>
          <p:cNvPr id="2053" name="Picture 5"/>
          <p:cNvPicPr>
            <a:picLocks noChangeAspect="1" noChangeArrowheads="1"/>
          </p:cNvPicPr>
          <p:nvPr/>
        </p:nvPicPr>
        <p:blipFill>
          <a:blip r:embed="rId5" cstate="print"/>
          <a:srcRect/>
          <a:stretch>
            <a:fillRect/>
          </a:stretch>
        </p:blipFill>
        <p:spPr bwMode="auto">
          <a:xfrm>
            <a:off x="304800" y="4952999"/>
            <a:ext cx="8534400" cy="16764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b="-7692"/>
          <a:stretch>
            <a:fillRect/>
          </a:stretch>
        </p:blipFill>
        <p:spPr bwMode="auto">
          <a:xfrm>
            <a:off x="0" y="381000"/>
            <a:ext cx="9144000" cy="1066800"/>
          </a:xfrm>
          <a:prstGeom prst="rect">
            <a:avLst/>
          </a:prstGeom>
          <a:noFill/>
          <a:ln w="9525">
            <a:noFill/>
            <a:miter lim="800000"/>
            <a:headEnd/>
            <a:tailEnd/>
          </a:ln>
        </p:spPr>
      </p:pic>
      <p:pic>
        <p:nvPicPr>
          <p:cNvPr id="4099" name="Picture 3"/>
          <p:cNvPicPr>
            <a:picLocks noGrp="1" noChangeAspect="1" noChangeArrowheads="1"/>
          </p:cNvPicPr>
          <p:nvPr>
            <p:ph idx="1"/>
          </p:nvPr>
        </p:nvPicPr>
        <p:blipFill>
          <a:blip r:embed="rId3" cstate="print"/>
          <a:srcRect/>
          <a:stretch>
            <a:fillRect/>
          </a:stretch>
        </p:blipFill>
        <p:spPr bwMode="auto">
          <a:xfrm>
            <a:off x="0" y="2057400"/>
            <a:ext cx="9144000" cy="3733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4"/>
          <p:cNvSpPr txBox="1">
            <a:spLocks noChangeArrowheads="1"/>
          </p:cNvSpPr>
          <p:nvPr/>
        </p:nvSpPr>
        <p:spPr bwMode="auto">
          <a:xfrm>
            <a:off x="2992695" y="762000"/>
            <a:ext cx="319036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3600" dirty="0" smtClean="0">
                <a:solidFill>
                  <a:schemeClr val="bg1"/>
                </a:solidFill>
              </a:rPr>
              <a:t>Tissue Tropism</a:t>
            </a:r>
            <a:endParaRPr lang="th-TH" sz="3600" dirty="0" smtClean="0">
              <a:solidFill>
                <a:schemeClr val="bg1"/>
              </a:solidFill>
            </a:endParaRPr>
          </a:p>
        </p:txBody>
      </p:sp>
      <p:sp>
        <p:nvSpPr>
          <p:cNvPr id="9219" name="Text Box 4"/>
          <p:cNvSpPr txBox="1">
            <a:spLocks noChangeArrowheads="1"/>
          </p:cNvSpPr>
          <p:nvPr/>
        </p:nvSpPr>
        <p:spPr bwMode="auto">
          <a:xfrm>
            <a:off x="914400" y="2085535"/>
            <a:ext cx="7010400" cy="1508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2800" dirty="0" smtClean="0">
                <a:solidFill>
                  <a:schemeClr val="bg1"/>
                </a:solidFill>
              </a:rPr>
              <a:t>Many cell types can be infected </a:t>
            </a:r>
            <a:r>
              <a:rPr lang="en-US" sz="2800" i="1" dirty="0" smtClean="0">
                <a:solidFill>
                  <a:schemeClr val="bg1"/>
                </a:solidFill>
              </a:rPr>
              <a:t>in vitro </a:t>
            </a:r>
            <a:r>
              <a:rPr lang="en-US" sz="2800" dirty="0" smtClean="0">
                <a:solidFill>
                  <a:schemeClr val="bg1"/>
                </a:solidFill>
              </a:rPr>
              <a:t>with DENV: monocytes, epithelial cells, endothelial cells</a:t>
            </a:r>
            <a:r>
              <a:rPr lang="en-US" sz="3600" dirty="0">
                <a:solidFill>
                  <a:schemeClr val="bg1"/>
                </a:solidFill>
              </a:rPr>
              <a:t>,</a:t>
            </a:r>
            <a:r>
              <a:rPr lang="en-US" sz="3600" dirty="0" smtClean="0">
                <a:solidFill>
                  <a:schemeClr val="bg1"/>
                </a:solidFill>
              </a:rPr>
              <a:t> </a:t>
            </a:r>
            <a:r>
              <a:rPr lang="en-US" sz="2800" dirty="0" smtClean="0">
                <a:solidFill>
                  <a:srgbClr val="FF0000"/>
                </a:solidFill>
              </a:rPr>
              <a:t>hepatocytes</a:t>
            </a:r>
            <a:r>
              <a:rPr lang="en-US" sz="2800" dirty="0" smtClean="0">
                <a:solidFill>
                  <a:schemeClr val="bg1"/>
                </a:solidFill>
              </a:rPr>
              <a:t>, </a:t>
            </a:r>
            <a:r>
              <a:rPr lang="en-US" sz="2800" dirty="0" err="1" smtClean="0">
                <a:solidFill>
                  <a:schemeClr val="bg1"/>
                </a:solidFill>
              </a:rPr>
              <a:t>myocytes</a:t>
            </a:r>
            <a:r>
              <a:rPr lang="en-US" sz="2800" dirty="0" smtClean="0">
                <a:solidFill>
                  <a:schemeClr val="bg1"/>
                </a:solidFill>
              </a:rPr>
              <a:t>.</a:t>
            </a:r>
            <a:endParaRPr lang="th-TH" sz="2800" dirty="0" smtClean="0">
              <a:solidFill>
                <a:schemeClr val="bg1"/>
              </a:solidFill>
            </a:endParaRPr>
          </a:p>
        </p:txBody>
      </p:sp>
      <p:sp>
        <p:nvSpPr>
          <p:cNvPr id="9220" name="Text Box 4"/>
          <p:cNvSpPr txBox="1">
            <a:spLocks noChangeArrowheads="1"/>
          </p:cNvSpPr>
          <p:nvPr/>
        </p:nvSpPr>
        <p:spPr bwMode="auto">
          <a:xfrm>
            <a:off x="1066800" y="4267200"/>
            <a:ext cx="6705600"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2800" dirty="0" smtClean="0">
                <a:solidFill>
                  <a:schemeClr val="bg1"/>
                </a:solidFill>
              </a:rPr>
              <a:t>Evidence of in vivo infection: presence of antigen, genome, active replication (negative viral RNA), in tissue samples.</a:t>
            </a:r>
            <a:endParaRPr lang="th-TH" sz="2800" dirty="0" smtClean="0">
              <a:solidFill>
                <a:schemeClr val="bg1"/>
              </a:solidFill>
            </a:endParaRPr>
          </a:p>
        </p:txBody>
      </p:sp>
      <p:pic>
        <p:nvPicPr>
          <p:cNvPr id="5"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1690031914"/>
      </p:ext>
    </p:extLst>
  </p:cSld>
  <p:clrMapOvr>
    <a:masterClrMapping/>
  </p:clrMapOvr>
  <p:transition spd="slow"/>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b="0" dirty="0"/>
              <a:t>Requirement of fluid based on ideal body weight</a:t>
            </a:r>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922731"/>
            <a:ext cx="9144000" cy="50372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45550029"/>
      </p:ext>
    </p:extLst>
  </p:cSld>
  <p:clrMapOvr>
    <a:masterClrMapping/>
  </p:clrMapOvr>
  <p:transition spd="slow"/>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42022052"/>
      </p:ext>
    </p:extLst>
  </p:cSld>
  <p:clrMapOvr>
    <a:masterClrMapping/>
  </p:clrMapOvr>
  <p:transition spd="slow"/>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4000" b="0" dirty="0"/>
              <a:t>Rate of infusion in </a:t>
            </a:r>
            <a:r>
              <a:rPr lang="en-GB" sz="4000" b="0" dirty="0" smtClean="0"/>
              <a:t>Grade ‘C’ case</a:t>
            </a:r>
            <a:endParaRPr lang="en-GB" sz="4000"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352550"/>
            <a:ext cx="9144000" cy="5581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8669506"/>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A720DA-54F4-4E90-AE37-7311397435C7}"/>
              </a:ext>
            </a:extLst>
          </p:cNvPr>
          <p:cNvSpPr>
            <a:spLocks noGrp="1"/>
          </p:cNvSpPr>
          <p:nvPr>
            <p:ph type="title"/>
          </p:nvPr>
        </p:nvSpPr>
        <p:spPr/>
        <p:txBody>
          <a:bodyPr>
            <a:normAutofit fontScale="90000"/>
          </a:bodyPr>
          <a:lstStyle/>
          <a:p>
            <a:r>
              <a:rPr lang="en-SG" dirty="0"/>
              <a:t>How much and How fast to give IV fluid?</a:t>
            </a:r>
          </a:p>
        </p:txBody>
      </p:sp>
      <p:sp>
        <p:nvSpPr>
          <p:cNvPr id="3" name="Content Placeholder 2">
            <a:extLst>
              <a:ext uri="{FF2B5EF4-FFF2-40B4-BE49-F238E27FC236}">
                <a16:creationId xmlns:a16="http://schemas.microsoft.com/office/drawing/2014/main" xmlns="" id="{A356944F-633A-4EE9-A3FC-AF554CF1BC6A}"/>
              </a:ext>
            </a:extLst>
          </p:cNvPr>
          <p:cNvSpPr>
            <a:spLocks noGrp="1"/>
          </p:cNvSpPr>
          <p:nvPr>
            <p:ph idx="1"/>
          </p:nvPr>
        </p:nvSpPr>
        <p:spPr/>
        <p:txBody>
          <a:bodyPr/>
          <a:lstStyle/>
          <a:p>
            <a:pPr marL="0" indent="0">
              <a:buNone/>
            </a:pPr>
            <a:endParaRPr lang="en-SG" sz="2800" dirty="0" smtClean="0"/>
          </a:p>
          <a:p>
            <a:pPr marL="0" indent="0">
              <a:buNone/>
            </a:pPr>
            <a:r>
              <a:rPr lang="en-SG" sz="2800" dirty="0" smtClean="0"/>
              <a:t>Adult</a:t>
            </a:r>
            <a:r>
              <a:rPr lang="en-SG" sz="2800" dirty="0"/>
              <a:t>:</a:t>
            </a:r>
          </a:p>
          <a:p>
            <a:r>
              <a:rPr lang="en-SG" sz="2800" dirty="0"/>
              <a:t>compensated shock- 5-10ml/kg-for one hour</a:t>
            </a:r>
          </a:p>
          <a:p>
            <a:r>
              <a:rPr lang="en-SG" sz="2800" dirty="0"/>
              <a:t>Hypotensive shock- 10-20 ml/kg-15-30 min</a:t>
            </a:r>
          </a:p>
          <a:p>
            <a:endParaRPr lang="en-SG" sz="2800" dirty="0"/>
          </a:p>
          <a:p>
            <a:pPr marL="0" indent="0">
              <a:buNone/>
            </a:pPr>
            <a:r>
              <a:rPr lang="en-SG" sz="2800" dirty="0"/>
              <a:t>Children:</a:t>
            </a:r>
          </a:p>
          <a:p>
            <a:r>
              <a:rPr lang="en-SG" sz="2800" dirty="0"/>
              <a:t>compensated shock- 10-20ml/kg-for one hour</a:t>
            </a:r>
          </a:p>
          <a:p>
            <a:r>
              <a:rPr lang="en-SG" sz="2800" dirty="0"/>
              <a:t>Hypotensive shock- 20 ml/kg-15-30 min</a:t>
            </a:r>
          </a:p>
          <a:p>
            <a:pPr marL="0" indent="0">
              <a:buNone/>
            </a:pPr>
            <a:endParaRPr lang="en-SG" dirty="0"/>
          </a:p>
        </p:txBody>
      </p:sp>
    </p:spTree>
    <p:extLst>
      <p:ext uri="{BB962C8B-B14F-4D97-AF65-F5344CB8AC3E}">
        <p14:creationId xmlns:p14="http://schemas.microsoft.com/office/powerpoint/2010/main" xmlns="" val="345364915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93B492-5EC5-4176-99B7-A26876B9E14E}"/>
              </a:ext>
            </a:extLst>
          </p:cNvPr>
          <p:cNvSpPr>
            <a:spLocks noGrp="1"/>
          </p:cNvSpPr>
          <p:nvPr>
            <p:ph type="title"/>
          </p:nvPr>
        </p:nvSpPr>
        <p:spPr/>
        <p:txBody>
          <a:bodyPr>
            <a:normAutofit/>
          </a:bodyPr>
          <a:lstStyle/>
          <a:p>
            <a:r>
              <a:rPr lang="en-SG" sz="3600" dirty="0"/>
              <a:t>When to start and stop IV fluid therapy</a:t>
            </a:r>
          </a:p>
        </p:txBody>
      </p:sp>
      <p:sp>
        <p:nvSpPr>
          <p:cNvPr id="3" name="Content Placeholder 2">
            <a:extLst>
              <a:ext uri="{FF2B5EF4-FFF2-40B4-BE49-F238E27FC236}">
                <a16:creationId xmlns:a16="http://schemas.microsoft.com/office/drawing/2014/main" xmlns="" id="{A6CFE4C8-222A-4E98-885C-5F0503E11E4F}"/>
              </a:ext>
            </a:extLst>
          </p:cNvPr>
          <p:cNvSpPr>
            <a:spLocks noGrp="1"/>
          </p:cNvSpPr>
          <p:nvPr>
            <p:ph idx="1"/>
          </p:nvPr>
        </p:nvSpPr>
        <p:spPr/>
        <p:txBody>
          <a:bodyPr>
            <a:normAutofit fontScale="92500" lnSpcReduction="10000"/>
          </a:bodyPr>
          <a:lstStyle/>
          <a:p>
            <a:r>
              <a:rPr lang="en-SG" sz="2800" dirty="0"/>
              <a:t>Febrile phase:</a:t>
            </a:r>
          </a:p>
          <a:p>
            <a:pPr marL="0" indent="0">
              <a:buNone/>
            </a:pPr>
            <a:r>
              <a:rPr lang="en-SG" sz="2800" dirty="0"/>
              <a:t>Limit IV fluid</a:t>
            </a:r>
          </a:p>
          <a:p>
            <a:pPr marL="0" indent="0">
              <a:buNone/>
            </a:pPr>
            <a:r>
              <a:rPr lang="en-SG" sz="2800" dirty="0"/>
              <a:t>Early IV fluid therapy may lead to fatal fluid overload especially with non isotonic IV fluid</a:t>
            </a:r>
          </a:p>
          <a:p>
            <a:r>
              <a:rPr lang="en-SG" sz="2800" dirty="0"/>
              <a:t>Critical Phase:</a:t>
            </a:r>
          </a:p>
          <a:p>
            <a:pPr marL="0" indent="0">
              <a:buNone/>
            </a:pPr>
            <a:r>
              <a:rPr lang="en-SG" sz="2800" dirty="0"/>
              <a:t>IV fluid are mainly required for 24-48 hrs</a:t>
            </a:r>
          </a:p>
          <a:p>
            <a:pPr marL="0" indent="0">
              <a:buNone/>
            </a:pPr>
            <a:r>
              <a:rPr lang="en-SG" sz="2800" dirty="0"/>
              <a:t>Note: Pt who present with shock IV therapy should be &lt;48 hrs</a:t>
            </a:r>
          </a:p>
          <a:p>
            <a:r>
              <a:rPr lang="en-SG" sz="2800" dirty="0"/>
              <a:t>Recovery Phase:</a:t>
            </a:r>
          </a:p>
          <a:p>
            <a:pPr marL="0" indent="0">
              <a:buNone/>
            </a:pPr>
            <a:r>
              <a:rPr lang="en-SG" sz="2800" dirty="0"/>
              <a:t>IV fluid should be stopped so that extravasated fluid can be reabsorbed</a:t>
            </a:r>
          </a:p>
          <a:p>
            <a:pPr marL="0" indent="0">
              <a:buNone/>
            </a:pPr>
            <a:endParaRPr lang="en-SG" dirty="0"/>
          </a:p>
        </p:txBody>
      </p:sp>
    </p:spTree>
    <p:extLst>
      <p:ext uri="{BB962C8B-B14F-4D97-AF65-F5344CB8AC3E}">
        <p14:creationId xmlns:p14="http://schemas.microsoft.com/office/powerpoint/2010/main" xmlns="" val="79932587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B78C30-2AA5-420D-B1CB-40F386699411}"/>
              </a:ext>
            </a:extLst>
          </p:cNvPr>
          <p:cNvSpPr>
            <a:spLocks noGrp="1"/>
          </p:cNvSpPr>
          <p:nvPr>
            <p:ph type="title"/>
          </p:nvPr>
        </p:nvSpPr>
        <p:spPr/>
        <p:txBody>
          <a:bodyPr/>
          <a:lstStyle/>
          <a:p>
            <a:r>
              <a:rPr lang="en-SG" dirty="0"/>
              <a:t>Colloid therapy in Dengue</a:t>
            </a:r>
          </a:p>
        </p:txBody>
      </p:sp>
      <p:sp>
        <p:nvSpPr>
          <p:cNvPr id="3" name="Content Placeholder 2">
            <a:extLst>
              <a:ext uri="{FF2B5EF4-FFF2-40B4-BE49-F238E27FC236}">
                <a16:creationId xmlns:a16="http://schemas.microsoft.com/office/drawing/2014/main" xmlns="" id="{FFA27FC7-177D-475F-939F-8FDF82E53D6D}"/>
              </a:ext>
            </a:extLst>
          </p:cNvPr>
          <p:cNvSpPr>
            <a:spLocks noGrp="1"/>
          </p:cNvSpPr>
          <p:nvPr>
            <p:ph idx="1"/>
          </p:nvPr>
        </p:nvSpPr>
        <p:spPr/>
        <p:txBody>
          <a:bodyPr>
            <a:normAutofit/>
          </a:bodyPr>
          <a:lstStyle/>
          <a:p>
            <a:r>
              <a:rPr lang="en-SG" sz="2800" dirty="0"/>
              <a:t>When colloid are given?</a:t>
            </a:r>
          </a:p>
          <a:p>
            <a:r>
              <a:rPr lang="en-SG" sz="2800" dirty="0"/>
              <a:t>Hypotensive shock</a:t>
            </a:r>
          </a:p>
          <a:p>
            <a:r>
              <a:rPr lang="en-SG" sz="2800" dirty="0"/>
              <a:t>Repeated shock-2</a:t>
            </a:r>
            <a:r>
              <a:rPr lang="en-SG" sz="2800" baseline="30000" dirty="0"/>
              <a:t>nd</a:t>
            </a:r>
            <a:r>
              <a:rPr lang="en-SG" sz="2800" dirty="0"/>
              <a:t> and 3</a:t>
            </a:r>
            <a:r>
              <a:rPr lang="en-SG" sz="2800" baseline="30000" dirty="0"/>
              <a:t>rd</a:t>
            </a:r>
            <a:r>
              <a:rPr lang="en-SG" sz="2800" dirty="0"/>
              <a:t> shock after crystalloid</a:t>
            </a:r>
          </a:p>
          <a:p>
            <a:r>
              <a:rPr lang="en-SG" sz="2800" dirty="0"/>
              <a:t>After 20-30 ml/kg of crystalloid in shock state</a:t>
            </a:r>
          </a:p>
          <a:p>
            <a:r>
              <a:rPr lang="en-SG" sz="2800" dirty="0"/>
              <a:t>HCT does not decrease after crystalloid administration in shock state</a:t>
            </a:r>
          </a:p>
          <a:p>
            <a:endParaRPr lang="en-SG" sz="2800" dirty="0"/>
          </a:p>
          <a:p>
            <a:r>
              <a:rPr lang="en-SG" sz="2800" dirty="0"/>
              <a:t>Dose- 30-50ml/kg/day</a:t>
            </a:r>
          </a:p>
          <a:p>
            <a:endParaRPr lang="en-SG" dirty="0"/>
          </a:p>
        </p:txBody>
      </p:sp>
    </p:spTree>
    <p:extLst>
      <p:ext uri="{BB962C8B-B14F-4D97-AF65-F5344CB8AC3E}">
        <p14:creationId xmlns:p14="http://schemas.microsoft.com/office/powerpoint/2010/main" xmlns="" val="207332217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3108C4-0590-402C-AE9B-B6C3AFC11010}"/>
              </a:ext>
            </a:extLst>
          </p:cNvPr>
          <p:cNvSpPr>
            <a:spLocks noGrp="1"/>
          </p:cNvSpPr>
          <p:nvPr>
            <p:ph type="title"/>
          </p:nvPr>
        </p:nvSpPr>
        <p:spPr/>
        <p:txBody>
          <a:bodyPr/>
          <a:lstStyle/>
          <a:p>
            <a:r>
              <a:rPr lang="en-SG" dirty="0"/>
              <a:t>When to stop IVF</a:t>
            </a:r>
          </a:p>
        </p:txBody>
      </p:sp>
      <p:sp>
        <p:nvSpPr>
          <p:cNvPr id="3" name="Content Placeholder 2">
            <a:extLst>
              <a:ext uri="{FF2B5EF4-FFF2-40B4-BE49-F238E27FC236}">
                <a16:creationId xmlns:a16="http://schemas.microsoft.com/office/drawing/2014/main" xmlns="" id="{9FAC17FB-9424-4A40-B77D-87027357E884}"/>
              </a:ext>
            </a:extLst>
          </p:cNvPr>
          <p:cNvSpPr>
            <a:spLocks noGrp="1"/>
          </p:cNvSpPr>
          <p:nvPr>
            <p:ph idx="1"/>
          </p:nvPr>
        </p:nvSpPr>
        <p:spPr/>
        <p:txBody>
          <a:bodyPr>
            <a:normAutofit/>
          </a:bodyPr>
          <a:lstStyle/>
          <a:p>
            <a:r>
              <a:rPr lang="en-SG" dirty="0"/>
              <a:t>Know when is critical for dengue </a:t>
            </a:r>
          </a:p>
          <a:p>
            <a:r>
              <a:rPr lang="en-SG" dirty="0"/>
              <a:t>Step wise reduce IV fluid </a:t>
            </a:r>
          </a:p>
          <a:p>
            <a:endParaRPr lang="en-SG" dirty="0"/>
          </a:p>
          <a:p>
            <a:endParaRPr lang="en-SG" dirty="0"/>
          </a:p>
          <a:p>
            <a:pPr marL="0" indent="0">
              <a:buNone/>
            </a:pPr>
            <a:r>
              <a:rPr lang="en-SG" dirty="0"/>
              <a:t>Definitely stop</a:t>
            </a:r>
          </a:p>
          <a:p>
            <a:r>
              <a:rPr lang="en-SG" dirty="0"/>
              <a:t>IVS overload</a:t>
            </a:r>
          </a:p>
          <a:p>
            <a:r>
              <a:rPr lang="en-SG" dirty="0"/>
              <a:t>HTN with good vitals</a:t>
            </a:r>
          </a:p>
          <a:p>
            <a:r>
              <a:rPr lang="en-SG" dirty="0"/>
              <a:t>Breathless or development of pulmonary oedema</a:t>
            </a:r>
          </a:p>
          <a:p>
            <a:r>
              <a:rPr lang="en-SG" dirty="0"/>
              <a:t>48 hrs </a:t>
            </a:r>
            <a:r>
              <a:rPr lang="en-SG" dirty="0" err="1"/>
              <a:t>defervescent</a:t>
            </a:r>
            <a:endParaRPr lang="en-SG" dirty="0"/>
          </a:p>
        </p:txBody>
      </p:sp>
      <p:pic>
        <p:nvPicPr>
          <p:cNvPr id="4" name="Picture 3"/>
          <p:cNvPicPr>
            <a:picLocks noChangeAspect="1" noChangeArrowheads="1"/>
          </p:cNvPicPr>
          <p:nvPr/>
        </p:nvPicPr>
        <p:blipFill>
          <a:blip r:embed="rId2" cstate="print"/>
          <a:srcRect/>
          <a:stretch>
            <a:fillRect/>
          </a:stretch>
        </p:blipFill>
        <p:spPr bwMode="auto">
          <a:xfrm>
            <a:off x="0" y="1447800"/>
            <a:ext cx="9112552" cy="5410200"/>
          </a:xfrm>
          <a:prstGeom prst="rect">
            <a:avLst/>
          </a:prstGeom>
          <a:noFill/>
          <a:ln w="9525">
            <a:noFill/>
            <a:miter lim="800000"/>
            <a:headEnd/>
            <a:tailEnd/>
          </a:ln>
        </p:spPr>
      </p:pic>
    </p:spTree>
    <p:extLst>
      <p:ext uri="{BB962C8B-B14F-4D97-AF65-F5344CB8AC3E}">
        <p14:creationId xmlns:p14="http://schemas.microsoft.com/office/powerpoint/2010/main" xmlns="" val="216584011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Calculation</a:t>
            </a:r>
          </a:p>
        </p:txBody>
      </p:sp>
      <p:sp>
        <p:nvSpPr>
          <p:cNvPr id="3" name="Content Placeholder 2"/>
          <p:cNvSpPr>
            <a:spLocks noGrp="1"/>
          </p:cNvSpPr>
          <p:nvPr>
            <p:ph idx="1"/>
          </p:nvPr>
        </p:nvSpPr>
        <p:spPr/>
        <p:txBody>
          <a:bodyPr>
            <a:noAutofit/>
          </a:bodyPr>
          <a:lstStyle/>
          <a:p>
            <a:r>
              <a:rPr lang="en-US" sz="2000" dirty="0"/>
              <a:t>In general, the fluid allowance (oral + IV) is about maintenance (</a:t>
            </a:r>
            <a:r>
              <a:rPr lang="en-US" sz="2000" b="1" dirty="0"/>
              <a:t>for one day) + 5% deficit (oral </a:t>
            </a:r>
            <a:r>
              <a:rPr lang="en-US" sz="2000" dirty="0"/>
              <a:t>and IV fluid together), to be administered over </a:t>
            </a:r>
            <a:r>
              <a:rPr lang="en-US" sz="2000" b="1" dirty="0"/>
              <a:t>48 hours.</a:t>
            </a:r>
          </a:p>
          <a:p>
            <a:pPr>
              <a:buNone/>
            </a:pPr>
            <a:endParaRPr lang="en-US" sz="2000" b="1" dirty="0"/>
          </a:p>
          <a:p>
            <a:pPr>
              <a:buNone/>
            </a:pPr>
            <a:r>
              <a:rPr lang="en-US" sz="2000" b="1" dirty="0"/>
              <a:t> For example, in a child weighing 20 kg,</a:t>
            </a:r>
          </a:p>
          <a:p>
            <a:r>
              <a:rPr lang="en-US" sz="2000" dirty="0"/>
              <a:t>The deficit of 5% is 50 ml/kg x 20 = </a:t>
            </a:r>
            <a:r>
              <a:rPr lang="en-US" sz="2000" b="1" dirty="0"/>
              <a:t>1000 ml. The maintenance is 1500 ml for one day. Hence, </a:t>
            </a:r>
            <a:r>
              <a:rPr lang="en-US" sz="2000" dirty="0"/>
              <a:t>the total of M + 5% is </a:t>
            </a:r>
            <a:r>
              <a:rPr lang="en-US" sz="2000" b="1" dirty="0"/>
              <a:t>2500 ml </a:t>
            </a:r>
            <a:r>
              <a:rPr lang="en-US" sz="2000" b="1" i="1" dirty="0"/>
              <a:t>. This volume is to be administered over 48 hours in </a:t>
            </a:r>
            <a:r>
              <a:rPr lang="en-US" sz="2000" b="1" i="1" dirty="0" err="1"/>
              <a:t>nonshock</a:t>
            </a:r>
            <a:r>
              <a:rPr lang="en-US" sz="2000" b="1" i="1" dirty="0"/>
              <a:t> </a:t>
            </a:r>
            <a:r>
              <a:rPr lang="en-US" sz="2000" b="1" dirty="0"/>
              <a:t>patients. </a:t>
            </a:r>
          </a:p>
          <a:p>
            <a:r>
              <a:rPr lang="en-US" sz="2000" b="1" dirty="0"/>
              <a:t>The rate of infusion of this 2500 ml may be as shown in </a:t>
            </a:r>
            <a:r>
              <a:rPr lang="en-US" sz="2000" b="1" i="1" dirty="0"/>
              <a:t>next slide</a:t>
            </a:r>
          </a:p>
          <a:p>
            <a:r>
              <a:rPr lang="en-US" sz="2000" dirty="0" smtClean="0"/>
              <a:t>Note </a:t>
            </a:r>
            <a:r>
              <a:rPr lang="en-US" sz="2000" dirty="0"/>
              <a:t>that the rate of plasma leakage is NOT even. </a:t>
            </a:r>
          </a:p>
          <a:p>
            <a:r>
              <a:rPr lang="en-US" sz="2000" dirty="0"/>
              <a:t>The rate of IV replacement should be adjusted according to the rate of plasma loss, guided by the clinical condition, vital signs, urine output and </a:t>
            </a:r>
            <a:r>
              <a:rPr lang="en-US" sz="2000" dirty="0" err="1"/>
              <a:t>haematocrit</a:t>
            </a:r>
            <a:r>
              <a:rPr lang="en-US" sz="2000" dirty="0"/>
              <a:t> levels.</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rPr>
              <a:t>Fluid overload complications</a:t>
            </a:r>
            <a:endParaRPr lang="en-US" dirty="0">
              <a:solidFill>
                <a:schemeClr val="accent1">
                  <a:lumMod val="75000"/>
                </a:schemeClr>
              </a:solidFill>
            </a:endParaRPr>
          </a:p>
        </p:txBody>
      </p:sp>
      <p:sp>
        <p:nvSpPr>
          <p:cNvPr id="3" name="Content Placeholder 2"/>
          <p:cNvSpPr>
            <a:spLocks noGrp="1"/>
          </p:cNvSpPr>
          <p:nvPr>
            <p:ph idx="1"/>
          </p:nvPr>
        </p:nvSpPr>
        <p:spPr/>
        <p:txBody>
          <a:bodyPr/>
          <a:lstStyle/>
          <a:p>
            <a:r>
              <a:rPr lang="en-US" dirty="0"/>
              <a:t>Continued fluid therapy after the period of plasma leakage will cause </a:t>
            </a:r>
            <a:r>
              <a:rPr lang="en-US" b="1" dirty="0">
                <a:solidFill>
                  <a:srgbClr val="FF0000"/>
                </a:solidFill>
              </a:rPr>
              <a:t>acute pulmonary </a:t>
            </a:r>
            <a:r>
              <a:rPr lang="en-US" b="1" dirty="0" err="1">
                <a:solidFill>
                  <a:srgbClr val="FF0000"/>
                </a:solidFill>
              </a:rPr>
              <a:t>oedema</a:t>
            </a:r>
            <a:r>
              <a:rPr lang="en-US" dirty="0"/>
              <a:t> or heart failure, especially when there is reabsorption of </a:t>
            </a:r>
            <a:r>
              <a:rPr lang="en-US" dirty="0" err="1"/>
              <a:t>extravasated</a:t>
            </a:r>
            <a:r>
              <a:rPr lang="en-US" dirty="0"/>
              <a:t> fluid. </a:t>
            </a:r>
            <a:endParaRPr lang="en-US" dirty="0" smtClean="0"/>
          </a:p>
        </p:txBody>
      </p:sp>
      <p:sp>
        <p:nvSpPr>
          <p:cNvPr id="4" name="Slide Number Placeholder 3"/>
          <p:cNvSpPr>
            <a:spLocks noGrp="1"/>
          </p:cNvSpPr>
          <p:nvPr>
            <p:ph type="sldNum" sz="quarter" idx="12"/>
          </p:nvPr>
        </p:nvSpPr>
        <p:spPr/>
        <p:txBody>
          <a:bodyPr/>
          <a:lstStyle/>
          <a:p>
            <a:fld id="{B6F15528-21DE-4FAA-801E-634DDDAF4B2B}" type="slidenum">
              <a:rPr lang="en-US" smtClean="0"/>
              <a:pPr/>
              <a:t>128</a:t>
            </a:fld>
            <a:endParaRPr lang="en-US"/>
          </a:p>
        </p:txBody>
      </p:sp>
      <p:pic>
        <p:nvPicPr>
          <p:cNvPr id="3075"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123728" y="3751558"/>
            <a:ext cx="3456384" cy="30514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11995841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2338" name="Title 1"/>
          <p:cNvSpPr>
            <a:spLocks noGrp="1"/>
          </p:cNvSpPr>
          <p:nvPr>
            <p:ph type="title"/>
          </p:nvPr>
        </p:nvSpPr>
        <p:spPr>
          <a:xfrm>
            <a:off x="0" y="274638"/>
            <a:ext cx="8991600" cy="792162"/>
          </a:xfrm>
        </p:spPr>
        <p:txBody>
          <a:bodyPr>
            <a:normAutofit fontScale="90000"/>
          </a:bodyPr>
          <a:lstStyle/>
          <a:p>
            <a:pPr eaLnBrk="1" hangingPunct="1"/>
            <a:r>
              <a:rPr lang="en-US" b="1" dirty="0">
                <a:solidFill>
                  <a:schemeClr val="bg1"/>
                </a:solidFill>
              </a:rPr>
              <a:t>Indications for Blood Transfusions</a:t>
            </a:r>
          </a:p>
        </p:txBody>
      </p:sp>
      <p:sp>
        <p:nvSpPr>
          <p:cNvPr id="3" name="Content Placeholder 2"/>
          <p:cNvSpPr>
            <a:spLocks noGrp="1"/>
          </p:cNvSpPr>
          <p:nvPr>
            <p:ph idx="1"/>
          </p:nvPr>
        </p:nvSpPr>
        <p:spPr>
          <a:xfrm>
            <a:off x="457200" y="1981200"/>
            <a:ext cx="8229600" cy="3581400"/>
          </a:xfrm>
          <a:ln w="38100">
            <a:solidFill>
              <a:srgbClr val="C00000"/>
            </a:solidFill>
          </a:ln>
        </p:spPr>
        <p:txBody>
          <a:bodyPr/>
          <a:lstStyle/>
          <a:p>
            <a:pPr eaLnBrk="1" hangingPunct="1"/>
            <a:r>
              <a:rPr lang="en-US" sz="2800" dirty="0"/>
              <a:t>Overt bleeding ( more than 10% or 6-8ml/kg)</a:t>
            </a:r>
          </a:p>
          <a:p>
            <a:pPr eaLnBrk="1" hangingPunct="1"/>
            <a:r>
              <a:rPr lang="en-US" sz="2800" dirty="0"/>
              <a:t>Significant drop of HCT &lt; 40 ( &lt; 45 for males) after fluid resuscitation </a:t>
            </a:r>
          </a:p>
          <a:p>
            <a:pPr eaLnBrk="1" hangingPunct="1"/>
            <a:r>
              <a:rPr lang="en-US" sz="2800" dirty="0" err="1"/>
              <a:t>Hypotensive</a:t>
            </a:r>
            <a:r>
              <a:rPr lang="en-US" sz="2800" dirty="0"/>
              <a:t> shock + low/normal HCT </a:t>
            </a:r>
          </a:p>
          <a:p>
            <a:pPr eaLnBrk="1" hangingPunct="1"/>
            <a:r>
              <a:rPr lang="en-US" sz="2800" dirty="0"/>
              <a:t>Persistent or worsening metabolic acidosis</a:t>
            </a:r>
          </a:p>
          <a:p>
            <a:pPr eaLnBrk="1" hangingPunct="1"/>
            <a:r>
              <a:rPr lang="en-US" sz="2800" dirty="0"/>
              <a:t>Refractory shock after fluid 40-60 ml/kg</a:t>
            </a:r>
          </a:p>
          <a:p>
            <a:pPr eaLnBrk="1" hangingPunct="1">
              <a:buFont typeface="Arial" charset="0"/>
              <a:buNone/>
            </a:pPr>
            <a:endParaRPr lang="en-US" dirty="0"/>
          </a:p>
          <a:p>
            <a:pPr algn="ctr" eaLnBrk="1" hangingPunct="1">
              <a:buFont typeface="Arial" charset="0"/>
              <a:buNone/>
            </a:pPr>
            <a:endParaRPr lang="en-US" u="sng" dirty="0"/>
          </a:p>
        </p:txBody>
      </p:sp>
      <p:sp>
        <p:nvSpPr>
          <p:cNvPr id="5" name="TextBox 4"/>
          <p:cNvSpPr txBox="1"/>
          <p:nvPr/>
        </p:nvSpPr>
        <p:spPr>
          <a:xfrm>
            <a:off x="0" y="5867400"/>
            <a:ext cx="184150" cy="400050"/>
          </a:xfrm>
          <a:prstGeom prst="rect">
            <a:avLst/>
          </a:prstGeom>
          <a:solidFill>
            <a:schemeClr val="accent2">
              <a:lumMod val="40000"/>
              <a:lumOff val="60000"/>
            </a:schemeClr>
          </a:solidFill>
        </p:spPr>
        <p:txBody>
          <a:bodyPr wrap="none">
            <a:spAutoFit/>
          </a:bodyPr>
          <a:lstStyle/>
          <a:p>
            <a:pPr>
              <a:defRPr/>
            </a:pPr>
            <a:endParaRPr lang="en-US" sz="2000" dirty="0"/>
          </a:p>
        </p:txBody>
      </p:sp>
      <p:sp>
        <p:nvSpPr>
          <p:cNvPr id="142341" name="Rectangle 5"/>
          <p:cNvSpPr>
            <a:spLocks noChangeArrowheads="1"/>
          </p:cNvSpPr>
          <p:nvPr/>
        </p:nvSpPr>
        <p:spPr bwMode="auto">
          <a:xfrm>
            <a:off x="2800350" y="1447800"/>
            <a:ext cx="4133850" cy="381000"/>
          </a:xfrm>
          <a:prstGeom prst="rect">
            <a:avLst/>
          </a:prstGeom>
          <a:noFill/>
          <a:ln w="38100">
            <a:solidFill>
              <a:schemeClr val="accent1"/>
            </a:solidFill>
            <a:miter lim="800000"/>
            <a:headEnd/>
            <a:tailEnd/>
          </a:ln>
        </p:spPr>
        <p:txBody>
          <a:bodyPr>
            <a:spAutoFit/>
          </a:bodyPr>
          <a:lstStyle/>
          <a:p>
            <a:r>
              <a:rPr lang="en-US"/>
              <a:t>only 10-15% patients need blood</a:t>
            </a:r>
          </a:p>
        </p:txBody>
      </p:sp>
      <p:sp>
        <p:nvSpPr>
          <p:cNvPr id="6" name="Rectangle 5"/>
          <p:cNvSpPr/>
          <p:nvPr/>
        </p:nvSpPr>
        <p:spPr>
          <a:xfrm>
            <a:off x="381000" y="5791200"/>
            <a:ext cx="8305800" cy="830263"/>
          </a:xfrm>
          <a:prstGeom prst="rect">
            <a:avLst/>
          </a:prstGeom>
          <a:solidFill>
            <a:schemeClr val="accent2">
              <a:lumMod val="20000"/>
              <a:lumOff val="80000"/>
            </a:schemeClr>
          </a:solidFill>
          <a:ln w="38100">
            <a:solidFill>
              <a:srgbClr val="C00000"/>
            </a:solidFill>
          </a:ln>
        </p:spPr>
        <p:txBody>
          <a:bodyPr>
            <a:spAutoFit/>
          </a:bodyPr>
          <a:lstStyle/>
          <a:p>
            <a:pPr algn="ctr">
              <a:defRPr/>
            </a:pPr>
            <a:r>
              <a:rPr lang="en-US" sz="2400" u="sng" dirty="0"/>
              <a:t>Circulatory failure with high HCT should be managed with colloids ( + </a:t>
            </a:r>
            <a:r>
              <a:rPr lang="en-US" sz="2400" u="sng" dirty="0" err="1"/>
              <a:t>Lasix</a:t>
            </a:r>
            <a:r>
              <a:rPr lang="en-US" sz="2400" u="sng" dirty="0"/>
              <a:t> if fluid overloaded) before blood</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381000" y="1600200"/>
            <a:ext cx="1689100" cy="1425575"/>
            <a:chOff x="2304" y="1104"/>
            <a:chExt cx="1064" cy="898"/>
          </a:xfrm>
        </p:grpSpPr>
        <p:sp>
          <p:nvSpPr>
            <p:cNvPr id="45161" name="Freeform 3"/>
            <p:cNvSpPr>
              <a:spLocks/>
            </p:cNvSpPr>
            <p:nvPr/>
          </p:nvSpPr>
          <p:spPr bwMode="auto">
            <a:xfrm>
              <a:off x="2304" y="1104"/>
              <a:ext cx="1064" cy="898"/>
            </a:xfrm>
            <a:custGeom>
              <a:avLst/>
              <a:gdLst>
                <a:gd name="T0" fmla="*/ 209 w 1064"/>
                <a:gd name="T1" fmla="*/ 305 h 898"/>
                <a:gd name="T2" fmla="*/ 301 w 1064"/>
                <a:gd name="T3" fmla="*/ 236 h 898"/>
                <a:gd name="T4" fmla="*/ 464 w 1064"/>
                <a:gd name="T5" fmla="*/ 34 h 898"/>
                <a:gd name="T6" fmla="*/ 608 w 1064"/>
                <a:gd name="T7" fmla="*/ 34 h 898"/>
                <a:gd name="T8" fmla="*/ 656 w 1064"/>
                <a:gd name="T9" fmla="*/ 178 h 898"/>
                <a:gd name="T10" fmla="*/ 848 w 1064"/>
                <a:gd name="T11" fmla="*/ 274 h 898"/>
                <a:gd name="T12" fmla="*/ 1040 w 1064"/>
                <a:gd name="T13" fmla="*/ 322 h 898"/>
                <a:gd name="T14" fmla="*/ 992 w 1064"/>
                <a:gd name="T15" fmla="*/ 466 h 898"/>
                <a:gd name="T16" fmla="*/ 896 w 1064"/>
                <a:gd name="T17" fmla="*/ 610 h 898"/>
                <a:gd name="T18" fmla="*/ 848 w 1064"/>
                <a:gd name="T19" fmla="*/ 802 h 898"/>
                <a:gd name="T20" fmla="*/ 656 w 1064"/>
                <a:gd name="T21" fmla="*/ 802 h 898"/>
                <a:gd name="T22" fmla="*/ 368 w 1064"/>
                <a:gd name="T23" fmla="*/ 898 h 898"/>
                <a:gd name="T24" fmla="*/ 224 w 1064"/>
                <a:gd name="T25" fmla="*/ 802 h 898"/>
                <a:gd name="T26" fmla="*/ 224 w 1064"/>
                <a:gd name="T27" fmla="*/ 610 h 898"/>
                <a:gd name="T28" fmla="*/ 224 w 1064"/>
                <a:gd name="T29" fmla="*/ 562 h 898"/>
                <a:gd name="T30" fmla="*/ 32 w 1064"/>
                <a:gd name="T31" fmla="*/ 514 h 898"/>
                <a:gd name="T32" fmla="*/ 32 w 1064"/>
                <a:gd name="T33" fmla="*/ 418 h 898"/>
                <a:gd name="T34" fmla="*/ 128 w 1064"/>
                <a:gd name="T35" fmla="*/ 370 h 898"/>
                <a:gd name="T36" fmla="*/ 209 w 1064"/>
                <a:gd name="T37" fmla="*/ 305 h 8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4"/>
                <a:gd name="T58" fmla="*/ 0 h 898"/>
                <a:gd name="T59" fmla="*/ 1064 w 1064"/>
                <a:gd name="T60" fmla="*/ 898 h 8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4" h="898">
                  <a:moveTo>
                    <a:pt x="209" y="305"/>
                  </a:moveTo>
                  <a:cubicBezTo>
                    <a:pt x="238" y="283"/>
                    <a:pt x="259" y="281"/>
                    <a:pt x="301" y="236"/>
                  </a:cubicBezTo>
                  <a:cubicBezTo>
                    <a:pt x="343" y="191"/>
                    <a:pt x="413" y="68"/>
                    <a:pt x="464" y="34"/>
                  </a:cubicBezTo>
                  <a:cubicBezTo>
                    <a:pt x="515" y="0"/>
                    <a:pt x="576" y="10"/>
                    <a:pt x="608" y="34"/>
                  </a:cubicBezTo>
                  <a:cubicBezTo>
                    <a:pt x="640" y="58"/>
                    <a:pt x="616" y="138"/>
                    <a:pt x="656" y="178"/>
                  </a:cubicBezTo>
                  <a:cubicBezTo>
                    <a:pt x="696" y="218"/>
                    <a:pt x="784" y="250"/>
                    <a:pt x="848" y="274"/>
                  </a:cubicBezTo>
                  <a:cubicBezTo>
                    <a:pt x="912" y="298"/>
                    <a:pt x="1016" y="290"/>
                    <a:pt x="1040" y="322"/>
                  </a:cubicBezTo>
                  <a:cubicBezTo>
                    <a:pt x="1064" y="354"/>
                    <a:pt x="1016" y="418"/>
                    <a:pt x="992" y="466"/>
                  </a:cubicBezTo>
                  <a:cubicBezTo>
                    <a:pt x="968" y="514"/>
                    <a:pt x="920" y="554"/>
                    <a:pt x="896" y="610"/>
                  </a:cubicBezTo>
                  <a:cubicBezTo>
                    <a:pt x="872" y="666"/>
                    <a:pt x="888" y="770"/>
                    <a:pt x="848" y="802"/>
                  </a:cubicBezTo>
                  <a:cubicBezTo>
                    <a:pt x="808" y="834"/>
                    <a:pt x="736" y="786"/>
                    <a:pt x="656" y="802"/>
                  </a:cubicBezTo>
                  <a:cubicBezTo>
                    <a:pt x="576" y="818"/>
                    <a:pt x="440" y="898"/>
                    <a:pt x="368" y="898"/>
                  </a:cubicBezTo>
                  <a:cubicBezTo>
                    <a:pt x="296" y="898"/>
                    <a:pt x="248" y="850"/>
                    <a:pt x="224" y="802"/>
                  </a:cubicBezTo>
                  <a:cubicBezTo>
                    <a:pt x="200" y="754"/>
                    <a:pt x="224" y="650"/>
                    <a:pt x="224" y="610"/>
                  </a:cubicBezTo>
                  <a:cubicBezTo>
                    <a:pt x="224" y="570"/>
                    <a:pt x="256" y="578"/>
                    <a:pt x="224" y="562"/>
                  </a:cubicBezTo>
                  <a:cubicBezTo>
                    <a:pt x="192" y="546"/>
                    <a:pt x="64" y="538"/>
                    <a:pt x="32" y="514"/>
                  </a:cubicBezTo>
                  <a:cubicBezTo>
                    <a:pt x="0" y="490"/>
                    <a:pt x="16" y="442"/>
                    <a:pt x="32" y="418"/>
                  </a:cubicBezTo>
                  <a:cubicBezTo>
                    <a:pt x="48" y="394"/>
                    <a:pt x="98" y="389"/>
                    <a:pt x="128" y="370"/>
                  </a:cubicBezTo>
                  <a:cubicBezTo>
                    <a:pt x="158" y="351"/>
                    <a:pt x="180" y="327"/>
                    <a:pt x="209" y="305"/>
                  </a:cubicBezTo>
                  <a:close/>
                </a:path>
              </a:pathLst>
            </a:custGeom>
            <a:gradFill rotWithShape="0">
              <a:gsLst>
                <a:gs pos="0">
                  <a:srgbClr val="FFFF00"/>
                </a:gs>
                <a:gs pos="100000">
                  <a:srgbClr val="008000"/>
                </a:gs>
              </a:gsLst>
              <a:path path="rect">
                <a:fillToRect l="50000" t="50000" r="50000" b="50000"/>
              </a:path>
            </a:grad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62" name="Oval 2"/>
            <p:cNvSpPr>
              <a:spLocks noChangeArrowheads="1"/>
            </p:cNvSpPr>
            <p:nvPr/>
          </p:nvSpPr>
          <p:spPr bwMode="auto">
            <a:xfrm>
              <a:off x="2640" y="1536"/>
              <a:ext cx="432" cy="336"/>
            </a:xfrm>
            <a:prstGeom prst="ellipse">
              <a:avLst/>
            </a:prstGeom>
            <a:gradFill rotWithShape="0">
              <a:gsLst>
                <a:gs pos="0">
                  <a:srgbClr val="FF6600"/>
                </a:gs>
                <a:gs pos="100000">
                  <a:srgbClr val="762F0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sp>
        <p:nvSpPr>
          <p:cNvPr id="10245" name="Freeform 5"/>
          <p:cNvSpPr>
            <a:spLocks/>
          </p:cNvSpPr>
          <p:nvPr/>
        </p:nvSpPr>
        <p:spPr bwMode="auto">
          <a:xfrm>
            <a:off x="914400" y="2057400"/>
            <a:ext cx="371475" cy="222250"/>
          </a:xfrm>
          <a:custGeom>
            <a:avLst/>
            <a:gdLst>
              <a:gd name="T0" fmla="*/ 2147483647 w 330"/>
              <a:gd name="T1" fmla="*/ 2147483647 h 236"/>
              <a:gd name="T2" fmla="*/ 2147483647 w 330"/>
              <a:gd name="T3" fmla="*/ 2147483647 h 236"/>
              <a:gd name="T4" fmla="*/ 2147483647 w 330"/>
              <a:gd name="T5" fmla="*/ 2147483647 h 236"/>
              <a:gd name="T6" fmla="*/ 2147483647 w 330"/>
              <a:gd name="T7" fmla="*/ 2147483647 h 236"/>
              <a:gd name="T8" fmla="*/ 2147483647 w 330"/>
              <a:gd name="T9" fmla="*/ 2147483647 h 236"/>
              <a:gd name="T10" fmla="*/ 2147483647 w 330"/>
              <a:gd name="T11" fmla="*/ 2147483647 h 236"/>
              <a:gd name="T12" fmla="*/ 2147483647 w 330"/>
              <a:gd name="T13" fmla="*/ 2147483647 h 236"/>
              <a:gd name="T14" fmla="*/ 2147483647 w 330"/>
              <a:gd name="T15" fmla="*/ 2147483647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grpSp>
        <p:nvGrpSpPr>
          <p:cNvPr id="3" name="Group 21"/>
          <p:cNvGrpSpPr>
            <a:grpSpLocks/>
          </p:cNvGrpSpPr>
          <p:nvPr/>
        </p:nvGrpSpPr>
        <p:grpSpPr bwMode="auto">
          <a:xfrm>
            <a:off x="4648200" y="1600200"/>
            <a:ext cx="762000" cy="685800"/>
            <a:chOff x="2928" y="1392"/>
            <a:chExt cx="480" cy="432"/>
          </a:xfrm>
        </p:grpSpPr>
        <p:sp>
          <p:nvSpPr>
            <p:cNvPr id="45159" name="Oval 12"/>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45160" name="Oval 13"/>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4" name="Group 23"/>
          <p:cNvGrpSpPr>
            <a:grpSpLocks/>
          </p:cNvGrpSpPr>
          <p:nvPr/>
        </p:nvGrpSpPr>
        <p:grpSpPr bwMode="auto">
          <a:xfrm>
            <a:off x="3810000" y="914400"/>
            <a:ext cx="762000" cy="685800"/>
            <a:chOff x="1200" y="1536"/>
            <a:chExt cx="480" cy="432"/>
          </a:xfrm>
        </p:grpSpPr>
        <p:sp>
          <p:nvSpPr>
            <p:cNvPr id="45157" name="Oval 14"/>
            <p:cNvSpPr>
              <a:spLocks noChangeArrowheads="1"/>
            </p:cNvSpPr>
            <p:nvPr/>
          </p:nvSpPr>
          <p:spPr bwMode="auto">
            <a:xfrm>
              <a:off x="1200" y="1536"/>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45158" name="Oval 15"/>
            <p:cNvSpPr>
              <a:spLocks noChangeArrowheads="1"/>
            </p:cNvSpPr>
            <p:nvPr/>
          </p:nvSpPr>
          <p:spPr bwMode="auto">
            <a:xfrm>
              <a:off x="1392" y="1728"/>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5" name="Group 22"/>
          <p:cNvGrpSpPr>
            <a:grpSpLocks/>
          </p:cNvGrpSpPr>
          <p:nvPr/>
        </p:nvGrpSpPr>
        <p:grpSpPr bwMode="auto">
          <a:xfrm>
            <a:off x="3352800" y="1524000"/>
            <a:ext cx="762000" cy="685800"/>
            <a:chOff x="1920" y="1632"/>
            <a:chExt cx="480" cy="432"/>
          </a:xfrm>
        </p:grpSpPr>
        <p:sp>
          <p:nvSpPr>
            <p:cNvPr id="45155" name="Oval 16"/>
            <p:cNvSpPr>
              <a:spLocks noChangeArrowheads="1"/>
            </p:cNvSpPr>
            <p:nvPr/>
          </p:nvSpPr>
          <p:spPr bwMode="auto">
            <a:xfrm>
              <a:off x="1920" y="163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45156" name="Oval 17"/>
            <p:cNvSpPr>
              <a:spLocks noChangeArrowheads="1"/>
            </p:cNvSpPr>
            <p:nvPr/>
          </p:nvSpPr>
          <p:spPr bwMode="auto">
            <a:xfrm>
              <a:off x="2064" y="1872"/>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6" name="Group 20"/>
          <p:cNvGrpSpPr>
            <a:grpSpLocks/>
          </p:cNvGrpSpPr>
          <p:nvPr/>
        </p:nvGrpSpPr>
        <p:grpSpPr bwMode="auto">
          <a:xfrm>
            <a:off x="4114800" y="1295400"/>
            <a:ext cx="762000" cy="685800"/>
            <a:chOff x="2112" y="960"/>
            <a:chExt cx="480" cy="432"/>
          </a:xfrm>
        </p:grpSpPr>
        <p:sp>
          <p:nvSpPr>
            <p:cNvPr id="45153" name="Oval 18"/>
            <p:cNvSpPr>
              <a:spLocks noChangeArrowheads="1"/>
            </p:cNvSpPr>
            <p:nvPr/>
          </p:nvSpPr>
          <p:spPr bwMode="auto">
            <a:xfrm>
              <a:off x="2112" y="960"/>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45154" name="Oval 19"/>
            <p:cNvSpPr>
              <a:spLocks noChangeArrowheads="1"/>
            </p:cNvSpPr>
            <p:nvPr/>
          </p:nvSpPr>
          <p:spPr bwMode="auto">
            <a:xfrm>
              <a:off x="2256" y="1200"/>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7" name="Group 102"/>
          <p:cNvGrpSpPr>
            <a:grpSpLocks/>
          </p:cNvGrpSpPr>
          <p:nvPr/>
        </p:nvGrpSpPr>
        <p:grpSpPr bwMode="auto">
          <a:xfrm>
            <a:off x="1676400" y="1143000"/>
            <a:ext cx="762000" cy="685800"/>
            <a:chOff x="1056" y="720"/>
            <a:chExt cx="480" cy="432"/>
          </a:xfrm>
        </p:grpSpPr>
        <p:sp>
          <p:nvSpPr>
            <p:cNvPr id="45150" name="Oval 10"/>
            <p:cNvSpPr>
              <a:spLocks noChangeArrowheads="1"/>
            </p:cNvSpPr>
            <p:nvPr/>
          </p:nvSpPr>
          <p:spPr bwMode="auto">
            <a:xfrm>
              <a:off x="1056" y="720"/>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th-TH" sz="2400" b="1" smtClean="0">
                <a:solidFill>
                  <a:srgbClr val="000000"/>
                </a:solidFill>
                <a:latin typeface="Courier" pitchFamily="49" charset="0"/>
              </a:endParaRPr>
            </a:p>
          </p:txBody>
        </p:sp>
        <p:sp>
          <p:nvSpPr>
            <p:cNvPr id="45151" name="Oval 11"/>
            <p:cNvSpPr>
              <a:spLocks noChangeArrowheads="1"/>
            </p:cNvSpPr>
            <p:nvPr/>
          </p:nvSpPr>
          <p:spPr bwMode="auto">
            <a:xfrm>
              <a:off x="1152" y="960"/>
              <a:ext cx="144"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45152" name="Text Box 25"/>
            <p:cNvSpPr txBox="1">
              <a:spLocks noChangeArrowheads="1"/>
            </p:cNvSpPr>
            <p:nvPr/>
          </p:nvSpPr>
          <p:spPr bwMode="auto">
            <a:xfrm>
              <a:off x="1249" y="736"/>
              <a:ext cx="231"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mtClean="0">
                  <a:solidFill>
                    <a:srgbClr val="000000"/>
                  </a:solidFill>
                  <a:latin typeface="Courier New" pitchFamily="49" charset="0"/>
                </a:rPr>
                <a:t>T</a:t>
              </a:r>
              <a:endParaRPr lang="en-GB" smtClean="0">
                <a:solidFill>
                  <a:srgbClr val="000000"/>
                </a:solidFill>
                <a:latin typeface="Courier New" pitchFamily="49" charset="0"/>
              </a:endParaRPr>
            </a:p>
          </p:txBody>
        </p:sp>
      </p:grpSp>
      <p:grpSp>
        <p:nvGrpSpPr>
          <p:cNvPr id="8" name="Group 38"/>
          <p:cNvGrpSpPr>
            <a:grpSpLocks/>
          </p:cNvGrpSpPr>
          <p:nvPr/>
        </p:nvGrpSpPr>
        <p:grpSpPr bwMode="auto">
          <a:xfrm>
            <a:off x="4648200" y="1143000"/>
            <a:ext cx="762000" cy="685800"/>
            <a:chOff x="2928" y="1392"/>
            <a:chExt cx="480" cy="432"/>
          </a:xfrm>
        </p:grpSpPr>
        <p:sp>
          <p:nvSpPr>
            <p:cNvPr id="45148" name="Oval 39"/>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45149" name="Oval 40"/>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9" name="Group 41"/>
          <p:cNvGrpSpPr>
            <a:grpSpLocks/>
          </p:cNvGrpSpPr>
          <p:nvPr/>
        </p:nvGrpSpPr>
        <p:grpSpPr bwMode="auto">
          <a:xfrm>
            <a:off x="6477000" y="2971800"/>
            <a:ext cx="762000" cy="685800"/>
            <a:chOff x="2928" y="1392"/>
            <a:chExt cx="480" cy="432"/>
          </a:xfrm>
        </p:grpSpPr>
        <p:sp>
          <p:nvSpPr>
            <p:cNvPr id="45146" name="Oval 42"/>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45147" name="Oval 43"/>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10" name="Group 47"/>
          <p:cNvGrpSpPr>
            <a:grpSpLocks/>
          </p:cNvGrpSpPr>
          <p:nvPr/>
        </p:nvGrpSpPr>
        <p:grpSpPr bwMode="auto">
          <a:xfrm>
            <a:off x="7239000" y="3124200"/>
            <a:ext cx="762000" cy="685800"/>
            <a:chOff x="2928" y="1392"/>
            <a:chExt cx="480" cy="432"/>
          </a:xfrm>
        </p:grpSpPr>
        <p:sp>
          <p:nvSpPr>
            <p:cNvPr id="45144" name="Oval 48"/>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45145" name="Oval 49"/>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11" name="Group 50"/>
          <p:cNvGrpSpPr>
            <a:grpSpLocks/>
          </p:cNvGrpSpPr>
          <p:nvPr/>
        </p:nvGrpSpPr>
        <p:grpSpPr bwMode="auto">
          <a:xfrm>
            <a:off x="4953000" y="4648200"/>
            <a:ext cx="762000" cy="685800"/>
            <a:chOff x="2928" y="1392"/>
            <a:chExt cx="480" cy="432"/>
          </a:xfrm>
        </p:grpSpPr>
        <p:sp>
          <p:nvSpPr>
            <p:cNvPr id="45142" name="Oval 51"/>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45143" name="Oval 52"/>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12" name="Group 53"/>
          <p:cNvGrpSpPr>
            <a:grpSpLocks/>
          </p:cNvGrpSpPr>
          <p:nvPr/>
        </p:nvGrpSpPr>
        <p:grpSpPr bwMode="auto">
          <a:xfrm>
            <a:off x="5943600" y="3505200"/>
            <a:ext cx="762000" cy="685800"/>
            <a:chOff x="2928" y="1392"/>
            <a:chExt cx="480" cy="432"/>
          </a:xfrm>
        </p:grpSpPr>
        <p:sp>
          <p:nvSpPr>
            <p:cNvPr id="45140" name="Oval 54"/>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45141" name="Oval 55"/>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13" name="Group 56"/>
          <p:cNvGrpSpPr>
            <a:grpSpLocks/>
          </p:cNvGrpSpPr>
          <p:nvPr/>
        </p:nvGrpSpPr>
        <p:grpSpPr bwMode="auto">
          <a:xfrm>
            <a:off x="5486400" y="4191000"/>
            <a:ext cx="762000" cy="685800"/>
            <a:chOff x="2928" y="1392"/>
            <a:chExt cx="480" cy="432"/>
          </a:xfrm>
        </p:grpSpPr>
        <p:sp>
          <p:nvSpPr>
            <p:cNvPr id="45138" name="Oval 57"/>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45139" name="Oval 58"/>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14" name="Group 90"/>
          <p:cNvGrpSpPr>
            <a:grpSpLocks/>
          </p:cNvGrpSpPr>
          <p:nvPr/>
        </p:nvGrpSpPr>
        <p:grpSpPr bwMode="auto">
          <a:xfrm>
            <a:off x="3200400" y="2895600"/>
            <a:ext cx="2057400" cy="3548063"/>
            <a:chOff x="2016" y="1824"/>
            <a:chExt cx="1296" cy="2235"/>
          </a:xfrm>
        </p:grpSpPr>
        <p:sp>
          <p:nvSpPr>
            <p:cNvPr id="45134" name="Freeform 62"/>
            <p:cNvSpPr>
              <a:spLocks/>
            </p:cNvSpPr>
            <p:nvPr/>
          </p:nvSpPr>
          <p:spPr bwMode="auto">
            <a:xfrm>
              <a:off x="2016" y="3072"/>
              <a:ext cx="1056" cy="555"/>
            </a:xfrm>
            <a:custGeom>
              <a:avLst/>
              <a:gdLst>
                <a:gd name="T0" fmla="*/ 240 w 1352"/>
                <a:gd name="T1" fmla="*/ 1 h 939"/>
                <a:gd name="T2" fmla="*/ 205 w 1352"/>
                <a:gd name="T3" fmla="*/ 0 h 939"/>
                <a:gd name="T4" fmla="*/ 188 w 1352"/>
                <a:gd name="T5" fmla="*/ 1 h 939"/>
                <a:gd name="T6" fmla="*/ 167 w 1352"/>
                <a:gd name="T7" fmla="*/ 2 h 939"/>
                <a:gd name="T8" fmla="*/ 171 w 1352"/>
                <a:gd name="T9" fmla="*/ 8 h 939"/>
                <a:gd name="T10" fmla="*/ 155 w 1352"/>
                <a:gd name="T11" fmla="*/ 13 h 939"/>
                <a:gd name="T12" fmla="*/ 123 w 1352"/>
                <a:gd name="T13" fmla="*/ 12 h 939"/>
                <a:gd name="T14" fmla="*/ 94 w 1352"/>
                <a:gd name="T15" fmla="*/ 9 h 939"/>
                <a:gd name="T16" fmla="*/ 64 w 1352"/>
                <a:gd name="T17" fmla="*/ 10 h 939"/>
                <a:gd name="T18" fmla="*/ 57 w 1352"/>
                <a:gd name="T19" fmla="*/ 13 h 939"/>
                <a:gd name="T20" fmla="*/ 55 w 1352"/>
                <a:gd name="T21" fmla="*/ 22 h 939"/>
                <a:gd name="T22" fmla="*/ 0 w 1352"/>
                <a:gd name="T23" fmla="*/ 22 h 9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52"/>
                <a:gd name="T37" fmla="*/ 0 h 939"/>
                <a:gd name="T38" fmla="*/ 1352 w 1352"/>
                <a:gd name="T39" fmla="*/ 939 h 9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52" h="939">
                  <a:moveTo>
                    <a:pt x="1352" y="57"/>
                  </a:moveTo>
                  <a:cubicBezTo>
                    <a:pt x="1272" y="44"/>
                    <a:pt x="1219" y="37"/>
                    <a:pt x="1152" y="0"/>
                  </a:cubicBezTo>
                  <a:cubicBezTo>
                    <a:pt x="1118" y="5"/>
                    <a:pt x="1091" y="4"/>
                    <a:pt x="1061" y="12"/>
                  </a:cubicBezTo>
                  <a:cubicBezTo>
                    <a:pt x="1021" y="20"/>
                    <a:pt x="945" y="86"/>
                    <a:pt x="945" y="86"/>
                  </a:cubicBezTo>
                  <a:cubicBezTo>
                    <a:pt x="908" y="170"/>
                    <a:pt x="950" y="229"/>
                    <a:pt x="964" y="317"/>
                  </a:cubicBezTo>
                  <a:cubicBezTo>
                    <a:pt x="954" y="409"/>
                    <a:pt x="984" y="483"/>
                    <a:pt x="870" y="515"/>
                  </a:cubicBezTo>
                  <a:cubicBezTo>
                    <a:pt x="793" y="505"/>
                    <a:pt x="750" y="513"/>
                    <a:pt x="696" y="470"/>
                  </a:cubicBezTo>
                  <a:cubicBezTo>
                    <a:pt x="659" y="444"/>
                    <a:pt x="587" y="362"/>
                    <a:pt x="530" y="351"/>
                  </a:cubicBezTo>
                  <a:cubicBezTo>
                    <a:pt x="455" y="328"/>
                    <a:pt x="386" y="334"/>
                    <a:pt x="363" y="386"/>
                  </a:cubicBezTo>
                  <a:cubicBezTo>
                    <a:pt x="333" y="411"/>
                    <a:pt x="332" y="450"/>
                    <a:pt x="323" y="530"/>
                  </a:cubicBezTo>
                  <a:cubicBezTo>
                    <a:pt x="314" y="610"/>
                    <a:pt x="362" y="806"/>
                    <a:pt x="308" y="867"/>
                  </a:cubicBezTo>
                  <a:cubicBezTo>
                    <a:pt x="254" y="939"/>
                    <a:pt x="74" y="838"/>
                    <a:pt x="0" y="897"/>
                  </a:cubicBezTo>
                </a:path>
              </a:pathLst>
            </a:custGeom>
            <a:noFill/>
            <a:ln w="34925" cap="flat" cmpd="sng">
              <a:solidFill>
                <a:schemeClr val="tx1"/>
              </a:solidFill>
              <a:prstDash val="solid"/>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chemeClr val="accent2">
                    <a:lumMod val="95000"/>
                    <a:lumOff val="5000"/>
                  </a:schemeClr>
                </a:solidFill>
              </a:endParaRPr>
            </a:p>
          </p:txBody>
        </p:sp>
        <p:sp>
          <p:nvSpPr>
            <p:cNvPr id="45135" name="Freeform 63"/>
            <p:cNvSpPr>
              <a:spLocks/>
            </p:cNvSpPr>
            <p:nvPr/>
          </p:nvSpPr>
          <p:spPr bwMode="auto">
            <a:xfrm>
              <a:off x="2352" y="3360"/>
              <a:ext cx="960" cy="699"/>
            </a:xfrm>
            <a:custGeom>
              <a:avLst/>
              <a:gdLst>
                <a:gd name="T0" fmla="*/ 123 w 1352"/>
                <a:gd name="T1" fmla="*/ 7 h 939"/>
                <a:gd name="T2" fmla="*/ 105 w 1352"/>
                <a:gd name="T3" fmla="*/ 0 h 939"/>
                <a:gd name="T4" fmla="*/ 97 w 1352"/>
                <a:gd name="T5" fmla="*/ 1 h 939"/>
                <a:gd name="T6" fmla="*/ 86 w 1352"/>
                <a:gd name="T7" fmla="*/ 11 h 939"/>
                <a:gd name="T8" fmla="*/ 88 w 1352"/>
                <a:gd name="T9" fmla="*/ 40 h 939"/>
                <a:gd name="T10" fmla="*/ 80 w 1352"/>
                <a:gd name="T11" fmla="*/ 66 h 939"/>
                <a:gd name="T12" fmla="*/ 63 w 1352"/>
                <a:gd name="T13" fmla="*/ 60 h 939"/>
                <a:gd name="T14" fmla="*/ 48 w 1352"/>
                <a:gd name="T15" fmla="*/ 45 h 939"/>
                <a:gd name="T16" fmla="*/ 33 w 1352"/>
                <a:gd name="T17" fmla="*/ 49 h 939"/>
                <a:gd name="T18" fmla="*/ 29 w 1352"/>
                <a:gd name="T19" fmla="*/ 67 h 939"/>
                <a:gd name="T20" fmla="*/ 28 w 1352"/>
                <a:gd name="T21" fmla="*/ 109 h 939"/>
                <a:gd name="T22" fmla="*/ 0 w 1352"/>
                <a:gd name="T23" fmla="*/ 114 h 9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52"/>
                <a:gd name="T37" fmla="*/ 0 h 939"/>
                <a:gd name="T38" fmla="*/ 1352 w 1352"/>
                <a:gd name="T39" fmla="*/ 939 h 9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52" h="939">
                  <a:moveTo>
                    <a:pt x="1352" y="57"/>
                  </a:moveTo>
                  <a:cubicBezTo>
                    <a:pt x="1272" y="44"/>
                    <a:pt x="1219" y="37"/>
                    <a:pt x="1152" y="0"/>
                  </a:cubicBezTo>
                  <a:cubicBezTo>
                    <a:pt x="1118" y="5"/>
                    <a:pt x="1091" y="4"/>
                    <a:pt x="1061" y="12"/>
                  </a:cubicBezTo>
                  <a:cubicBezTo>
                    <a:pt x="1021" y="20"/>
                    <a:pt x="945" y="86"/>
                    <a:pt x="945" y="86"/>
                  </a:cubicBezTo>
                  <a:cubicBezTo>
                    <a:pt x="908" y="170"/>
                    <a:pt x="950" y="229"/>
                    <a:pt x="964" y="317"/>
                  </a:cubicBezTo>
                  <a:cubicBezTo>
                    <a:pt x="954" y="409"/>
                    <a:pt x="984" y="483"/>
                    <a:pt x="870" y="515"/>
                  </a:cubicBezTo>
                  <a:cubicBezTo>
                    <a:pt x="793" y="505"/>
                    <a:pt x="750" y="513"/>
                    <a:pt x="696" y="470"/>
                  </a:cubicBezTo>
                  <a:cubicBezTo>
                    <a:pt x="659" y="444"/>
                    <a:pt x="587" y="362"/>
                    <a:pt x="530" y="351"/>
                  </a:cubicBezTo>
                  <a:cubicBezTo>
                    <a:pt x="455" y="328"/>
                    <a:pt x="386" y="334"/>
                    <a:pt x="363" y="386"/>
                  </a:cubicBezTo>
                  <a:cubicBezTo>
                    <a:pt x="333" y="411"/>
                    <a:pt x="332" y="450"/>
                    <a:pt x="323" y="530"/>
                  </a:cubicBezTo>
                  <a:cubicBezTo>
                    <a:pt x="314" y="610"/>
                    <a:pt x="362" y="806"/>
                    <a:pt x="308" y="867"/>
                  </a:cubicBezTo>
                  <a:cubicBezTo>
                    <a:pt x="254" y="939"/>
                    <a:pt x="74" y="838"/>
                    <a:pt x="0" y="897"/>
                  </a:cubicBezTo>
                </a:path>
              </a:pathLst>
            </a:custGeom>
            <a:noFill/>
            <a:ln w="34925" cap="flat" cmpd="sng">
              <a:solidFill>
                <a:schemeClr val="tx1"/>
              </a:solidFill>
              <a:prstDash val="solid"/>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chemeClr val="accent2">
                    <a:lumMod val="95000"/>
                    <a:lumOff val="5000"/>
                  </a:schemeClr>
                </a:solidFill>
              </a:endParaRPr>
            </a:p>
          </p:txBody>
        </p:sp>
        <p:sp>
          <p:nvSpPr>
            <p:cNvPr id="45136" name="Freeform 64"/>
            <p:cNvSpPr>
              <a:spLocks/>
            </p:cNvSpPr>
            <p:nvPr/>
          </p:nvSpPr>
          <p:spPr bwMode="auto">
            <a:xfrm rot="5400000">
              <a:off x="2390" y="2074"/>
              <a:ext cx="1056" cy="555"/>
            </a:xfrm>
            <a:custGeom>
              <a:avLst/>
              <a:gdLst>
                <a:gd name="T0" fmla="*/ 240 w 1352"/>
                <a:gd name="T1" fmla="*/ 1 h 939"/>
                <a:gd name="T2" fmla="*/ 205 w 1352"/>
                <a:gd name="T3" fmla="*/ 0 h 939"/>
                <a:gd name="T4" fmla="*/ 188 w 1352"/>
                <a:gd name="T5" fmla="*/ 1 h 939"/>
                <a:gd name="T6" fmla="*/ 167 w 1352"/>
                <a:gd name="T7" fmla="*/ 2 h 939"/>
                <a:gd name="T8" fmla="*/ 171 w 1352"/>
                <a:gd name="T9" fmla="*/ 8 h 939"/>
                <a:gd name="T10" fmla="*/ 155 w 1352"/>
                <a:gd name="T11" fmla="*/ 13 h 939"/>
                <a:gd name="T12" fmla="*/ 123 w 1352"/>
                <a:gd name="T13" fmla="*/ 12 h 939"/>
                <a:gd name="T14" fmla="*/ 94 w 1352"/>
                <a:gd name="T15" fmla="*/ 9 h 939"/>
                <a:gd name="T16" fmla="*/ 64 w 1352"/>
                <a:gd name="T17" fmla="*/ 10 h 939"/>
                <a:gd name="T18" fmla="*/ 57 w 1352"/>
                <a:gd name="T19" fmla="*/ 13 h 939"/>
                <a:gd name="T20" fmla="*/ 55 w 1352"/>
                <a:gd name="T21" fmla="*/ 22 h 939"/>
                <a:gd name="T22" fmla="*/ 0 w 1352"/>
                <a:gd name="T23" fmla="*/ 22 h 9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52"/>
                <a:gd name="T37" fmla="*/ 0 h 939"/>
                <a:gd name="T38" fmla="*/ 1352 w 1352"/>
                <a:gd name="T39" fmla="*/ 939 h 9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52" h="939">
                  <a:moveTo>
                    <a:pt x="1352" y="57"/>
                  </a:moveTo>
                  <a:cubicBezTo>
                    <a:pt x="1272" y="44"/>
                    <a:pt x="1219" y="37"/>
                    <a:pt x="1152" y="0"/>
                  </a:cubicBezTo>
                  <a:cubicBezTo>
                    <a:pt x="1118" y="5"/>
                    <a:pt x="1091" y="4"/>
                    <a:pt x="1061" y="12"/>
                  </a:cubicBezTo>
                  <a:cubicBezTo>
                    <a:pt x="1021" y="20"/>
                    <a:pt x="945" y="86"/>
                    <a:pt x="945" y="86"/>
                  </a:cubicBezTo>
                  <a:cubicBezTo>
                    <a:pt x="908" y="170"/>
                    <a:pt x="950" y="229"/>
                    <a:pt x="964" y="317"/>
                  </a:cubicBezTo>
                  <a:cubicBezTo>
                    <a:pt x="954" y="409"/>
                    <a:pt x="984" y="483"/>
                    <a:pt x="870" y="515"/>
                  </a:cubicBezTo>
                  <a:cubicBezTo>
                    <a:pt x="793" y="505"/>
                    <a:pt x="750" y="513"/>
                    <a:pt x="696" y="470"/>
                  </a:cubicBezTo>
                  <a:cubicBezTo>
                    <a:pt x="659" y="444"/>
                    <a:pt x="587" y="362"/>
                    <a:pt x="530" y="351"/>
                  </a:cubicBezTo>
                  <a:cubicBezTo>
                    <a:pt x="455" y="328"/>
                    <a:pt x="386" y="334"/>
                    <a:pt x="363" y="386"/>
                  </a:cubicBezTo>
                  <a:cubicBezTo>
                    <a:pt x="333" y="411"/>
                    <a:pt x="332" y="450"/>
                    <a:pt x="323" y="530"/>
                  </a:cubicBezTo>
                  <a:cubicBezTo>
                    <a:pt x="314" y="610"/>
                    <a:pt x="362" y="806"/>
                    <a:pt x="308" y="867"/>
                  </a:cubicBezTo>
                  <a:cubicBezTo>
                    <a:pt x="254" y="939"/>
                    <a:pt x="74" y="838"/>
                    <a:pt x="0" y="897"/>
                  </a:cubicBezTo>
                </a:path>
              </a:pathLst>
            </a:custGeom>
            <a:noFill/>
            <a:ln w="34925" cap="flat" cmpd="sng">
              <a:solidFill>
                <a:schemeClr val="tx1"/>
              </a:solidFill>
              <a:prstDash val="solid"/>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chemeClr val="accent2">
                    <a:lumMod val="95000"/>
                    <a:lumOff val="5000"/>
                  </a:schemeClr>
                </a:solidFill>
              </a:endParaRPr>
            </a:p>
          </p:txBody>
        </p:sp>
        <p:sp>
          <p:nvSpPr>
            <p:cNvPr id="45137" name="Freeform 65"/>
            <p:cNvSpPr>
              <a:spLocks/>
            </p:cNvSpPr>
            <p:nvPr/>
          </p:nvSpPr>
          <p:spPr bwMode="auto">
            <a:xfrm rot="5400000">
              <a:off x="2232" y="2136"/>
              <a:ext cx="672" cy="1104"/>
            </a:xfrm>
            <a:custGeom>
              <a:avLst/>
              <a:gdLst>
                <a:gd name="T0" fmla="*/ 10 w 1352"/>
                <a:gd name="T1" fmla="*/ 176 h 939"/>
                <a:gd name="T2" fmla="*/ 8 w 1352"/>
                <a:gd name="T3" fmla="*/ 0 h 939"/>
                <a:gd name="T4" fmla="*/ 8 w 1352"/>
                <a:gd name="T5" fmla="*/ 36 h 939"/>
                <a:gd name="T6" fmla="*/ 7 w 1352"/>
                <a:gd name="T7" fmla="*/ 268 h 939"/>
                <a:gd name="T8" fmla="*/ 7 w 1352"/>
                <a:gd name="T9" fmla="*/ 986 h 939"/>
                <a:gd name="T10" fmla="*/ 6 w 1352"/>
                <a:gd name="T11" fmla="*/ 1598 h 939"/>
                <a:gd name="T12" fmla="*/ 5 w 1352"/>
                <a:gd name="T13" fmla="*/ 1460 h 939"/>
                <a:gd name="T14" fmla="*/ 4 w 1352"/>
                <a:gd name="T15" fmla="*/ 1091 h 939"/>
                <a:gd name="T16" fmla="*/ 2 w 1352"/>
                <a:gd name="T17" fmla="*/ 1200 h 939"/>
                <a:gd name="T18" fmla="*/ 2 w 1352"/>
                <a:gd name="T19" fmla="*/ 1645 h 939"/>
                <a:gd name="T20" fmla="*/ 2 w 1352"/>
                <a:gd name="T21" fmla="*/ 2692 h 939"/>
                <a:gd name="T22" fmla="*/ 0 w 1352"/>
                <a:gd name="T23" fmla="*/ 2785 h 9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52"/>
                <a:gd name="T37" fmla="*/ 0 h 939"/>
                <a:gd name="T38" fmla="*/ 1352 w 1352"/>
                <a:gd name="T39" fmla="*/ 939 h 9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52" h="939">
                  <a:moveTo>
                    <a:pt x="1352" y="57"/>
                  </a:moveTo>
                  <a:cubicBezTo>
                    <a:pt x="1272" y="44"/>
                    <a:pt x="1219" y="37"/>
                    <a:pt x="1152" y="0"/>
                  </a:cubicBezTo>
                  <a:cubicBezTo>
                    <a:pt x="1118" y="5"/>
                    <a:pt x="1091" y="4"/>
                    <a:pt x="1061" y="12"/>
                  </a:cubicBezTo>
                  <a:cubicBezTo>
                    <a:pt x="1021" y="20"/>
                    <a:pt x="945" y="86"/>
                    <a:pt x="945" y="86"/>
                  </a:cubicBezTo>
                  <a:cubicBezTo>
                    <a:pt x="908" y="170"/>
                    <a:pt x="950" y="229"/>
                    <a:pt x="964" y="317"/>
                  </a:cubicBezTo>
                  <a:cubicBezTo>
                    <a:pt x="954" y="409"/>
                    <a:pt x="984" y="483"/>
                    <a:pt x="870" y="515"/>
                  </a:cubicBezTo>
                  <a:cubicBezTo>
                    <a:pt x="793" y="505"/>
                    <a:pt x="750" y="513"/>
                    <a:pt x="696" y="470"/>
                  </a:cubicBezTo>
                  <a:cubicBezTo>
                    <a:pt x="659" y="444"/>
                    <a:pt x="587" y="362"/>
                    <a:pt x="530" y="351"/>
                  </a:cubicBezTo>
                  <a:cubicBezTo>
                    <a:pt x="455" y="328"/>
                    <a:pt x="386" y="334"/>
                    <a:pt x="363" y="386"/>
                  </a:cubicBezTo>
                  <a:cubicBezTo>
                    <a:pt x="333" y="411"/>
                    <a:pt x="332" y="450"/>
                    <a:pt x="323" y="530"/>
                  </a:cubicBezTo>
                  <a:cubicBezTo>
                    <a:pt x="314" y="610"/>
                    <a:pt x="362" y="806"/>
                    <a:pt x="308" y="867"/>
                  </a:cubicBezTo>
                  <a:cubicBezTo>
                    <a:pt x="254" y="939"/>
                    <a:pt x="74" y="838"/>
                    <a:pt x="0" y="897"/>
                  </a:cubicBezTo>
                </a:path>
              </a:pathLst>
            </a:custGeom>
            <a:noFill/>
            <a:ln w="34925" cap="flat" cmpd="sng">
              <a:solidFill>
                <a:schemeClr val="tx1"/>
              </a:solidFill>
              <a:prstDash val="solid"/>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chemeClr val="accent2">
                    <a:lumMod val="95000"/>
                    <a:lumOff val="5000"/>
                  </a:schemeClr>
                </a:solidFill>
              </a:endParaRPr>
            </a:p>
          </p:txBody>
        </p:sp>
      </p:grpSp>
      <p:sp>
        <p:nvSpPr>
          <p:cNvPr id="10306" name="Text Box 66"/>
          <p:cNvSpPr txBox="1">
            <a:spLocks noChangeArrowheads="1"/>
          </p:cNvSpPr>
          <p:nvPr/>
        </p:nvSpPr>
        <p:spPr bwMode="auto">
          <a:xfrm>
            <a:off x="1676400" y="5105400"/>
            <a:ext cx="18272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dirty="0" smtClean="0">
                <a:solidFill>
                  <a:schemeClr val="accent2">
                    <a:lumMod val="95000"/>
                    <a:lumOff val="5000"/>
                  </a:schemeClr>
                </a:solidFill>
                <a:latin typeface="Courier" pitchFamily="49" charset="0"/>
              </a:rPr>
              <a:t>CYTOKINES</a:t>
            </a:r>
            <a:endParaRPr lang="en-GB" dirty="0" smtClean="0">
              <a:solidFill>
                <a:schemeClr val="accent2">
                  <a:lumMod val="95000"/>
                  <a:lumOff val="5000"/>
                </a:schemeClr>
              </a:solidFill>
              <a:latin typeface="Courier" pitchFamily="49" charset="0"/>
            </a:endParaRPr>
          </a:p>
        </p:txBody>
      </p:sp>
      <p:sp>
        <p:nvSpPr>
          <p:cNvPr id="10309" name="Text Box 69"/>
          <p:cNvSpPr txBox="1">
            <a:spLocks noChangeArrowheads="1"/>
          </p:cNvSpPr>
          <p:nvPr/>
        </p:nvSpPr>
        <p:spPr bwMode="auto">
          <a:xfrm>
            <a:off x="1819275" y="6058693"/>
            <a:ext cx="18319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3600" dirty="0" smtClean="0">
                <a:solidFill>
                  <a:srgbClr val="FF0000"/>
                </a:solidFill>
                <a:latin typeface="Courier" pitchFamily="49" charset="0"/>
              </a:rPr>
              <a:t>SHOCK!</a:t>
            </a:r>
            <a:endParaRPr lang="en-GB" sz="3600" dirty="0" smtClean="0">
              <a:solidFill>
                <a:srgbClr val="FF0000"/>
              </a:solidFill>
              <a:latin typeface="Courier" pitchFamily="49" charset="0"/>
            </a:endParaRPr>
          </a:p>
        </p:txBody>
      </p:sp>
      <p:sp>
        <p:nvSpPr>
          <p:cNvPr id="45076" name="Text Box 85"/>
          <p:cNvSpPr txBox="1">
            <a:spLocks noChangeArrowheads="1"/>
          </p:cNvSpPr>
          <p:nvPr/>
        </p:nvSpPr>
        <p:spPr bwMode="auto">
          <a:xfrm>
            <a:off x="381000" y="533400"/>
            <a:ext cx="3473450" cy="466725"/>
          </a:xfrm>
          <a:prstGeom prst="rect">
            <a:avLst/>
          </a:prstGeom>
          <a:noFill/>
          <a:ln w="952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mtClean="0">
                <a:solidFill>
                  <a:schemeClr val="accent2">
                    <a:lumMod val="95000"/>
                    <a:lumOff val="5000"/>
                  </a:schemeClr>
                </a:solidFill>
              </a:rPr>
              <a:t>PRIMARY INFECTION</a:t>
            </a:r>
            <a:endParaRPr lang="en-GB" smtClean="0">
              <a:solidFill>
                <a:schemeClr val="accent2">
                  <a:lumMod val="95000"/>
                  <a:lumOff val="5000"/>
                </a:schemeClr>
              </a:solidFill>
            </a:endParaRPr>
          </a:p>
        </p:txBody>
      </p:sp>
      <p:sp>
        <p:nvSpPr>
          <p:cNvPr id="10326" name="Text Box 86"/>
          <p:cNvSpPr txBox="1">
            <a:spLocks noChangeArrowheads="1"/>
          </p:cNvSpPr>
          <p:nvPr/>
        </p:nvSpPr>
        <p:spPr bwMode="auto">
          <a:xfrm>
            <a:off x="4953000" y="2362200"/>
            <a:ext cx="3932238" cy="466725"/>
          </a:xfrm>
          <a:prstGeom prst="rect">
            <a:avLst/>
          </a:prstGeom>
          <a:noFill/>
          <a:ln w="952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dirty="0" smtClean="0">
                <a:solidFill>
                  <a:schemeClr val="accent2">
                    <a:lumMod val="95000"/>
                    <a:lumOff val="5000"/>
                  </a:schemeClr>
                </a:solidFill>
              </a:rPr>
              <a:t>SECONDARY INFECTION</a:t>
            </a:r>
            <a:endParaRPr lang="en-GB" dirty="0" smtClean="0">
              <a:solidFill>
                <a:schemeClr val="accent2">
                  <a:lumMod val="95000"/>
                  <a:lumOff val="5000"/>
                </a:schemeClr>
              </a:solidFill>
            </a:endParaRPr>
          </a:p>
        </p:txBody>
      </p:sp>
      <p:grpSp>
        <p:nvGrpSpPr>
          <p:cNvPr id="15" name="Group 101"/>
          <p:cNvGrpSpPr>
            <a:grpSpLocks/>
          </p:cNvGrpSpPr>
          <p:nvPr/>
        </p:nvGrpSpPr>
        <p:grpSpPr bwMode="auto">
          <a:xfrm>
            <a:off x="1524000" y="1752600"/>
            <a:ext cx="381000" cy="304800"/>
            <a:chOff x="960" y="1104"/>
            <a:chExt cx="240" cy="192"/>
          </a:xfrm>
        </p:grpSpPr>
        <p:sp>
          <p:nvSpPr>
            <p:cNvPr id="45130" name="Freeform 95"/>
            <p:cNvSpPr>
              <a:spLocks/>
            </p:cNvSpPr>
            <p:nvPr/>
          </p:nvSpPr>
          <p:spPr bwMode="auto">
            <a:xfrm rot="13800153" flipV="1">
              <a:off x="1042" y="1139"/>
              <a:ext cx="95" cy="220"/>
            </a:xfrm>
            <a:custGeom>
              <a:avLst/>
              <a:gdLst>
                <a:gd name="T0" fmla="*/ 3 w 168"/>
                <a:gd name="T1" fmla="*/ 3 h 344"/>
                <a:gd name="T2" fmla="*/ 2 w 168"/>
                <a:gd name="T3" fmla="*/ 1 h 344"/>
                <a:gd name="T4" fmla="*/ 1 w 168"/>
                <a:gd name="T5" fmla="*/ 1 h 344"/>
                <a:gd name="T6" fmla="*/ 1 w 168"/>
                <a:gd name="T7" fmla="*/ 3 h 344"/>
                <a:gd name="T8" fmla="*/ 1 w 168"/>
                <a:gd name="T9" fmla="*/ 5 h 344"/>
                <a:gd name="T10" fmla="*/ 2 w 168"/>
                <a:gd name="T11" fmla="*/ 7 h 344"/>
                <a:gd name="T12" fmla="*/ 3 w 168"/>
                <a:gd name="T13" fmla="*/ 5 h 344"/>
                <a:gd name="T14" fmla="*/ 3 w 168"/>
                <a:gd name="T15" fmla="*/ 7 h 344"/>
                <a:gd name="T16" fmla="*/ 2 w 168"/>
                <a:gd name="T17" fmla="*/ 8 h 344"/>
                <a:gd name="T18" fmla="*/ 1 w 168"/>
                <a:gd name="T19" fmla="*/ 7 h 344"/>
                <a:gd name="T20" fmla="*/ 1 w 168"/>
                <a:gd name="T21" fmla="*/ 8 h 344"/>
                <a:gd name="T22" fmla="*/ 1 w 168"/>
                <a:gd name="T23" fmla="*/ 11 h 344"/>
                <a:gd name="T24" fmla="*/ 2 w 168"/>
                <a:gd name="T25" fmla="*/ 13 h 344"/>
                <a:gd name="T26" fmla="*/ 3 w 168"/>
                <a:gd name="T27" fmla="*/ 11 h 344"/>
                <a:gd name="T28" fmla="*/ 3 w 168"/>
                <a:gd name="T29" fmla="*/ 13 h 344"/>
                <a:gd name="T30" fmla="*/ 2 w 168"/>
                <a:gd name="T31" fmla="*/ 15 h 3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344"/>
                <a:gd name="T50" fmla="*/ 168 w 168"/>
                <a:gd name="T51" fmla="*/ 344 h 3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344">
                  <a:moveTo>
                    <a:pt x="160" y="56"/>
                  </a:moveTo>
                  <a:cubicBezTo>
                    <a:pt x="144" y="36"/>
                    <a:pt x="128" y="16"/>
                    <a:pt x="112" y="8"/>
                  </a:cubicBezTo>
                  <a:cubicBezTo>
                    <a:pt x="96" y="0"/>
                    <a:pt x="80" y="0"/>
                    <a:pt x="64" y="8"/>
                  </a:cubicBezTo>
                  <a:cubicBezTo>
                    <a:pt x="48" y="16"/>
                    <a:pt x="24" y="40"/>
                    <a:pt x="16" y="56"/>
                  </a:cubicBezTo>
                  <a:cubicBezTo>
                    <a:pt x="8" y="72"/>
                    <a:pt x="0" y="88"/>
                    <a:pt x="16" y="104"/>
                  </a:cubicBezTo>
                  <a:cubicBezTo>
                    <a:pt x="32" y="120"/>
                    <a:pt x="88" y="152"/>
                    <a:pt x="112" y="152"/>
                  </a:cubicBezTo>
                  <a:cubicBezTo>
                    <a:pt x="136" y="152"/>
                    <a:pt x="152" y="104"/>
                    <a:pt x="160" y="104"/>
                  </a:cubicBezTo>
                  <a:cubicBezTo>
                    <a:pt x="168" y="104"/>
                    <a:pt x="168" y="136"/>
                    <a:pt x="160" y="152"/>
                  </a:cubicBezTo>
                  <a:cubicBezTo>
                    <a:pt x="152" y="168"/>
                    <a:pt x="128" y="200"/>
                    <a:pt x="112" y="200"/>
                  </a:cubicBezTo>
                  <a:cubicBezTo>
                    <a:pt x="96" y="200"/>
                    <a:pt x="80" y="152"/>
                    <a:pt x="64" y="152"/>
                  </a:cubicBezTo>
                  <a:cubicBezTo>
                    <a:pt x="48" y="152"/>
                    <a:pt x="24" y="184"/>
                    <a:pt x="16" y="200"/>
                  </a:cubicBezTo>
                  <a:cubicBezTo>
                    <a:pt x="8" y="216"/>
                    <a:pt x="0" y="232"/>
                    <a:pt x="16" y="248"/>
                  </a:cubicBezTo>
                  <a:cubicBezTo>
                    <a:pt x="32" y="264"/>
                    <a:pt x="88" y="296"/>
                    <a:pt x="112" y="296"/>
                  </a:cubicBezTo>
                  <a:cubicBezTo>
                    <a:pt x="136" y="296"/>
                    <a:pt x="152" y="248"/>
                    <a:pt x="160" y="248"/>
                  </a:cubicBezTo>
                  <a:cubicBezTo>
                    <a:pt x="168" y="248"/>
                    <a:pt x="168" y="280"/>
                    <a:pt x="160" y="296"/>
                  </a:cubicBezTo>
                  <a:cubicBezTo>
                    <a:pt x="152" y="312"/>
                    <a:pt x="120" y="336"/>
                    <a:pt x="112" y="344"/>
                  </a:cubicBezTo>
                </a:path>
              </a:pathLst>
            </a:custGeom>
            <a:noFill/>
            <a:ln w="28575" cap="flat" cmpd="sng">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31" name="Freeform 96"/>
            <p:cNvSpPr>
              <a:spLocks/>
            </p:cNvSpPr>
            <p:nvPr/>
          </p:nvSpPr>
          <p:spPr bwMode="auto">
            <a:xfrm rot="13800153" flipV="1">
              <a:off x="1017" y="1088"/>
              <a:ext cx="95" cy="128"/>
            </a:xfrm>
            <a:custGeom>
              <a:avLst/>
              <a:gdLst>
                <a:gd name="T0" fmla="*/ 1 w 168"/>
                <a:gd name="T1" fmla="*/ 3 h 200"/>
                <a:gd name="T2" fmla="*/ 1 w 168"/>
                <a:gd name="T3" fmla="*/ 1 h 200"/>
                <a:gd name="T4" fmla="*/ 2 w 168"/>
                <a:gd name="T5" fmla="*/ 1 h 200"/>
                <a:gd name="T6" fmla="*/ 3 w 168"/>
                <a:gd name="T7" fmla="*/ 3 h 200"/>
                <a:gd name="T8" fmla="*/ 3 w 168"/>
                <a:gd name="T9" fmla="*/ 5 h 200"/>
                <a:gd name="T10" fmla="*/ 1 w 168"/>
                <a:gd name="T11" fmla="*/ 7 h 200"/>
                <a:gd name="T12" fmla="*/ 1 w 168"/>
                <a:gd name="T13" fmla="*/ 5 h 200"/>
                <a:gd name="T14" fmla="*/ 1 w 168"/>
                <a:gd name="T15" fmla="*/ 7 h 200"/>
                <a:gd name="T16" fmla="*/ 1 w 168"/>
                <a:gd name="T17" fmla="*/ 8 h 200"/>
                <a:gd name="T18" fmla="*/ 2 w 168"/>
                <a:gd name="T19" fmla="*/ 7 h 200"/>
                <a:gd name="T20" fmla="*/ 1 w 168"/>
                <a:gd name="T21" fmla="*/ 8 h 200"/>
                <a:gd name="T22" fmla="*/ 1 w 168"/>
                <a:gd name="T23" fmla="*/ 8 h 200"/>
                <a:gd name="T24" fmla="*/ 1 w 168"/>
                <a:gd name="T25" fmla="*/ 8 h 200"/>
                <a:gd name="T26" fmla="*/ 1 w 168"/>
                <a:gd name="T27" fmla="*/ 8 h 200"/>
                <a:gd name="T28" fmla="*/ 1 w 168"/>
                <a:gd name="T29" fmla="*/ 8 h 200"/>
                <a:gd name="T30" fmla="*/ 1 w 168"/>
                <a:gd name="T31" fmla="*/ 8 h 2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200"/>
                <a:gd name="T50" fmla="*/ 168 w 168"/>
                <a:gd name="T51" fmla="*/ 200 h 2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200">
                  <a:moveTo>
                    <a:pt x="8" y="56"/>
                  </a:moveTo>
                  <a:cubicBezTo>
                    <a:pt x="24" y="36"/>
                    <a:pt x="40" y="16"/>
                    <a:pt x="56" y="8"/>
                  </a:cubicBezTo>
                  <a:cubicBezTo>
                    <a:pt x="72" y="0"/>
                    <a:pt x="88" y="0"/>
                    <a:pt x="104" y="8"/>
                  </a:cubicBezTo>
                  <a:cubicBezTo>
                    <a:pt x="120" y="16"/>
                    <a:pt x="144" y="40"/>
                    <a:pt x="152" y="56"/>
                  </a:cubicBezTo>
                  <a:cubicBezTo>
                    <a:pt x="160" y="72"/>
                    <a:pt x="168" y="88"/>
                    <a:pt x="152" y="104"/>
                  </a:cubicBezTo>
                  <a:cubicBezTo>
                    <a:pt x="136" y="120"/>
                    <a:pt x="80" y="152"/>
                    <a:pt x="56" y="152"/>
                  </a:cubicBezTo>
                  <a:cubicBezTo>
                    <a:pt x="32" y="152"/>
                    <a:pt x="16" y="104"/>
                    <a:pt x="8" y="104"/>
                  </a:cubicBezTo>
                  <a:cubicBezTo>
                    <a:pt x="0" y="104"/>
                    <a:pt x="0" y="136"/>
                    <a:pt x="8" y="152"/>
                  </a:cubicBezTo>
                  <a:cubicBezTo>
                    <a:pt x="16" y="168"/>
                    <a:pt x="40" y="200"/>
                    <a:pt x="56" y="200"/>
                  </a:cubicBezTo>
                  <a:cubicBezTo>
                    <a:pt x="72" y="200"/>
                    <a:pt x="104" y="154"/>
                    <a:pt x="104" y="152"/>
                  </a:cubicBezTo>
                  <a:cubicBezTo>
                    <a:pt x="104" y="150"/>
                    <a:pt x="66" y="180"/>
                    <a:pt x="58" y="187"/>
                  </a:cubicBezTo>
                  <a:cubicBezTo>
                    <a:pt x="50" y="194"/>
                    <a:pt x="52" y="196"/>
                    <a:pt x="53" y="197"/>
                  </a:cubicBezTo>
                  <a:cubicBezTo>
                    <a:pt x="54" y="198"/>
                    <a:pt x="64" y="195"/>
                    <a:pt x="62" y="192"/>
                  </a:cubicBezTo>
                  <a:cubicBezTo>
                    <a:pt x="60" y="189"/>
                    <a:pt x="37" y="178"/>
                    <a:pt x="38" y="178"/>
                  </a:cubicBezTo>
                  <a:cubicBezTo>
                    <a:pt x="39" y="178"/>
                    <a:pt x="64" y="190"/>
                    <a:pt x="67" y="192"/>
                  </a:cubicBezTo>
                  <a:cubicBezTo>
                    <a:pt x="70" y="194"/>
                    <a:pt x="60" y="192"/>
                    <a:pt x="58" y="192"/>
                  </a:cubicBezTo>
                </a:path>
              </a:pathLst>
            </a:custGeom>
            <a:noFill/>
            <a:ln w="28575" cap="flat" cmpd="sng">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32" name="Freeform 97"/>
            <p:cNvSpPr>
              <a:spLocks/>
            </p:cNvSpPr>
            <p:nvPr/>
          </p:nvSpPr>
          <p:spPr bwMode="auto">
            <a:xfrm rot="13800153" flipV="1">
              <a:off x="949" y="1155"/>
              <a:ext cx="98" cy="75"/>
            </a:xfrm>
            <a:custGeom>
              <a:avLst/>
              <a:gdLst>
                <a:gd name="T0" fmla="*/ 1 w 174"/>
                <a:gd name="T1" fmla="*/ 1 h 117"/>
                <a:gd name="T2" fmla="*/ 2 w 174"/>
                <a:gd name="T3" fmla="*/ 1 h 117"/>
                <a:gd name="T4" fmla="*/ 3 w 174"/>
                <a:gd name="T5" fmla="*/ 3 h 117"/>
                <a:gd name="T6" fmla="*/ 3 w 174"/>
                <a:gd name="T7" fmla="*/ 5 h 117"/>
                <a:gd name="T8" fmla="*/ 2 w 174"/>
                <a:gd name="T9" fmla="*/ 5 h 117"/>
                <a:gd name="T10" fmla="*/ 2 w 174"/>
                <a:gd name="T11" fmla="*/ 5 h 117"/>
                <a:gd name="T12" fmla="*/ 1 w 174"/>
                <a:gd name="T13" fmla="*/ 4 h 117"/>
                <a:gd name="T14" fmla="*/ 1 w 174"/>
                <a:gd name="T15" fmla="*/ 3 h 117"/>
                <a:gd name="T16" fmla="*/ 0 w 174"/>
                <a:gd name="T17" fmla="*/ 4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4"/>
                <a:gd name="T28" fmla="*/ 0 h 117"/>
                <a:gd name="T29" fmla="*/ 174 w 174"/>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4" h="117">
                  <a:moveTo>
                    <a:pt x="20" y="30"/>
                  </a:moveTo>
                  <a:cubicBezTo>
                    <a:pt x="48" y="25"/>
                    <a:pt x="67" y="17"/>
                    <a:pt x="92" y="2"/>
                  </a:cubicBezTo>
                  <a:cubicBezTo>
                    <a:pt x="152" y="7"/>
                    <a:pt x="157" y="0"/>
                    <a:pt x="168" y="54"/>
                  </a:cubicBezTo>
                  <a:cubicBezTo>
                    <a:pt x="163" y="99"/>
                    <a:pt x="174" y="82"/>
                    <a:pt x="135" y="107"/>
                  </a:cubicBezTo>
                  <a:cubicBezTo>
                    <a:pt x="126" y="113"/>
                    <a:pt x="106" y="117"/>
                    <a:pt x="106" y="117"/>
                  </a:cubicBezTo>
                  <a:cubicBezTo>
                    <a:pt x="96" y="115"/>
                    <a:pt x="86" y="115"/>
                    <a:pt x="77" y="112"/>
                  </a:cubicBezTo>
                  <a:cubicBezTo>
                    <a:pt x="53" y="104"/>
                    <a:pt x="70" y="104"/>
                    <a:pt x="58" y="88"/>
                  </a:cubicBezTo>
                  <a:cubicBezTo>
                    <a:pt x="50" y="78"/>
                    <a:pt x="40" y="77"/>
                    <a:pt x="29" y="74"/>
                  </a:cubicBezTo>
                  <a:cubicBezTo>
                    <a:pt x="19" y="77"/>
                    <a:pt x="0" y="83"/>
                    <a:pt x="0" y="83"/>
                  </a:cubicBezTo>
                </a:path>
              </a:pathLst>
            </a:custGeom>
            <a:noFill/>
            <a:ln w="28575" cap="flat" cmpd="sng">
              <a:solidFill>
                <a:srgbClr val="FFCC99"/>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33" name="Oval 98"/>
            <p:cNvSpPr>
              <a:spLocks noChangeAspect="1" noChangeArrowheads="1"/>
            </p:cNvSpPr>
            <p:nvPr/>
          </p:nvSpPr>
          <p:spPr bwMode="auto">
            <a:xfrm rot="13800153" flipV="1">
              <a:off x="1126" y="1109"/>
              <a:ext cx="40" cy="46"/>
            </a:xfrm>
            <a:prstGeom prst="ellipse">
              <a:avLst/>
            </a:prstGeom>
            <a:solidFill>
              <a:srgbClr val="66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16" name="Group 145"/>
          <p:cNvGrpSpPr>
            <a:grpSpLocks/>
          </p:cNvGrpSpPr>
          <p:nvPr/>
        </p:nvGrpSpPr>
        <p:grpSpPr bwMode="auto">
          <a:xfrm>
            <a:off x="5715000" y="3581400"/>
            <a:ext cx="2489200" cy="2660650"/>
            <a:chOff x="3504" y="2406"/>
            <a:chExt cx="1568" cy="1676"/>
          </a:xfrm>
        </p:grpSpPr>
        <p:sp>
          <p:nvSpPr>
            <p:cNvPr id="45082" name="Freeform 70"/>
            <p:cNvSpPr>
              <a:spLocks/>
            </p:cNvSpPr>
            <p:nvPr/>
          </p:nvSpPr>
          <p:spPr bwMode="auto">
            <a:xfrm>
              <a:off x="3854" y="3309"/>
              <a:ext cx="234" cy="140"/>
            </a:xfrm>
            <a:custGeom>
              <a:avLst/>
              <a:gdLst>
                <a:gd name="T0" fmla="*/ 13 w 330"/>
                <a:gd name="T1" fmla="*/ 1 h 236"/>
                <a:gd name="T2" fmla="*/ 1 w 330"/>
                <a:gd name="T3" fmla="*/ 5 h 236"/>
                <a:gd name="T4" fmla="*/ 18 w 330"/>
                <a:gd name="T5" fmla="*/ 5 h 236"/>
                <a:gd name="T6" fmla="*/ 26 w 330"/>
                <a:gd name="T7" fmla="*/ 3 h 236"/>
                <a:gd name="T8" fmla="*/ 28 w 330"/>
                <a:gd name="T9" fmla="*/ 2 h 236"/>
                <a:gd name="T10" fmla="*/ 17 w 330"/>
                <a:gd name="T11" fmla="*/ 3 h 236"/>
                <a:gd name="T12" fmla="*/ 23 w 330"/>
                <a:gd name="T13" fmla="*/ 1 h 236"/>
                <a:gd name="T14" fmla="*/ 13 w 330"/>
                <a:gd name="T15" fmla="*/ 1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grpSp>
          <p:nvGrpSpPr>
            <p:cNvPr id="17" name="Group 143"/>
            <p:cNvGrpSpPr>
              <a:grpSpLocks/>
            </p:cNvGrpSpPr>
            <p:nvPr/>
          </p:nvGrpSpPr>
          <p:grpSpPr bwMode="auto">
            <a:xfrm>
              <a:off x="3521" y="3184"/>
              <a:ext cx="1064" cy="898"/>
              <a:chOff x="3555" y="3184"/>
              <a:chExt cx="1064" cy="898"/>
            </a:xfrm>
          </p:grpSpPr>
          <p:grpSp>
            <p:nvGrpSpPr>
              <p:cNvPr id="18" name="Group 29"/>
              <p:cNvGrpSpPr>
                <a:grpSpLocks/>
              </p:cNvGrpSpPr>
              <p:nvPr/>
            </p:nvGrpSpPr>
            <p:grpSpPr bwMode="auto">
              <a:xfrm>
                <a:off x="3555" y="3184"/>
                <a:ext cx="1064" cy="898"/>
                <a:chOff x="2304" y="1104"/>
                <a:chExt cx="1064" cy="898"/>
              </a:xfrm>
            </p:grpSpPr>
            <p:sp>
              <p:nvSpPr>
                <p:cNvPr id="45128" name="Freeform 30"/>
                <p:cNvSpPr>
                  <a:spLocks/>
                </p:cNvSpPr>
                <p:nvPr/>
              </p:nvSpPr>
              <p:spPr bwMode="auto">
                <a:xfrm>
                  <a:off x="2304" y="1104"/>
                  <a:ext cx="1064" cy="898"/>
                </a:xfrm>
                <a:custGeom>
                  <a:avLst/>
                  <a:gdLst>
                    <a:gd name="T0" fmla="*/ 209 w 1064"/>
                    <a:gd name="T1" fmla="*/ 305 h 898"/>
                    <a:gd name="T2" fmla="*/ 301 w 1064"/>
                    <a:gd name="T3" fmla="*/ 236 h 898"/>
                    <a:gd name="T4" fmla="*/ 464 w 1064"/>
                    <a:gd name="T5" fmla="*/ 34 h 898"/>
                    <a:gd name="T6" fmla="*/ 608 w 1064"/>
                    <a:gd name="T7" fmla="*/ 34 h 898"/>
                    <a:gd name="T8" fmla="*/ 656 w 1064"/>
                    <a:gd name="T9" fmla="*/ 178 h 898"/>
                    <a:gd name="T10" fmla="*/ 848 w 1064"/>
                    <a:gd name="T11" fmla="*/ 274 h 898"/>
                    <a:gd name="T12" fmla="*/ 1040 w 1064"/>
                    <a:gd name="T13" fmla="*/ 322 h 898"/>
                    <a:gd name="T14" fmla="*/ 992 w 1064"/>
                    <a:gd name="T15" fmla="*/ 466 h 898"/>
                    <a:gd name="T16" fmla="*/ 896 w 1064"/>
                    <a:gd name="T17" fmla="*/ 610 h 898"/>
                    <a:gd name="T18" fmla="*/ 848 w 1064"/>
                    <a:gd name="T19" fmla="*/ 802 h 898"/>
                    <a:gd name="T20" fmla="*/ 656 w 1064"/>
                    <a:gd name="T21" fmla="*/ 802 h 898"/>
                    <a:gd name="T22" fmla="*/ 368 w 1064"/>
                    <a:gd name="T23" fmla="*/ 898 h 898"/>
                    <a:gd name="T24" fmla="*/ 224 w 1064"/>
                    <a:gd name="T25" fmla="*/ 802 h 898"/>
                    <a:gd name="T26" fmla="*/ 224 w 1064"/>
                    <a:gd name="T27" fmla="*/ 610 h 898"/>
                    <a:gd name="T28" fmla="*/ 224 w 1064"/>
                    <a:gd name="T29" fmla="*/ 562 h 898"/>
                    <a:gd name="T30" fmla="*/ 32 w 1064"/>
                    <a:gd name="T31" fmla="*/ 514 h 898"/>
                    <a:gd name="T32" fmla="*/ 32 w 1064"/>
                    <a:gd name="T33" fmla="*/ 418 h 898"/>
                    <a:gd name="T34" fmla="*/ 128 w 1064"/>
                    <a:gd name="T35" fmla="*/ 370 h 898"/>
                    <a:gd name="T36" fmla="*/ 209 w 1064"/>
                    <a:gd name="T37" fmla="*/ 305 h 8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4"/>
                    <a:gd name="T58" fmla="*/ 0 h 898"/>
                    <a:gd name="T59" fmla="*/ 1064 w 1064"/>
                    <a:gd name="T60" fmla="*/ 898 h 8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4" h="898">
                      <a:moveTo>
                        <a:pt x="209" y="305"/>
                      </a:moveTo>
                      <a:cubicBezTo>
                        <a:pt x="238" y="283"/>
                        <a:pt x="259" y="281"/>
                        <a:pt x="301" y="236"/>
                      </a:cubicBezTo>
                      <a:cubicBezTo>
                        <a:pt x="343" y="191"/>
                        <a:pt x="413" y="68"/>
                        <a:pt x="464" y="34"/>
                      </a:cubicBezTo>
                      <a:cubicBezTo>
                        <a:pt x="515" y="0"/>
                        <a:pt x="576" y="10"/>
                        <a:pt x="608" y="34"/>
                      </a:cubicBezTo>
                      <a:cubicBezTo>
                        <a:pt x="640" y="58"/>
                        <a:pt x="616" y="138"/>
                        <a:pt x="656" y="178"/>
                      </a:cubicBezTo>
                      <a:cubicBezTo>
                        <a:pt x="696" y="218"/>
                        <a:pt x="784" y="250"/>
                        <a:pt x="848" y="274"/>
                      </a:cubicBezTo>
                      <a:cubicBezTo>
                        <a:pt x="912" y="298"/>
                        <a:pt x="1016" y="290"/>
                        <a:pt x="1040" y="322"/>
                      </a:cubicBezTo>
                      <a:cubicBezTo>
                        <a:pt x="1064" y="354"/>
                        <a:pt x="1016" y="418"/>
                        <a:pt x="992" y="466"/>
                      </a:cubicBezTo>
                      <a:cubicBezTo>
                        <a:pt x="968" y="514"/>
                        <a:pt x="920" y="554"/>
                        <a:pt x="896" y="610"/>
                      </a:cubicBezTo>
                      <a:cubicBezTo>
                        <a:pt x="872" y="666"/>
                        <a:pt x="888" y="770"/>
                        <a:pt x="848" y="802"/>
                      </a:cubicBezTo>
                      <a:cubicBezTo>
                        <a:pt x="808" y="834"/>
                        <a:pt x="736" y="786"/>
                        <a:pt x="656" y="802"/>
                      </a:cubicBezTo>
                      <a:cubicBezTo>
                        <a:pt x="576" y="818"/>
                        <a:pt x="440" y="898"/>
                        <a:pt x="368" y="898"/>
                      </a:cubicBezTo>
                      <a:cubicBezTo>
                        <a:pt x="296" y="898"/>
                        <a:pt x="248" y="850"/>
                        <a:pt x="224" y="802"/>
                      </a:cubicBezTo>
                      <a:cubicBezTo>
                        <a:pt x="200" y="754"/>
                        <a:pt x="224" y="650"/>
                        <a:pt x="224" y="610"/>
                      </a:cubicBezTo>
                      <a:cubicBezTo>
                        <a:pt x="224" y="570"/>
                        <a:pt x="256" y="578"/>
                        <a:pt x="224" y="562"/>
                      </a:cubicBezTo>
                      <a:cubicBezTo>
                        <a:pt x="192" y="546"/>
                        <a:pt x="64" y="538"/>
                        <a:pt x="32" y="514"/>
                      </a:cubicBezTo>
                      <a:cubicBezTo>
                        <a:pt x="0" y="490"/>
                        <a:pt x="16" y="442"/>
                        <a:pt x="32" y="418"/>
                      </a:cubicBezTo>
                      <a:cubicBezTo>
                        <a:pt x="48" y="394"/>
                        <a:pt x="98" y="389"/>
                        <a:pt x="128" y="370"/>
                      </a:cubicBezTo>
                      <a:cubicBezTo>
                        <a:pt x="158" y="351"/>
                        <a:pt x="180" y="327"/>
                        <a:pt x="209" y="305"/>
                      </a:cubicBezTo>
                      <a:close/>
                    </a:path>
                  </a:pathLst>
                </a:custGeom>
                <a:gradFill rotWithShape="0">
                  <a:gsLst>
                    <a:gs pos="0">
                      <a:srgbClr val="FFFF00"/>
                    </a:gs>
                    <a:gs pos="100000">
                      <a:srgbClr val="008000"/>
                    </a:gs>
                  </a:gsLst>
                  <a:path path="rect">
                    <a:fillToRect l="50000" t="50000" r="50000" b="50000"/>
                  </a:path>
                </a:grad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29" name="Oval 31"/>
                <p:cNvSpPr>
                  <a:spLocks noChangeArrowheads="1"/>
                </p:cNvSpPr>
                <p:nvPr/>
              </p:nvSpPr>
              <p:spPr bwMode="auto">
                <a:xfrm>
                  <a:off x="2640" y="1536"/>
                  <a:ext cx="432" cy="336"/>
                </a:xfrm>
                <a:prstGeom prst="ellipse">
                  <a:avLst/>
                </a:prstGeom>
                <a:gradFill rotWithShape="0">
                  <a:gsLst>
                    <a:gs pos="0">
                      <a:srgbClr val="FF6600"/>
                    </a:gs>
                    <a:gs pos="100000">
                      <a:srgbClr val="762F0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19" name="Group 77"/>
              <p:cNvGrpSpPr>
                <a:grpSpLocks/>
              </p:cNvGrpSpPr>
              <p:nvPr/>
            </p:nvGrpSpPr>
            <p:grpSpPr bwMode="auto">
              <a:xfrm>
                <a:off x="3795" y="3424"/>
                <a:ext cx="666" cy="332"/>
                <a:chOff x="3744" y="3216"/>
                <a:chExt cx="666" cy="332"/>
              </a:xfrm>
            </p:grpSpPr>
            <p:sp>
              <p:nvSpPr>
                <p:cNvPr id="45122" name="Freeform 71"/>
                <p:cNvSpPr>
                  <a:spLocks/>
                </p:cNvSpPr>
                <p:nvPr/>
              </p:nvSpPr>
              <p:spPr bwMode="auto">
                <a:xfrm>
                  <a:off x="4032" y="3216"/>
                  <a:ext cx="234" cy="140"/>
                </a:xfrm>
                <a:custGeom>
                  <a:avLst/>
                  <a:gdLst>
                    <a:gd name="T0" fmla="*/ 13 w 330"/>
                    <a:gd name="T1" fmla="*/ 1 h 236"/>
                    <a:gd name="T2" fmla="*/ 1 w 330"/>
                    <a:gd name="T3" fmla="*/ 5 h 236"/>
                    <a:gd name="T4" fmla="*/ 18 w 330"/>
                    <a:gd name="T5" fmla="*/ 5 h 236"/>
                    <a:gd name="T6" fmla="*/ 26 w 330"/>
                    <a:gd name="T7" fmla="*/ 3 h 236"/>
                    <a:gd name="T8" fmla="*/ 28 w 330"/>
                    <a:gd name="T9" fmla="*/ 2 h 236"/>
                    <a:gd name="T10" fmla="*/ 17 w 330"/>
                    <a:gd name="T11" fmla="*/ 3 h 236"/>
                    <a:gd name="T12" fmla="*/ 23 w 330"/>
                    <a:gd name="T13" fmla="*/ 1 h 236"/>
                    <a:gd name="T14" fmla="*/ 13 w 330"/>
                    <a:gd name="T15" fmla="*/ 1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45123" name="Freeform 72"/>
                <p:cNvSpPr>
                  <a:spLocks/>
                </p:cNvSpPr>
                <p:nvPr/>
              </p:nvSpPr>
              <p:spPr bwMode="auto">
                <a:xfrm>
                  <a:off x="4128" y="3408"/>
                  <a:ext cx="234" cy="140"/>
                </a:xfrm>
                <a:custGeom>
                  <a:avLst/>
                  <a:gdLst>
                    <a:gd name="T0" fmla="*/ 13 w 330"/>
                    <a:gd name="T1" fmla="*/ 1 h 236"/>
                    <a:gd name="T2" fmla="*/ 1 w 330"/>
                    <a:gd name="T3" fmla="*/ 5 h 236"/>
                    <a:gd name="T4" fmla="*/ 18 w 330"/>
                    <a:gd name="T5" fmla="*/ 5 h 236"/>
                    <a:gd name="T6" fmla="*/ 26 w 330"/>
                    <a:gd name="T7" fmla="*/ 3 h 236"/>
                    <a:gd name="T8" fmla="*/ 28 w 330"/>
                    <a:gd name="T9" fmla="*/ 2 h 236"/>
                    <a:gd name="T10" fmla="*/ 17 w 330"/>
                    <a:gd name="T11" fmla="*/ 3 h 236"/>
                    <a:gd name="T12" fmla="*/ 23 w 330"/>
                    <a:gd name="T13" fmla="*/ 1 h 236"/>
                    <a:gd name="T14" fmla="*/ 13 w 330"/>
                    <a:gd name="T15" fmla="*/ 1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45124" name="Freeform 73"/>
                <p:cNvSpPr>
                  <a:spLocks/>
                </p:cNvSpPr>
                <p:nvPr/>
              </p:nvSpPr>
              <p:spPr bwMode="auto">
                <a:xfrm>
                  <a:off x="4176" y="3312"/>
                  <a:ext cx="234" cy="140"/>
                </a:xfrm>
                <a:custGeom>
                  <a:avLst/>
                  <a:gdLst>
                    <a:gd name="T0" fmla="*/ 13 w 330"/>
                    <a:gd name="T1" fmla="*/ 1 h 236"/>
                    <a:gd name="T2" fmla="*/ 1 w 330"/>
                    <a:gd name="T3" fmla="*/ 5 h 236"/>
                    <a:gd name="T4" fmla="*/ 18 w 330"/>
                    <a:gd name="T5" fmla="*/ 5 h 236"/>
                    <a:gd name="T6" fmla="*/ 26 w 330"/>
                    <a:gd name="T7" fmla="*/ 3 h 236"/>
                    <a:gd name="T8" fmla="*/ 28 w 330"/>
                    <a:gd name="T9" fmla="*/ 2 h 236"/>
                    <a:gd name="T10" fmla="*/ 17 w 330"/>
                    <a:gd name="T11" fmla="*/ 3 h 236"/>
                    <a:gd name="T12" fmla="*/ 23 w 330"/>
                    <a:gd name="T13" fmla="*/ 1 h 236"/>
                    <a:gd name="T14" fmla="*/ 13 w 330"/>
                    <a:gd name="T15" fmla="*/ 1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45125" name="Freeform 74"/>
                <p:cNvSpPr>
                  <a:spLocks/>
                </p:cNvSpPr>
                <p:nvPr/>
              </p:nvSpPr>
              <p:spPr bwMode="auto">
                <a:xfrm>
                  <a:off x="3744" y="3264"/>
                  <a:ext cx="234" cy="140"/>
                </a:xfrm>
                <a:custGeom>
                  <a:avLst/>
                  <a:gdLst>
                    <a:gd name="T0" fmla="*/ 13 w 330"/>
                    <a:gd name="T1" fmla="*/ 1 h 236"/>
                    <a:gd name="T2" fmla="*/ 1 w 330"/>
                    <a:gd name="T3" fmla="*/ 5 h 236"/>
                    <a:gd name="T4" fmla="*/ 18 w 330"/>
                    <a:gd name="T5" fmla="*/ 5 h 236"/>
                    <a:gd name="T6" fmla="*/ 26 w 330"/>
                    <a:gd name="T7" fmla="*/ 3 h 236"/>
                    <a:gd name="T8" fmla="*/ 28 w 330"/>
                    <a:gd name="T9" fmla="*/ 2 h 236"/>
                    <a:gd name="T10" fmla="*/ 17 w 330"/>
                    <a:gd name="T11" fmla="*/ 3 h 236"/>
                    <a:gd name="T12" fmla="*/ 23 w 330"/>
                    <a:gd name="T13" fmla="*/ 1 h 236"/>
                    <a:gd name="T14" fmla="*/ 13 w 330"/>
                    <a:gd name="T15" fmla="*/ 1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45126" name="Freeform 75"/>
                <p:cNvSpPr>
                  <a:spLocks/>
                </p:cNvSpPr>
                <p:nvPr/>
              </p:nvSpPr>
              <p:spPr bwMode="auto">
                <a:xfrm>
                  <a:off x="3840" y="3312"/>
                  <a:ext cx="234" cy="140"/>
                </a:xfrm>
                <a:custGeom>
                  <a:avLst/>
                  <a:gdLst>
                    <a:gd name="T0" fmla="*/ 13 w 330"/>
                    <a:gd name="T1" fmla="*/ 1 h 236"/>
                    <a:gd name="T2" fmla="*/ 1 w 330"/>
                    <a:gd name="T3" fmla="*/ 5 h 236"/>
                    <a:gd name="T4" fmla="*/ 18 w 330"/>
                    <a:gd name="T5" fmla="*/ 5 h 236"/>
                    <a:gd name="T6" fmla="*/ 26 w 330"/>
                    <a:gd name="T7" fmla="*/ 3 h 236"/>
                    <a:gd name="T8" fmla="*/ 28 w 330"/>
                    <a:gd name="T9" fmla="*/ 2 h 236"/>
                    <a:gd name="T10" fmla="*/ 17 w 330"/>
                    <a:gd name="T11" fmla="*/ 3 h 236"/>
                    <a:gd name="T12" fmla="*/ 23 w 330"/>
                    <a:gd name="T13" fmla="*/ 1 h 236"/>
                    <a:gd name="T14" fmla="*/ 13 w 330"/>
                    <a:gd name="T15" fmla="*/ 1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45127" name="Freeform 76"/>
                <p:cNvSpPr>
                  <a:spLocks/>
                </p:cNvSpPr>
                <p:nvPr/>
              </p:nvSpPr>
              <p:spPr bwMode="auto">
                <a:xfrm>
                  <a:off x="4080" y="3264"/>
                  <a:ext cx="234" cy="140"/>
                </a:xfrm>
                <a:custGeom>
                  <a:avLst/>
                  <a:gdLst>
                    <a:gd name="T0" fmla="*/ 13 w 330"/>
                    <a:gd name="T1" fmla="*/ 1 h 236"/>
                    <a:gd name="T2" fmla="*/ 1 w 330"/>
                    <a:gd name="T3" fmla="*/ 5 h 236"/>
                    <a:gd name="T4" fmla="*/ 18 w 330"/>
                    <a:gd name="T5" fmla="*/ 5 h 236"/>
                    <a:gd name="T6" fmla="*/ 26 w 330"/>
                    <a:gd name="T7" fmla="*/ 3 h 236"/>
                    <a:gd name="T8" fmla="*/ 28 w 330"/>
                    <a:gd name="T9" fmla="*/ 2 h 236"/>
                    <a:gd name="T10" fmla="*/ 17 w 330"/>
                    <a:gd name="T11" fmla="*/ 3 h 236"/>
                    <a:gd name="T12" fmla="*/ 23 w 330"/>
                    <a:gd name="T13" fmla="*/ 1 h 236"/>
                    <a:gd name="T14" fmla="*/ 13 w 330"/>
                    <a:gd name="T15" fmla="*/ 1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grpSp>
        </p:grpSp>
        <p:grpSp>
          <p:nvGrpSpPr>
            <p:cNvPr id="20" name="Group 142"/>
            <p:cNvGrpSpPr>
              <a:grpSpLocks/>
            </p:cNvGrpSpPr>
            <p:nvPr/>
          </p:nvGrpSpPr>
          <p:grpSpPr bwMode="auto">
            <a:xfrm>
              <a:off x="3969" y="2545"/>
              <a:ext cx="1064" cy="898"/>
              <a:chOff x="4003" y="2545"/>
              <a:chExt cx="1064" cy="898"/>
            </a:xfrm>
          </p:grpSpPr>
          <p:grpSp>
            <p:nvGrpSpPr>
              <p:cNvPr id="21" name="Group 26"/>
              <p:cNvGrpSpPr>
                <a:grpSpLocks/>
              </p:cNvGrpSpPr>
              <p:nvPr/>
            </p:nvGrpSpPr>
            <p:grpSpPr bwMode="auto">
              <a:xfrm>
                <a:off x="4003" y="2545"/>
                <a:ext cx="1064" cy="898"/>
                <a:chOff x="2304" y="1104"/>
                <a:chExt cx="1064" cy="898"/>
              </a:xfrm>
            </p:grpSpPr>
            <p:sp>
              <p:nvSpPr>
                <p:cNvPr id="45118" name="Freeform 27"/>
                <p:cNvSpPr>
                  <a:spLocks/>
                </p:cNvSpPr>
                <p:nvPr/>
              </p:nvSpPr>
              <p:spPr bwMode="auto">
                <a:xfrm>
                  <a:off x="2304" y="1104"/>
                  <a:ext cx="1064" cy="898"/>
                </a:xfrm>
                <a:custGeom>
                  <a:avLst/>
                  <a:gdLst>
                    <a:gd name="T0" fmla="*/ 209 w 1064"/>
                    <a:gd name="T1" fmla="*/ 305 h 898"/>
                    <a:gd name="T2" fmla="*/ 301 w 1064"/>
                    <a:gd name="T3" fmla="*/ 236 h 898"/>
                    <a:gd name="T4" fmla="*/ 464 w 1064"/>
                    <a:gd name="T5" fmla="*/ 34 h 898"/>
                    <a:gd name="T6" fmla="*/ 608 w 1064"/>
                    <a:gd name="T7" fmla="*/ 34 h 898"/>
                    <a:gd name="T8" fmla="*/ 656 w 1064"/>
                    <a:gd name="T9" fmla="*/ 178 h 898"/>
                    <a:gd name="T10" fmla="*/ 848 w 1064"/>
                    <a:gd name="T11" fmla="*/ 274 h 898"/>
                    <a:gd name="T12" fmla="*/ 1040 w 1064"/>
                    <a:gd name="T13" fmla="*/ 322 h 898"/>
                    <a:gd name="T14" fmla="*/ 992 w 1064"/>
                    <a:gd name="T15" fmla="*/ 466 h 898"/>
                    <a:gd name="T16" fmla="*/ 896 w 1064"/>
                    <a:gd name="T17" fmla="*/ 610 h 898"/>
                    <a:gd name="T18" fmla="*/ 848 w 1064"/>
                    <a:gd name="T19" fmla="*/ 802 h 898"/>
                    <a:gd name="T20" fmla="*/ 656 w 1064"/>
                    <a:gd name="T21" fmla="*/ 802 h 898"/>
                    <a:gd name="T22" fmla="*/ 368 w 1064"/>
                    <a:gd name="T23" fmla="*/ 898 h 898"/>
                    <a:gd name="T24" fmla="*/ 224 w 1064"/>
                    <a:gd name="T25" fmla="*/ 802 h 898"/>
                    <a:gd name="T26" fmla="*/ 224 w 1064"/>
                    <a:gd name="T27" fmla="*/ 610 h 898"/>
                    <a:gd name="T28" fmla="*/ 224 w 1064"/>
                    <a:gd name="T29" fmla="*/ 562 h 898"/>
                    <a:gd name="T30" fmla="*/ 32 w 1064"/>
                    <a:gd name="T31" fmla="*/ 514 h 898"/>
                    <a:gd name="T32" fmla="*/ 32 w 1064"/>
                    <a:gd name="T33" fmla="*/ 418 h 898"/>
                    <a:gd name="T34" fmla="*/ 128 w 1064"/>
                    <a:gd name="T35" fmla="*/ 370 h 898"/>
                    <a:gd name="T36" fmla="*/ 209 w 1064"/>
                    <a:gd name="T37" fmla="*/ 305 h 8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4"/>
                    <a:gd name="T58" fmla="*/ 0 h 898"/>
                    <a:gd name="T59" fmla="*/ 1064 w 1064"/>
                    <a:gd name="T60" fmla="*/ 898 h 8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4" h="898">
                      <a:moveTo>
                        <a:pt x="209" y="305"/>
                      </a:moveTo>
                      <a:cubicBezTo>
                        <a:pt x="238" y="283"/>
                        <a:pt x="259" y="281"/>
                        <a:pt x="301" y="236"/>
                      </a:cubicBezTo>
                      <a:cubicBezTo>
                        <a:pt x="343" y="191"/>
                        <a:pt x="413" y="68"/>
                        <a:pt x="464" y="34"/>
                      </a:cubicBezTo>
                      <a:cubicBezTo>
                        <a:pt x="515" y="0"/>
                        <a:pt x="576" y="10"/>
                        <a:pt x="608" y="34"/>
                      </a:cubicBezTo>
                      <a:cubicBezTo>
                        <a:pt x="640" y="58"/>
                        <a:pt x="616" y="138"/>
                        <a:pt x="656" y="178"/>
                      </a:cubicBezTo>
                      <a:cubicBezTo>
                        <a:pt x="696" y="218"/>
                        <a:pt x="784" y="250"/>
                        <a:pt x="848" y="274"/>
                      </a:cubicBezTo>
                      <a:cubicBezTo>
                        <a:pt x="912" y="298"/>
                        <a:pt x="1016" y="290"/>
                        <a:pt x="1040" y="322"/>
                      </a:cubicBezTo>
                      <a:cubicBezTo>
                        <a:pt x="1064" y="354"/>
                        <a:pt x="1016" y="418"/>
                        <a:pt x="992" y="466"/>
                      </a:cubicBezTo>
                      <a:cubicBezTo>
                        <a:pt x="968" y="514"/>
                        <a:pt x="920" y="554"/>
                        <a:pt x="896" y="610"/>
                      </a:cubicBezTo>
                      <a:cubicBezTo>
                        <a:pt x="872" y="666"/>
                        <a:pt x="888" y="770"/>
                        <a:pt x="848" y="802"/>
                      </a:cubicBezTo>
                      <a:cubicBezTo>
                        <a:pt x="808" y="834"/>
                        <a:pt x="736" y="786"/>
                        <a:pt x="656" y="802"/>
                      </a:cubicBezTo>
                      <a:cubicBezTo>
                        <a:pt x="576" y="818"/>
                        <a:pt x="440" y="898"/>
                        <a:pt x="368" y="898"/>
                      </a:cubicBezTo>
                      <a:cubicBezTo>
                        <a:pt x="296" y="898"/>
                        <a:pt x="248" y="850"/>
                        <a:pt x="224" y="802"/>
                      </a:cubicBezTo>
                      <a:cubicBezTo>
                        <a:pt x="200" y="754"/>
                        <a:pt x="224" y="650"/>
                        <a:pt x="224" y="610"/>
                      </a:cubicBezTo>
                      <a:cubicBezTo>
                        <a:pt x="224" y="570"/>
                        <a:pt x="256" y="578"/>
                        <a:pt x="224" y="562"/>
                      </a:cubicBezTo>
                      <a:cubicBezTo>
                        <a:pt x="192" y="546"/>
                        <a:pt x="64" y="538"/>
                        <a:pt x="32" y="514"/>
                      </a:cubicBezTo>
                      <a:cubicBezTo>
                        <a:pt x="0" y="490"/>
                        <a:pt x="16" y="442"/>
                        <a:pt x="32" y="418"/>
                      </a:cubicBezTo>
                      <a:cubicBezTo>
                        <a:pt x="48" y="394"/>
                        <a:pt x="98" y="389"/>
                        <a:pt x="128" y="370"/>
                      </a:cubicBezTo>
                      <a:cubicBezTo>
                        <a:pt x="158" y="351"/>
                        <a:pt x="180" y="327"/>
                        <a:pt x="209" y="305"/>
                      </a:cubicBezTo>
                      <a:close/>
                    </a:path>
                  </a:pathLst>
                </a:custGeom>
                <a:gradFill rotWithShape="0">
                  <a:gsLst>
                    <a:gs pos="0">
                      <a:srgbClr val="FFFF00"/>
                    </a:gs>
                    <a:gs pos="100000">
                      <a:srgbClr val="008000"/>
                    </a:gs>
                  </a:gsLst>
                  <a:path path="rect">
                    <a:fillToRect l="50000" t="50000" r="50000" b="50000"/>
                  </a:path>
                </a:grad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19" name="Oval 28"/>
                <p:cNvSpPr>
                  <a:spLocks noChangeArrowheads="1"/>
                </p:cNvSpPr>
                <p:nvPr/>
              </p:nvSpPr>
              <p:spPr bwMode="auto">
                <a:xfrm>
                  <a:off x="2640" y="1536"/>
                  <a:ext cx="432" cy="336"/>
                </a:xfrm>
                <a:prstGeom prst="ellipse">
                  <a:avLst/>
                </a:prstGeom>
                <a:gradFill rotWithShape="0">
                  <a:gsLst>
                    <a:gs pos="0">
                      <a:srgbClr val="FF6600"/>
                    </a:gs>
                    <a:gs pos="100000">
                      <a:srgbClr val="762F0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22" name="Group 78"/>
              <p:cNvGrpSpPr>
                <a:grpSpLocks/>
              </p:cNvGrpSpPr>
              <p:nvPr/>
            </p:nvGrpSpPr>
            <p:grpSpPr bwMode="auto">
              <a:xfrm>
                <a:off x="4243" y="2785"/>
                <a:ext cx="666" cy="332"/>
                <a:chOff x="3744" y="3216"/>
                <a:chExt cx="666" cy="332"/>
              </a:xfrm>
            </p:grpSpPr>
            <p:sp>
              <p:nvSpPr>
                <p:cNvPr id="45112" name="Freeform 79"/>
                <p:cNvSpPr>
                  <a:spLocks/>
                </p:cNvSpPr>
                <p:nvPr/>
              </p:nvSpPr>
              <p:spPr bwMode="auto">
                <a:xfrm>
                  <a:off x="4032" y="3216"/>
                  <a:ext cx="234" cy="140"/>
                </a:xfrm>
                <a:custGeom>
                  <a:avLst/>
                  <a:gdLst>
                    <a:gd name="T0" fmla="*/ 13 w 330"/>
                    <a:gd name="T1" fmla="*/ 1 h 236"/>
                    <a:gd name="T2" fmla="*/ 1 w 330"/>
                    <a:gd name="T3" fmla="*/ 5 h 236"/>
                    <a:gd name="T4" fmla="*/ 18 w 330"/>
                    <a:gd name="T5" fmla="*/ 5 h 236"/>
                    <a:gd name="T6" fmla="*/ 26 w 330"/>
                    <a:gd name="T7" fmla="*/ 3 h 236"/>
                    <a:gd name="T8" fmla="*/ 28 w 330"/>
                    <a:gd name="T9" fmla="*/ 2 h 236"/>
                    <a:gd name="T10" fmla="*/ 17 w 330"/>
                    <a:gd name="T11" fmla="*/ 3 h 236"/>
                    <a:gd name="T12" fmla="*/ 23 w 330"/>
                    <a:gd name="T13" fmla="*/ 1 h 236"/>
                    <a:gd name="T14" fmla="*/ 13 w 330"/>
                    <a:gd name="T15" fmla="*/ 1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45113" name="Freeform 80"/>
                <p:cNvSpPr>
                  <a:spLocks/>
                </p:cNvSpPr>
                <p:nvPr/>
              </p:nvSpPr>
              <p:spPr bwMode="auto">
                <a:xfrm>
                  <a:off x="4128" y="3408"/>
                  <a:ext cx="234" cy="140"/>
                </a:xfrm>
                <a:custGeom>
                  <a:avLst/>
                  <a:gdLst>
                    <a:gd name="T0" fmla="*/ 13 w 330"/>
                    <a:gd name="T1" fmla="*/ 1 h 236"/>
                    <a:gd name="T2" fmla="*/ 1 w 330"/>
                    <a:gd name="T3" fmla="*/ 5 h 236"/>
                    <a:gd name="T4" fmla="*/ 18 w 330"/>
                    <a:gd name="T5" fmla="*/ 5 h 236"/>
                    <a:gd name="T6" fmla="*/ 26 w 330"/>
                    <a:gd name="T7" fmla="*/ 3 h 236"/>
                    <a:gd name="T8" fmla="*/ 28 w 330"/>
                    <a:gd name="T9" fmla="*/ 2 h 236"/>
                    <a:gd name="T10" fmla="*/ 17 w 330"/>
                    <a:gd name="T11" fmla="*/ 3 h 236"/>
                    <a:gd name="T12" fmla="*/ 23 w 330"/>
                    <a:gd name="T13" fmla="*/ 1 h 236"/>
                    <a:gd name="T14" fmla="*/ 13 w 330"/>
                    <a:gd name="T15" fmla="*/ 1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45114" name="Freeform 81"/>
                <p:cNvSpPr>
                  <a:spLocks/>
                </p:cNvSpPr>
                <p:nvPr/>
              </p:nvSpPr>
              <p:spPr bwMode="auto">
                <a:xfrm>
                  <a:off x="4176" y="3312"/>
                  <a:ext cx="234" cy="140"/>
                </a:xfrm>
                <a:custGeom>
                  <a:avLst/>
                  <a:gdLst>
                    <a:gd name="T0" fmla="*/ 13 w 330"/>
                    <a:gd name="T1" fmla="*/ 1 h 236"/>
                    <a:gd name="T2" fmla="*/ 1 w 330"/>
                    <a:gd name="T3" fmla="*/ 5 h 236"/>
                    <a:gd name="T4" fmla="*/ 18 w 330"/>
                    <a:gd name="T5" fmla="*/ 5 h 236"/>
                    <a:gd name="T6" fmla="*/ 26 w 330"/>
                    <a:gd name="T7" fmla="*/ 3 h 236"/>
                    <a:gd name="T8" fmla="*/ 28 w 330"/>
                    <a:gd name="T9" fmla="*/ 2 h 236"/>
                    <a:gd name="T10" fmla="*/ 17 w 330"/>
                    <a:gd name="T11" fmla="*/ 3 h 236"/>
                    <a:gd name="T12" fmla="*/ 23 w 330"/>
                    <a:gd name="T13" fmla="*/ 1 h 236"/>
                    <a:gd name="T14" fmla="*/ 13 w 330"/>
                    <a:gd name="T15" fmla="*/ 1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45115" name="Freeform 82"/>
                <p:cNvSpPr>
                  <a:spLocks/>
                </p:cNvSpPr>
                <p:nvPr/>
              </p:nvSpPr>
              <p:spPr bwMode="auto">
                <a:xfrm>
                  <a:off x="3744" y="3264"/>
                  <a:ext cx="234" cy="140"/>
                </a:xfrm>
                <a:custGeom>
                  <a:avLst/>
                  <a:gdLst>
                    <a:gd name="T0" fmla="*/ 13 w 330"/>
                    <a:gd name="T1" fmla="*/ 1 h 236"/>
                    <a:gd name="T2" fmla="*/ 1 w 330"/>
                    <a:gd name="T3" fmla="*/ 5 h 236"/>
                    <a:gd name="T4" fmla="*/ 18 w 330"/>
                    <a:gd name="T5" fmla="*/ 5 h 236"/>
                    <a:gd name="T6" fmla="*/ 26 w 330"/>
                    <a:gd name="T7" fmla="*/ 3 h 236"/>
                    <a:gd name="T8" fmla="*/ 28 w 330"/>
                    <a:gd name="T9" fmla="*/ 2 h 236"/>
                    <a:gd name="T10" fmla="*/ 17 w 330"/>
                    <a:gd name="T11" fmla="*/ 3 h 236"/>
                    <a:gd name="T12" fmla="*/ 23 w 330"/>
                    <a:gd name="T13" fmla="*/ 1 h 236"/>
                    <a:gd name="T14" fmla="*/ 13 w 330"/>
                    <a:gd name="T15" fmla="*/ 1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45116" name="Freeform 83"/>
                <p:cNvSpPr>
                  <a:spLocks/>
                </p:cNvSpPr>
                <p:nvPr/>
              </p:nvSpPr>
              <p:spPr bwMode="auto">
                <a:xfrm>
                  <a:off x="3840" y="3312"/>
                  <a:ext cx="234" cy="140"/>
                </a:xfrm>
                <a:custGeom>
                  <a:avLst/>
                  <a:gdLst>
                    <a:gd name="T0" fmla="*/ 13 w 330"/>
                    <a:gd name="T1" fmla="*/ 1 h 236"/>
                    <a:gd name="T2" fmla="*/ 1 w 330"/>
                    <a:gd name="T3" fmla="*/ 5 h 236"/>
                    <a:gd name="T4" fmla="*/ 18 w 330"/>
                    <a:gd name="T5" fmla="*/ 5 h 236"/>
                    <a:gd name="T6" fmla="*/ 26 w 330"/>
                    <a:gd name="T7" fmla="*/ 3 h 236"/>
                    <a:gd name="T8" fmla="*/ 28 w 330"/>
                    <a:gd name="T9" fmla="*/ 2 h 236"/>
                    <a:gd name="T10" fmla="*/ 17 w 330"/>
                    <a:gd name="T11" fmla="*/ 3 h 236"/>
                    <a:gd name="T12" fmla="*/ 23 w 330"/>
                    <a:gd name="T13" fmla="*/ 1 h 236"/>
                    <a:gd name="T14" fmla="*/ 13 w 330"/>
                    <a:gd name="T15" fmla="*/ 1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45117" name="Freeform 84"/>
                <p:cNvSpPr>
                  <a:spLocks/>
                </p:cNvSpPr>
                <p:nvPr/>
              </p:nvSpPr>
              <p:spPr bwMode="auto">
                <a:xfrm>
                  <a:off x="4080" y="3264"/>
                  <a:ext cx="234" cy="140"/>
                </a:xfrm>
                <a:custGeom>
                  <a:avLst/>
                  <a:gdLst>
                    <a:gd name="T0" fmla="*/ 13 w 330"/>
                    <a:gd name="T1" fmla="*/ 1 h 236"/>
                    <a:gd name="T2" fmla="*/ 1 w 330"/>
                    <a:gd name="T3" fmla="*/ 5 h 236"/>
                    <a:gd name="T4" fmla="*/ 18 w 330"/>
                    <a:gd name="T5" fmla="*/ 5 h 236"/>
                    <a:gd name="T6" fmla="*/ 26 w 330"/>
                    <a:gd name="T7" fmla="*/ 3 h 236"/>
                    <a:gd name="T8" fmla="*/ 28 w 330"/>
                    <a:gd name="T9" fmla="*/ 2 h 236"/>
                    <a:gd name="T10" fmla="*/ 17 w 330"/>
                    <a:gd name="T11" fmla="*/ 3 h 236"/>
                    <a:gd name="T12" fmla="*/ 23 w 330"/>
                    <a:gd name="T13" fmla="*/ 1 h 236"/>
                    <a:gd name="T14" fmla="*/ 13 w 330"/>
                    <a:gd name="T15" fmla="*/ 1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grpSp>
        </p:grpSp>
        <p:grpSp>
          <p:nvGrpSpPr>
            <p:cNvPr id="23" name="Group 140"/>
            <p:cNvGrpSpPr>
              <a:grpSpLocks/>
            </p:cNvGrpSpPr>
            <p:nvPr/>
          </p:nvGrpSpPr>
          <p:grpSpPr bwMode="auto">
            <a:xfrm>
              <a:off x="3504" y="3351"/>
              <a:ext cx="267" cy="209"/>
              <a:chOff x="3538" y="3351"/>
              <a:chExt cx="267" cy="209"/>
            </a:xfrm>
          </p:grpSpPr>
          <p:sp>
            <p:nvSpPr>
              <p:cNvPr id="45106" name="Freeform 104"/>
              <p:cNvSpPr>
                <a:spLocks/>
              </p:cNvSpPr>
              <p:nvPr/>
            </p:nvSpPr>
            <p:spPr bwMode="auto">
              <a:xfrm rot="8010975" flipV="1">
                <a:off x="3647" y="3303"/>
                <a:ext cx="95" cy="220"/>
              </a:xfrm>
              <a:custGeom>
                <a:avLst/>
                <a:gdLst>
                  <a:gd name="T0" fmla="*/ 3 w 168"/>
                  <a:gd name="T1" fmla="*/ 3 h 344"/>
                  <a:gd name="T2" fmla="*/ 2 w 168"/>
                  <a:gd name="T3" fmla="*/ 1 h 344"/>
                  <a:gd name="T4" fmla="*/ 1 w 168"/>
                  <a:gd name="T5" fmla="*/ 1 h 344"/>
                  <a:gd name="T6" fmla="*/ 1 w 168"/>
                  <a:gd name="T7" fmla="*/ 3 h 344"/>
                  <a:gd name="T8" fmla="*/ 1 w 168"/>
                  <a:gd name="T9" fmla="*/ 5 h 344"/>
                  <a:gd name="T10" fmla="*/ 2 w 168"/>
                  <a:gd name="T11" fmla="*/ 7 h 344"/>
                  <a:gd name="T12" fmla="*/ 3 w 168"/>
                  <a:gd name="T13" fmla="*/ 5 h 344"/>
                  <a:gd name="T14" fmla="*/ 3 w 168"/>
                  <a:gd name="T15" fmla="*/ 7 h 344"/>
                  <a:gd name="T16" fmla="*/ 2 w 168"/>
                  <a:gd name="T17" fmla="*/ 8 h 344"/>
                  <a:gd name="T18" fmla="*/ 1 w 168"/>
                  <a:gd name="T19" fmla="*/ 7 h 344"/>
                  <a:gd name="T20" fmla="*/ 1 w 168"/>
                  <a:gd name="T21" fmla="*/ 8 h 344"/>
                  <a:gd name="T22" fmla="*/ 1 w 168"/>
                  <a:gd name="T23" fmla="*/ 11 h 344"/>
                  <a:gd name="T24" fmla="*/ 2 w 168"/>
                  <a:gd name="T25" fmla="*/ 13 h 344"/>
                  <a:gd name="T26" fmla="*/ 3 w 168"/>
                  <a:gd name="T27" fmla="*/ 11 h 344"/>
                  <a:gd name="T28" fmla="*/ 3 w 168"/>
                  <a:gd name="T29" fmla="*/ 13 h 344"/>
                  <a:gd name="T30" fmla="*/ 2 w 168"/>
                  <a:gd name="T31" fmla="*/ 15 h 3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344"/>
                  <a:gd name="T50" fmla="*/ 168 w 168"/>
                  <a:gd name="T51" fmla="*/ 344 h 3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344">
                    <a:moveTo>
                      <a:pt x="160" y="56"/>
                    </a:moveTo>
                    <a:cubicBezTo>
                      <a:pt x="144" y="36"/>
                      <a:pt x="128" y="16"/>
                      <a:pt x="112" y="8"/>
                    </a:cubicBezTo>
                    <a:cubicBezTo>
                      <a:pt x="96" y="0"/>
                      <a:pt x="80" y="0"/>
                      <a:pt x="64" y="8"/>
                    </a:cubicBezTo>
                    <a:cubicBezTo>
                      <a:pt x="48" y="16"/>
                      <a:pt x="24" y="40"/>
                      <a:pt x="16" y="56"/>
                    </a:cubicBezTo>
                    <a:cubicBezTo>
                      <a:pt x="8" y="72"/>
                      <a:pt x="0" y="88"/>
                      <a:pt x="16" y="104"/>
                    </a:cubicBezTo>
                    <a:cubicBezTo>
                      <a:pt x="32" y="120"/>
                      <a:pt x="88" y="152"/>
                      <a:pt x="112" y="152"/>
                    </a:cubicBezTo>
                    <a:cubicBezTo>
                      <a:pt x="136" y="152"/>
                      <a:pt x="152" y="104"/>
                      <a:pt x="160" y="104"/>
                    </a:cubicBezTo>
                    <a:cubicBezTo>
                      <a:pt x="168" y="104"/>
                      <a:pt x="168" y="136"/>
                      <a:pt x="160" y="152"/>
                    </a:cubicBezTo>
                    <a:cubicBezTo>
                      <a:pt x="152" y="168"/>
                      <a:pt x="128" y="200"/>
                      <a:pt x="112" y="200"/>
                    </a:cubicBezTo>
                    <a:cubicBezTo>
                      <a:pt x="96" y="200"/>
                      <a:pt x="80" y="152"/>
                      <a:pt x="64" y="152"/>
                    </a:cubicBezTo>
                    <a:cubicBezTo>
                      <a:pt x="48" y="152"/>
                      <a:pt x="24" y="184"/>
                      <a:pt x="16" y="200"/>
                    </a:cubicBezTo>
                    <a:cubicBezTo>
                      <a:pt x="8" y="216"/>
                      <a:pt x="0" y="232"/>
                      <a:pt x="16" y="248"/>
                    </a:cubicBezTo>
                    <a:cubicBezTo>
                      <a:pt x="32" y="264"/>
                      <a:pt x="88" y="296"/>
                      <a:pt x="112" y="296"/>
                    </a:cubicBezTo>
                    <a:cubicBezTo>
                      <a:pt x="136" y="296"/>
                      <a:pt x="152" y="248"/>
                      <a:pt x="160" y="248"/>
                    </a:cubicBezTo>
                    <a:cubicBezTo>
                      <a:pt x="168" y="248"/>
                      <a:pt x="168" y="280"/>
                      <a:pt x="160" y="296"/>
                    </a:cubicBezTo>
                    <a:cubicBezTo>
                      <a:pt x="152" y="312"/>
                      <a:pt x="120" y="336"/>
                      <a:pt x="112" y="344"/>
                    </a:cubicBezTo>
                  </a:path>
                </a:pathLst>
              </a:custGeom>
              <a:noFill/>
              <a:ln w="28575" cap="flat" cmpd="sng">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07" name="Freeform 105"/>
              <p:cNvSpPr>
                <a:spLocks/>
              </p:cNvSpPr>
              <p:nvPr/>
            </p:nvSpPr>
            <p:spPr bwMode="auto">
              <a:xfrm rot="8010975" flipV="1">
                <a:off x="3554" y="3385"/>
                <a:ext cx="95" cy="128"/>
              </a:xfrm>
              <a:custGeom>
                <a:avLst/>
                <a:gdLst>
                  <a:gd name="T0" fmla="*/ 1 w 168"/>
                  <a:gd name="T1" fmla="*/ 3 h 200"/>
                  <a:gd name="T2" fmla="*/ 1 w 168"/>
                  <a:gd name="T3" fmla="*/ 1 h 200"/>
                  <a:gd name="T4" fmla="*/ 2 w 168"/>
                  <a:gd name="T5" fmla="*/ 1 h 200"/>
                  <a:gd name="T6" fmla="*/ 3 w 168"/>
                  <a:gd name="T7" fmla="*/ 3 h 200"/>
                  <a:gd name="T8" fmla="*/ 3 w 168"/>
                  <a:gd name="T9" fmla="*/ 5 h 200"/>
                  <a:gd name="T10" fmla="*/ 1 w 168"/>
                  <a:gd name="T11" fmla="*/ 7 h 200"/>
                  <a:gd name="T12" fmla="*/ 1 w 168"/>
                  <a:gd name="T13" fmla="*/ 5 h 200"/>
                  <a:gd name="T14" fmla="*/ 1 w 168"/>
                  <a:gd name="T15" fmla="*/ 7 h 200"/>
                  <a:gd name="T16" fmla="*/ 1 w 168"/>
                  <a:gd name="T17" fmla="*/ 8 h 200"/>
                  <a:gd name="T18" fmla="*/ 2 w 168"/>
                  <a:gd name="T19" fmla="*/ 7 h 200"/>
                  <a:gd name="T20" fmla="*/ 1 w 168"/>
                  <a:gd name="T21" fmla="*/ 8 h 200"/>
                  <a:gd name="T22" fmla="*/ 1 w 168"/>
                  <a:gd name="T23" fmla="*/ 8 h 200"/>
                  <a:gd name="T24" fmla="*/ 1 w 168"/>
                  <a:gd name="T25" fmla="*/ 8 h 200"/>
                  <a:gd name="T26" fmla="*/ 1 w 168"/>
                  <a:gd name="T27" fmla="*/ 8 h 200"/>
                  <a:gd name="T28" fmla="*/ 1 w 168"/>
                  <a:gd name="T29" fmla="*/ 8 h 200"/>
                  <a:gd name="T30" fmla="*/ 1 w 168"/>
                  <a:gd name="T31" fmla="*/ 8 h 2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200"/>
                  <a:gd name="T50" fmla="*/ 168 w 168"/>
                  <a:gd name="T51" fmla="*/ 200 h 2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200">
                    <a:moveTo>
                      <a:pt x="8" y="56"/>
                    </a:moveTo>
                    <a:cubicBezTo>
                      <a:pt x="24" y="36"/>
                      <a:pt x="40" y="16"/>
                      <a:pt x="56" y="8"/>
                    </a:cubicBezTo>
                    <a:cubicBezTo>
                      <a:pt x="72" y="0"/>
                      <a:pt x="88" y="0"/>
                      <a:pt x="104" y="8"/>
                    </a:cubicBezTo>
                    <a:cubicBezTo>
                      <a:pt x="120" y="16"/>
                      <a:pt x="144" y="40"/>
                      <a:pt x="152" y="56"/>
                    </a:cubicBezTo>
                    <a:cubicBezTo>
                      <a:pt x="160" y="72"/>
                      <a:pt x="168" y="88"/>
                      <a:pt x="152" y="104"/>
                    </a:cubicBezTo>
                    <a:cubicBezTo>
                      <a:pt x="136" y="120"/>
                      <a:pt x="80" y="152"/>
                      <a:pt x="56" y="152"/>
                    </a:cubicBezTo>
                    <a:cubicBezTo>
                      <a:pt x="32" y="152"/>
                      <a:pt x="16" y="104"/>
                      <a:pt x="8" y="104"/>
                    </a:cubicBezTo>
                    <a:cubicBezTo>
                      <a:pt x="0" y="104"/>
                      <a:pt x="0" y="136"/>
                      <a:pt x="8" y="152"/>
                    </a:cubicBezTo>
                    <a:cubicBezTo>
                      <a:pt x="16" y="168"/>
                      <a:pt x="40" y="200"/>
                      <a:pt x="56" y="200"/>
                    </a:cubicBezTo>
                    <a:cubicBezTo>
                      <a:pt x="72" y="200"/>
                      <a:pt x="104" y="154"/>
                      <a:pt x="104" y="152"/>
                    </a:cubicBezTo>
                    <a:cubicBezTo>
                      <a:pt x="104" y="150"/>
                      <a:pt x="66" y="180"/>
                      <a:pt x="58" y="187"/>
                    </a:cubicBezTo>
                    <a:cubicBezTo>
                      <a:pt x="50" y="194"/>
                      <a:pt x="52" y="196"/>
                      <a:pt x="53" y="197"/>
                    </a:cubicBezTo>
                    <a:cubicBezTo>
                      <a:pt x="54" y="198"/>
                      <a:pt x="64" y="195"/>
                      <a:pt x="62" y="192"/>
                    </a:cubicBezTo>
                    <a:cubicBezTo>
                      <a:pt x="60" y="189"/>
                      <a:pt x="37" y="178"/>
                      <a:pt x="38" y="178"/>
                    </a:cubicBezTo>
                    <a:cubicBezTo>
                      <a:pt x="39" y="178"/>
                      <a:pt x="64" y="190"/>
                      <a:pt x="67" y="192"/>
                    </a:cubicBezTo>
                    <a:cubicBezTo>
                      <a:pt x="70" y="194"/>
                      <a:pt x="60" y="192"/>
                      <a:pt x="58" y="192"/>
                    </a:cubicBezTo>
                  </a:path>
                </a:pathLst>
              </a:custGeom>
              <a:noFill/>
              <a:ln w="28575" cap="flat" cmpd="sng">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08" name="Freeform 106"/>
              <p:cNvSpPr>
                <a:spLocks/>
              </p:cNvSpPr>
              <p:nvPr/>
            </p:nvSpPr>
            <p:spPr bwMode="auto">
              <a:xfrm rot="8010975" flipV="1">
                <a:off x="3601" y="3473"/>
                <a:ext cx="98" cy="75"/>
              </a:xfrm>
              <a:custGeom>
                <a:avLst/>
                <a:gdLst>
                  <a:gd name="T0" fmla="*/ 1 w 174"/>
                  <a:gd name="T1" fmla="*/ 1 h 117"/>
                  <a:gd name="T2" fmla="*/ 2 w 174"/>
                  <a:gd name="T3" fmla="*/ 1 h 117"/>
                  <a:gd name="T4" fmla="*/ 3 w 174"/>
                  <a:gd name="T5" fmla="*/ 3 h 117"/>
                  <a:gd name="T6" fmla="*/ 3 w 174"/>
                  <a:gd name="T7" fmla="*/ 5 h 117"/>
                  <a:gd name="T8" fmla="*/ 2 w 174"/>
                  <a:gd name="T9" fmla="*/ 5 h 117"/>
                  <a:gd name="T10" fmla="*/ 2 w 174"/>
                  <a:gd name="T11" fmla="*/ 5 h 117"/>
                  <a:gd name="T12" fmla="*/ 1 w 174"/>
                  <a:gd name="T13" fmla="*/ 4 h 117"/>
                  <a:gd name="T14" fmla="*/ 1 w 174"/>
                  <a:gd name="T15" fmla="*/ 3 h 117"/>
                  <a:gd name="T16" fmla="*/ 0 w 174"/>
                  <a:gd name="T17" fmla="*/ 4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4"/>
                  <a:gd name="T28" fmla="*/ 0 h 117"/>
                  <a:gd name="T29" fmla="*/ 174 w 174"/>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4" h="117">
                    <a:moveTo>
                      <a:pt x="20" y="30"/>
                    </a:moveTo>
                    <a:cubicBezTo>
                      <a:pt x="48" y="25"/>
                      <a:pt x="67" y="17"/>
                      <a:pt x="92" y="2"/>
                    </a:cubicBezTo>
                    <a:cubicBezTo>
                      <a:pt x="152" y="7"/>
                      <a:pt x="157" y="0"/>
                      <a:pt x="168" y="54"/>
                    </a:cubicBezTo>
                    <a:cubicBezTo>
                      <a:pt x="163" y="99"/>
                      <a:pt x="174" y="82"/>
                      <a:pt x="135" y="107"/>
                    </a:cubicBezTo>
                    <a:cubicBezTo>
                      <a:pt x="126" y="113"/>
                      <a:pt x="106" y="117"/>
                      <a:pt x="106" y="117"/>
                    </a:cubicBezTo>
                    <a:cubicBezTo>
                      <a:pt x="96" y="115"/>
                      <a:pt x="86" y="115"/>
                      <a:pt x="77" y="112"/>
                    </a:cubicBezTo>
                    <a:cubicBezTo>
                      <a:pt x="53" y="104"/>
                      <a:pt x="70" y="104"/>
                      <a:pt x="58" y="88"/>
                    </a:cubicBezTo>
                    <a:cubicBezTo>
                      <a:pt x="50" y="78"/>
                      <a:pt x="40" y="77"/>
                      <a:pt x="29" y="74"/>
                    </a:cubicBezTo>
                    <a:cubicBezTo>
                      <a:pt x="19" y="77"/>
                      <a:pt x="0" y="83"/>
                      <a:pt x="0" y="83"/>
                    </a:cubicBezTo>
                  </a:path>
                </a:pathLst>
              </a:custGeom>
              <a:noFill/>
              <a:ln w="28575" cap="flat" cmpd="sng">
                <a:solidFill>
                  <a:srgbClr val="FFCC99"/>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09" name="Oval 107"/>
              <p:cNvSpPr>
                <a:spLocks noChangeAspect="1" noChangeArrowheads="1"/>
              </p:cNvSpPr>
              <p:nvPr/>
            </p:nvSpPr>
            <p:spPr bwMode="auto">
              <a:xfrm rot="8010975" flipV="1">
                <a:off x="3552" y="3348"/>
                <a:ext cx="40" cy="46"/>
              </a:xfrm>
              <a:prstGeom prst="ellipse">
                <a:avLst/>
              </a:prstGeom>
              <a:solidFill>
                <a:srgbClr val="66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24" name="Group 139"/>
            <p:cNvGrpSpPr>
              <a:grpSpLocks/>
            </p:cNvGrpSpPr>
            <p:nvPr/>
          </p:nvGrpSpPr>
          <p:grpSpPr bwMode="auto">
            <a:xfrm>
              <a:off x="3794" y="3166"/>
              <a:ext cx="263" cy="201"/>
              <a:chOff x="3828" y="3166"/>
              <a:chExt cx="263" cy="201"/>
            </a:xfrm>
          </p:grpSpPr>
          <p:sp>
            <p:nvSpPr>
              <p:cNvPr id="45102" name="Freeform 109"/>
              <p:cNvSpPr>
                <a:spLocks/>
              </p:cNvSpPr>
              <p:nvPr/>
            </p:nvSpPr>
            <p:spPr bwMode="auto">
              <a:xfrm rot="7689063" flipV="1">
                <a:off x="3933" y="3107"/>
                <a:ext cx="95" cy="220"/>
              </a:xfrm>
              <a:custGeom>
                <a:avLst/>
                <a:gdLst>
                  <a:gd name="T0" fmla="*/ 3 w 168"/>
                  <a:gd name="T1" fmla="*/ 3 h 344"/>
                  <a:gd name="T2" fmla="*/ 2 w 168"/>
                  <a:gd name="T3" fmla="*/ 1 h 344"/>
                  <a:gd name="T4" fmla="*/ 1 w 168"/>
                  <a:gd name="T5" fmla="*/ 1 h 344"/>
                  <a:gd name="T6" fmla="*/ 1 w 168"/>
                  <a:gd name="T7" fmla="*/ 3 h 344"/>
                  <a:gd name="T8" fmla="*/ 1 w 168"/>
                  <a:gd name="T9" fmla="*/ 5 h 344"/>
                  <a:gd name="T10" fmla="*/ 2 w 168"/>
                  <a:gd name="T11" fmla="*/ 7 h 344"/>
                  <a:gd name="T12" fmla="*/ 3 w 168"/>
                  <a:gd name="T13" fmla="*/ 5 h 344"/>
                  <a:gd name="T14" fmla="*/ 3 w 168"/>
                  <a:gd name="T15" fmla="*/ 7 h 344"/>
                  <a:gd name="T16" fmla="*/ 2 w 168"/>
                  <a:gd name="T17" fmla="*/ 8 h 344"/>
                  <a:gd name="T18" fmla="*/ 1 w 168"/>
                  <a:gd name="T19" fmla="*/ 7 h 344"/>
                  <a:gd name="T20" fmla="*/ 1 w 168"/>
                  <a:gd name="T21" fmla="*/ 8 h 344"/>
                  <a:gd name="T22" fmla="*/ 1 w 168"/>
                  <a:gd name="T23" fmla="*/ 11 h 344"/>
                  <a:gd name="T24" fmla="*/ 2 w 168"/>
                  <a:gd name="T25" fmla="*/ 13 h 344"/>
                  <a:gd name="T26" fmla="*/ 3 w 168"/>
                  <a:gd name="T27" fmla="*/ 11 h 344"/>
                  <a:gd name="T28" fmla="*/ 3 w 168"/>
                  <a:gd name="T29" fmla="*/ 13 h 344"/>
                  <a:gd name="T30" fmla="*/ 2 w 168"/>
                  <a:gd name="T31" fmla="*/ 15 h 3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344"/>
                  <a:gd name="T50" fmla="*/ 168 w 168"/>
                  <a:gd name="T51" fmla="*/ 344 h 3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344">
                    <a:moveTo>
                      <a:pt x="160" y="56"/>
                    </a:moveTo>
                    <a:cubicBezTo>
                      <a:pt x="144" y="36"/>
                      <a:pt x="128" y="16"/>
                      <a:pt x="112" y="8"/>
                    </a:cubicBezTo>
                    <a:cubicBezTo>
                      <a:pt x="96" y="0"/>
                      <a:pt x="80" y="0"/>
                      <a:pt x="64" y="8"/>
                    </a:cubicBezTo>
                    <a:cubicBezTo>
                      <a:pt x="48" y="16"/>
                      <a:pt x="24" y="40"/>
                      <a:pt x="16" y="56"/>
                    </a:cubicBezTo>
                    <a:cubicBezTo>
                      <a:pt x="8" y="72"/>
                      <a:pt x="0" y="88"/>
                      <a:pt x="16" y="104"/>
                    </a:cubicBezTo>
                    <a:cubicBezTo>
                      <a:pt x="32" y="120"/>
                      <a:pt x="88" y="152"/>
                      <a:pt x="112" y="152"/>
                    </a:cubicBezTo>
                    <a:cubicBezTo>
                      <a:pt x="136" y="152"/>
                      <a:pt x="152" y="104"/>
                      <a:pt x="160" y="104"/>
                    </a:cubicBezTo>
                    <a:cubicBezTo>
                      <a:pt x="168" y="104"/>
                      <a:pt x="168" y="136"/>
                      <a:pt x="160" y="152"/>
                    </a:cubicBezTo>
                    <a:cubicBezTo>
                      <a:pt x="152" y="168"/>
                      <a:pt x="128" y="200"/>
                      <a:pt x="112" y="200"/>
                    </a:cubicBezTo>
                    <a:cubicBezTo>
                      <a:pt x="96" y="200"/>
                      <a:pt x="80" y="152"/>
                      <a:pt x="64" y="152"/>
                    </a:cubicBezTo>
                    <a:cubicBezTo>
                      <a:pt x="48" y="152"/>
                      <a:pt x="24" y="184"/>
                      <a:pt x="16" y="200"/>
                    </a:cubicBezTo>
                    <a:cubicBezTo>
                      <a:pt x="8" y="216"/>
                      <a:pt x="0" y="232"/>
                      <a:pt x="16" y="248"/>
                    </a:cubicBezTo>
                    <a:cubicBezTo>
                      <a:pt x="32" y="264"/>
                      <a:pt x="88" y="296"/>
                      <a:pt x="112" y="296"/>
                    </a:cubicBezTo>
                    <a:cubicBezTo>
                      <a:pt x="136" y="296"/>
                      <a:pt x="152" y="248"/>
                      <a:pt x="160" y="248"/>
                    </a:cubicBezTo>
                    <a:cubicBezTo>
                      <a:pt x="168" y="248"/>
                      <a:pt x="168" y="280"/>
                      <a:pt x="160" y="296"/>
                    </a:cubicBezTo>
                    <a:cubicBezTo>
                      <a:pt x="152" y="312"/>
                      <a:pt x="120" y="336"/>
                      <a:pt x="112" y="344"/>
                    </a:cubicBezTo>
                  </a:path>
                </a:pathLst>
              </a:custGeom>
              <a:noFill/>
              <a:ln w="28575" cap="flat" cmpd="sng">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03" name="Freeform 110"/>
              <p:cNvSpPr>
                <a:spLocks/>
              </p:cNvSpPr>
              <p:nvPr/>
            </p:nvSpPr>
            <p:spPr bwMode="auto">
              <a:xfrm rot="7689063" flipV="1">
                <a:off x="3844" y="3197"/>
                <a:ext cx="95" cy="128"/>
              </a:xfrm>
              <a:custGeom>
                <a:avLst/>
                <a:gdLst>
                  <a:gd name="T0" fmla="*/ 1 w 168"/>
                  <a:gd name="T1" fmla="*/ 3 h 200"/>
                  <a:gd name="T2" fmla="*/ 1 w 168"/>
                  <a:gd name="T3" fmla="*/ 1 h 200"/>
                  <a:gd name="T4" fmla="*/ 2 w 168"/>
                  <a:gd name="T5" fmla="*/ 1 h 200"/>
                  <a:gd name="T6" fmla="*/ 3 w 168"/>
                  <a:gd name="T7" fmla="*/ 3 h 200"/>
                  <a:gd name="T8" fmla="*/ 3 w 168"/>
                  <a:gd name="T9" fmla="*/ 5 h 200"/>
                  <a:gd name="T10" fmla="*/ 1 w 168"/>
                  <a:gd name="T11" fmla="*/ 7 h 200"/>
                  <a:gd name="T12" fmla="*/ 1 w 168"/>
                  <a:gd name="T13" fmla="*/ 5 h 200"/>
                  <a:gd name="T14" fmla="*/ 1 w 168"/>
                  <a:gd name="T15" fmla="*/ 7 h 200"/>
                  <a:gd name="T16" fmla="*/ 1 w 168"/>
                  <a:gd name="T17" fmla="*/ 8 h 200"/>
                  <a:gd name="T18" fmla="*/ 2 w 168"/>
                  <a:gd name="T19" fmla="*/ 7 h 200"/>
                  <a:gd name="T20" fmla="*/ 1 w 168"/>
                  <a:gd name="T21" fmla="*/ 8 h 200"/>
                  <a:gd name="T22" fmla="*/ 1 w 168"/>
                  <a:gd name="T23" fmla="*/ 8 h 200"/>
                  <a:gd name="T24" fmla="*/ 1 w 168"/>
                  <a:gd name="T25" fmla="*/ 8 h 200"/>
                  <a:gd name="T26" fmla="*/ 1 w 168"/>
                  <a:gd name="T27" fmla="*/ 8 h 200"/>
                  <a:gd name="T28" fmla="*/ 1 w 168"/>
                  <a:gd name="T29" fmla="*/ 8 h 200"/>
                  <a:gd name="T30" fmla="*/ 1 w 168"/>
                  <a:gd name="T31" fmla="*/ 8 h 2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200"/>
                  <a:gd name="T50" fmla="*/ 168 w 168"/>
                  <a:gd name="T51" fmla="*/ 200 h 2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200">
                    <a:moveTo>
                      <a:pt x="8" y="56"/>
                    </a:moveTo>
                    <a:cubicBezTo>
                      <a:pt x="24" y="36"/>
                      <a:pt x="40" y="16"/>
                      <a:pt x="56" y="8"/>
                    </a:cubicBezTo>
                    <a:cubicBezTo>
                      <a:pt x="72" y="0"/>
                      <a:pt x="88" y="0"/>
                      <a:pt x="104" y="8"/>
                    </a:cubicBezTo>
                    <a:cubicBezTo>
                      <a:pt x="120" y="16"/>
                      <a:pt x="144" y="40"/>
                      <a:pt x="152" y="56"/>
                    </a:cubicBezTo>
                    <a:cubicBezTo>
                      <a:pt x="160" y="72"/>
                      <a:pt x="168" y="88"/>
                      <a:pt x="152" y="104"/>
                    </a:cubicBezTo>
                    <a:cubicBezTo>
                      <a:pt x="136" y="120"/>
                      <a:pt x="80" y="152"/>
                      <a:pt x="56" y="152"/>
                    </a:cubicBezTo>
                    <a:cubicBezTo>
                      <a:pt x="32" y="152"/>
                      <a:pt x="16" y="104"/>
                      <a:pt x="8" y="104"/>
                    </a:cubicBezTo>
                    <a:cubicBezTo>
                      <a:pt x="0" y="104"/>
                      <a:pt x="0" y="136"/>
                      <a:pt x="8" y="152"/>
                    </a:cubicBezTo>
                    <a:cubicBezTo>
                      <a:pt x="16" y="168"/>
                      <a:pt x="40" y="200"/>
                      <a:pt x="56" y="200"/>
                    </a:cubicBezTo>
                    <a:cubicBezTo>
                      <a:pt x="72" y="200"/>
                      <a:pt x="104" y="154"/>
                      <a:pt x="104" y="152"/>
                    </a:cubicBezTo>
                    <a:cubicBezTo>
                      <a:pt x="104" y="150"/>
                      <a:pt x="66" y="180"/>
                      <a:pt x="58" y="187"/>
                    </a:cubicBezTo>
                    <a:cubicBezTo>
                      <a:pt x="50" y="194"/>
                      <a:pt x="52" y="196"/>
                      <a:pt x="53" y="197"/>
                    </a:cubicBezTo>
                    <a:cubicBezTo>
                      <a:pt x="54" y="198"/>
                      <a:pt x="64" y="195"/>
                      <a:pt x="62" y="192"/>
                    </a:cubicBezTo>
                    <a:cubicBezTo>
                      <a:pt x="60" y="189"/>
                      <a:pt x="37" y="178"/>
                      <a:pt x="38" y="178"/>
                    </a:cubicBezTo>
                    <a:cubicBezTo>
                      <a:pt x="39" y="178"/>
                      <a:pt x="64" y="190"/>
                      <a:pt x="67" y="192"/>
                    </a:cubicBezTo>
                    <a:cubicBezTo>
                      <a:pt x="70" y="194"/>
                      <a:pt x="60" y="192"/>
                      <a:pt x="58" y="192"/>
                    </a:cubicBezTo>
                  </a:path>
                </a:pathLst>
              </a:custGeom>
              <a:noFill/>
              <a:ln w="28575" cap="flat" cmpd="sng">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04" name="Freeform 111"/>
              <p:cNvSpPr>
                <a:spLocks/>
              </p:cNvSpPr>
              <p:nvPr/>
            </p:nvSpPr>
            <p:spPr bwMode="auto">
              <a:xfrm rot="7689063" flipV="1">
                <a:off x="3896" y="3280"/>
                <a:ext cx="98" cy="75"/>
              </a:xfrm>
              <a:custGeom>
                <a:avLst/>
                <a:gdLst>
                  <a:gd name="T0" fmla="*/ 1 w 174"/>
                  <a:gd name="T1" fmla="*/ 1 h 117"/>
                  <a:gd name="T2" fmla="*/ 2 w 174"/>
                  <a:gd name="T3" fmla="*/ 1 h 117"/>
                  <a:gd name="T4" fmla="*/ 3 w 174"/>
                  <a:gd name="T5" fmla="*/ 3 h 117"/>
                  <a:gd name="T6" fmla="*/ 3 w 174"/>
                  <a:gd name="T7" fmla="*/ 5 h 117"/>
                  <a:gd name="T8" fmla="*/ 2 w 174"/>
                  <a:gd name="T9" fmla="*/ 5 h 117"/>
                  <a:gd name="T10" fmla="*/ 2 w 174"/>
                  <a:gd name="T11" fmla="*/ 5 h 117"/>
                  <a:gd name="T12" fmla="*/ 1 w 174"/>
                  <a:gd name="T13" fmla="*/ 4 h 117"/>
                  <a:gd name="T14" fmla="*/ 1 w 174"/>
                  <a:gd name="T15" fmla="*/ 3 h 117"/>
                  <a:gd name="T16" fmla="*/ 0 w 174"/>
                  <a:gd name="T17" fmla="*/ 4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4"/>
                  <a:gd name="T28" fmla="*/ 0 h 117"/>
                  <a:gd name="T29" fmla="*/ 174 w 174"/>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4" h="117">
                    <a:moveTo>
                      <a:pt x="20" y="30"/>
                    </a:moveTo>
                    <a:cubicBezTo>
                      <a:pt x="48" y="25"/>
                      <a:pt x="67" y="17"/>
                      <a:pt x="92" y="2"/>
                    </a:cubicBezTo>
                    <a:cubicBezTo>
                      <a:pt x="152" y="7"/>
                      <a:pt x="157" y="0"/>
                      <a:pt x="168" y="54"/>
                    </a:cubicBezTo>
                    <a:cubicBezTo>
                      <a:pt x="163" y="99"/>
                      <a:pt x="174" y="82"/>
                      <a:pt x="135" y="107"/>
                    </a:cubicBezTo>
                    <a:cubicBezTo>
                      <a:pt x="126" y="113"/>
                      <a:pt x="106" y="117"/>
                      <a:pt x="106" y="117"/>
                    </a:cubicBezTo>
                    <a:cubicBezTo>
                      <a:pt x="96" y="115"/>
                      <a:pt x="86" y="115"/>
                      <a:pt x="77" y="112"/>
                    </a:cubicBezTo>
                    <a:cubicBezTo>
                      <a:pt x="53" y="104"/>
                      <a:pt x="70" y="104"/>
                      <a:pt x="58" y="88"/>
                    </a:cubicBezTo>
                    <a:cubicBezTo>
                      <a:pt x="50" y="78"/>
                      <a:pt x="40" y="77"/>
                      <a:pt x="29" y="74"/>
                    </a:cubicBezTo>
                    <a:cubicBezTo>
                      <a:pt x="19" y="77"/>
                      <a:pt x="0" y="83"/>
                      <a:pt x="0" y="83"/>
                    </a:cubicBezTo>
                  </a:path>
                </a:pathLst>
              </a:custGeom>
              <a:noFill/>
              <a:ln w="28575" cap="flat" cmpd="sng">
                <a:solidFill>
                  <a:srgbClr val="FFCC99"/>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05" name="Oval 112"/>
              <p:cNvSpPr>
                <a:spLocks noChangeAspect="1" noChangeArrowheads="1"/>
              </p:cNvSpPr>
              <p:nvPr/>
            </p:nvSpPr>
            <p:spPr bwMode="auto">
              <a:xfrm rot="7689063" flipV="1">
                <a:off x="3835" y="3163"/>
                <a:ext cx="40" cy="46"/>
              </a:xfrm>
              <a:prstGeom prst="ellipse">
                <a:avLst/>
              </a:prstGeom>
              <a:solidFill>
                <a:srgbClr val="66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25" name="Group 138"/>
            <p:cNvGrpSpPr>
              <a:grpSpLocks/>
            </p:cNvGrpSpPr>
            <p:nvPr/>
          </p:nvGrpSpPr>
          <p:grpSpPr bwMode="auto">
            <a:xfrm>
              <a:off x="4083" y="2723"/>
              <a:ext cx="209" cy="164"/>
              <a:chOff x="4117" y="2723"/>
              <a:chExt cx="209" cy="164"/>
            </a:xfrm>
          </p:grpSpPr>
          <p:sp>
            <p:nvSpPr>
              <p:cNvPr id="45098" name="Freeform 114"/>
              <p:cNvSpPr>
                <a:spLocks/>
              </p:cNvSpPr>
              <p:nvPr/>
            </p:nvSpPr>
            <p:spPr bwMode="auto">
              <a:xfrm rot="7932881" flipV="1">
                <a:off x="4202" y="2683"/>
                <a:ext cx="71" cy="176"/>
              </a:xfrm>
              <a:custGeom>
                <a:avLst/>
                <a:gdLst>
                  <a:gd name="T0" fmla="*/ 0 w 168"/>
                  <a:gd name="T1" fmla="*/ 1 h 344"/>
                  <a:gd name="T2" fmla="*/ 0 w 168"/>
                  <a:gd name="T3" fmla="*/ 1 h 344"/>
                  <a:gd name="T4" fmla="*/ 0 w 168"/>
                  <a:gd name="T5" fmla="*/ 1 h 344"/>
                  <a:gd name="T6" fmla="*/ 0 w 168"/>
                  <a:gd name="T7" fmla="*/ 1 h 344"/>
                  <a:gd name="T8" fmla="*/ 0 w 168"/>
                  <a:gd name="T9" fmla="*/ 1 h 344"/>
                  <a:gd name="T10" fmla="*/ 0 w 168"/>
                  <a:gd name="T11" fmla="*/ 2 h 344"/>
                  <a:gd name="T12" fmla="*/ 0 w 168"/>
                  <a:gd name="T13" fmla="*/ 1 h 344"/>
                  <a:gd name="T14" fmla="*/ 0 w 168"/>
                  <a:gd name="T15" fmla="*/ 2 h 344"/>
                  <a:gd name="T16" fmla="*/ 0 w 168"/>
                  <a:gd name="T17" fmla="*/ 2 h 344"/>
                  <a:gd name="T18" fmla="*/ 0 w 168"/>
                  <a:gd name="T19" fmla="*/ 2 h 344"/>
                  <a:gd name="T20" fmla="*/ 0 w 168"/>
                  <a:gd name="T21" fmla="*/ 2 h 344"/>
                  <a:gd name="T22" fmla="*/ 0 w 168"/>
                  <a:gd name="T23" fmla="*/ 3 h 344"/>
                  <a:gd name="T24" fmla="*/ 0 w 168"/>
                  <a:gd name="T25" fmla="*/ 3 h 344"/>
                  <a:gd name="T26" fmla="*/ 0 w 168"/>
                  <a:gd name="T27" fmla="*/ 3 h 344"/>
                  <a:gd name="T28" fmla="*/ 0 w 168"/>
                  <a:gd name="T29" fmla="*/ 3 h 344"/>
                  <a:gd name="T30" fmla="*/ 0 w 168"/>
                  <a:gd name="T31" fmla="*/ 3 h 3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344"/>
                  <a:gd name="T50" fmla="*/ 168 w 168"/>
                  <a:gd name="T51" fmla="*/ 344 h 3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344">
                    <a:moveTo>
                      <a:pt x="160" y="56"/>
                    </a:moveTo>
                    <a:cubicBezTo>
                      <a:pt x="144" y="36"/>
                      <a:pt x="128" y="16"/>
                      <a:pt x="112" y="8"/>
                    </a:cubicBezTo>
                    <a:cubicBezTo>
                      <a:pt x="96" y="0"/>
                      <a:pt x="80" y="0"/>
                      <a:pt x="64" y="8"/>
                    </a:cubicBezTo>
                    <a:cubicBezTo>
                      <a:pt x="48" y="16"/>
                      <a:pt x="24" y="40"/>
                      <a:pt x="16" y="56"/>
                    </a:cubicBezTo>
                    <a:cubicBezTo>
                      <a:pt x="8" y="72"/>
                      <a:pt x="0" y="88"/>
                      <a:pt x="16" y="104"/>
                    </a:cubicBezTo>
                    <a:cubicBezTo>
                      <a:pt x="32" y="120"/>
                      <a:pt x="88" y="152"/>
                      <a:pt x="112" y="152"/>
                    </a:cubicBezTo>
                    <a:cubicBezTo>
                      <a:pt x="136" y="152"/>
                      <a:pt x="152" y="104"/>
                      <a:pt x="160" y="104"/>
                    </a:cubicBezTo>
                    <a:cubicBezTo>
                      <a:pt x="168" y="104"/>
                      <a:pt x="168" y="136"/>
                      <a:pt x="160" y="152"/>
                    </a:cubicBezTo>
                    <a:cubicBezTo>
                      <a:pt x="152" y="168"/>
                      <a:pt x="128" y="200"/>
                      <a:pt x="112" y="200"/>
                    </a:cubicBezTo>
                    <a:cubicBezTo>
                      <a:pt x="96" y="200"/>
                      <a:pt x="80" y="152"/>
                      <a:pt x="64" y="152"/>
                    </a:cubicBezTo>
                    <a:cubicBezTo>
                      <a:pt x="48" y="152"/>
                      <a:pt x="24" y="184"/>
                      <a:pt x="16" y="200"/>
                    </a:cubicBezTo>
                    <a:cubicBezTo>
                      <a:pt x="8" y="216"/>
                      <a:pt x="0" y="232"/>
                      <a:pt x="16" y="248"/>
                    </a:cubicBezTo>
                    <a:cubicBezTo>
                      <a:pt x="32" y="264"/>
                      <a:pt x="88" y="296"/>
                      <a:pt x="112" y="296"/>
                    </a:cubicBezTo>
                    <a:cubicBezTo>
                      <a:pt x="136" y="296"/>
                      <a:pt x="152" y="248"/>
                      <a:pt x="160" y="248"/>
                    </a:cubicBezTo>
                    <a:cubicBezTo>
                      <a:pt x="168" y="248"/>
                      <a:pt x="168" y="280"/>
                      <a:pt x="160" y="296"/>
                    </a:cubicBezTo>
                    <a:cubicBezTo>
                      <a:pt x="152" y="312"/>
                      <a:pt x="120" y="336"/>
                      <a:pt x="112" y="344"/>
                    </a:cubicBezTo>
                  </a:path>
                </a:pathLst>
              </a:custGeom>
              <a:noFill/>
              <a:ln w="28575" cap="flat" cmpd="sng">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099" name="Freeform 115"/>
              <p:cNvSpPr>
                <a:spLocks/>
              </p:cNvSpPr>
              <p:nvPr/>
            </p:nvSpPr>
            <p:spPr bwMode="auto">
              <a:xfrm rot="7932881" flipV="1">
                <a:off x="4132" y="2749"/>
                <a:ext cx="71" cy="102"/>
              </a:xfrm>
              <a:custGeom>
                <a:avLst/>
                <a:gdLst>
                  <a:gd name="T0" fmla="*/ 0 w 168"/>
                  <a:gd name="T1" fmla="*/ 1 h 200"/>
                  <a:gd name="T2" fmla="*/ 0 w 168"/>
                  <a:gd name="T3" fmla="*/ 1 h 200"/>
                  <a:gd name="T4" fmla="*/ 0 w 168"/>
                  <a:gd name="T5" fmla="*/ 1 h 200"/>
                  <a:gd name="T6" fmla="*/ 0 w 168"/>
                  <a:gd name="T7" fmla="*/ 1 h 200"/>
                  <a:gd name="T8" fmla="*/ 0 w 168"/>
                  <a:gd name="T9" fmla="*/ 1 h 200"/>
                  <a:gd name="T10" fmla="*/ 0 w 168"/>
                  <a:gd name="T11" fmla="*/ 2 h 200"/>
                  <a:gd name="T12" fmla="*/ 0 w 168"/>
                  <a:gd name="T13" fmla="*/ 1 h 200"/>
                  <a:gd name="T14" fmla="*/ 0 w 168"/>
                  <a:gd name="T15" fmla="*/ 2 h 200"/>
                  <a:gd name="T16" fmla="*/ 0 w 168"/>
                  <a:gd name="T17" fmla="*/ 2 h 200"/>
                  <a:gd name="T18" fmla="*/ 0 w 168"/>
                  <a:gd name="T19" fmla="*/ 2 h 200"/>
                  <a:gd name="T20" fmla="*/ 0 w 168"/>
                  <a:gd name="T21" fmla="*/ 2 h 200"/>
                  <a:gd name="T22" fmla="*/ 0 w 168"/>
                  <a:gd name="T23" fmla="*/ 2 h 200"/>
                  <a:gd name="T24" fmla="*/ 0 w 168"/>
                  <a:gd name="T25" fmla="*/ 2 h 200"/>
                  <a:gd name="T26" fmla="*/ 0 w 168"/>
                  <a:gd name="T27" fmla="*/ 2 h 200"/>
                  <a:gd name="T28" fmla="*/ 0 w 168"/>
                  <a:gd name="T29" fmla="*/ 2 h 200"/>
                  <a:gd name="T30" fmla="*/ 0 w 168"/>
                  <a:gd name="T31" fmla="*/ 2 h 2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200"/>
                  <a:gd name="T50" fmla="*/ 168 w 168"/>
                  <a:gd name="T51" fmla="*/ 200 h 2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200">
                    <a:moveTo>
                      <a:pt x="8" y="56"/>
                    </a:moveTo>
                    <a:cubicBezTo>
                      <a:pt x="24" y="36"/>
                      <a:pt x="40" y="16"/>
                      <a:pt x="56" y="8"/>
                    </a:cubicBezTo>
                    <a:cubicBezTo>
                      <a:pt x="72" y="0"/>
                      <a:pt x="88" y="0"/>
                      <a:pt x="104" y="8"/>
                    </a:cubicBezTo>
                    <a:cubicBezTo>
                      <a:pt x="120" y="16"/>
                      <a:pt x="144" y="40"/>
                      <a:pt x="152" y="56"/>
                    </a:cubicBezTo>
                    <a:cubicBezTo>
                      <a:pt x="160" y="72"/>
                      <a:pt x="168" y="88"/>
                      <a:pt x="152" y="104"/>
                    </a:cubicBezTo>
                    <a:cubicBezTo>
                      <a:pt x="136" y="120"/>
                      <a:pt x="80" y="152"/>
                      <a:pt x="56" y="152"/>
                    </a:cubicBezTo>
                    <a:cubicBezTo>
                      <a:pt x="32" y="152"/>
                      <a:pt x="16" y="104"/>
                      <a:pt x="8" y="104"/>
                    </a:cubicBezTo>
                    <a:cubicBezTo>
                      <a:pt x="0" y="104"/>
                      <a:pt x="0" y="136"/>
                      <a:pt x="8" y="152"/>
                    </a:cubicBezTo>
                    <a:cubicBezTo>
                      <a:pt x="16" y="168"/>
                      <a:pt x="40" y="200"/>
                      <a:pt x="56" y="200"/>
                    </a:cubicBezTo>
                    <a:cubicBezTo>
                      <a:pt x="72" y="200"/>
                      <a:pt x="104" y="154"/>
                      <a:pt x="104" y="152"/>
                    </a:cubicBezTo>
                    <a:cubicBezTo>
                      <a:pt x="104" y="150"/>
                      <a:pt x="66" y="180"/>
                      <a:pt x="58" y="187"/>
                    </a:cubicBezTo>
                    <a:cubicBezTo>
                      <a:pt x="50" y="194"/>
                      <a:pt x="52" y="196"/>
                      <a:pt x="53" y="197"/>
                    </a:cubicBezTo>
                    <a:cubicBezTo>
                      <a:pt x="54" y="198"/>
                      <a:pt x="64" y="195"/>
                      <a:pt x="62" y="192"/>
                    </a:cubicBezTo>
                    <a:cubicBezTo>
                      <a:pt x="60" y="189"/>
                      <a:pt x="37" y="178"/>
                      <a:pt x="38" y="178"/>
                    </a:cubicBezTo>
                    <a:cubicBezTo>
                      <a:pt x="39" y="178"/>
                      <a:pt x="64" y="190"/>
                      <a:pt x="67" y="192"/>
                    </a:cubicBezTo>
                    <a:cubicBezTo>
                      <a:pt x="70" y="194"/>
                      <a:pt x="60" y="192"/>
                      <a:pt x="58" y="192"/>
                    </a:cubicBezTo>
                  </a:path>
                </a:pathLst>
              </a:custGeom>
              <a:noFill/>
              <a:ln w="28575" cap="flat" cmpd="sng">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00" name="Freeform 116"/>
              <p:cNvSpPr>
                <a:spLocks/>
              </p:cNvSpPr>
              <p:nvPr/>
            </p:nvSpPr>
            <p:spPr bwMode="auto">
              <a:xfrm rot="7932881" flipV="1">
                <a:off x="4169" y="2820"/>
                <a:ext cx="74" cy="60"/>
              </a:xfrm>
              <a:custGeom>
                <a:avLst/>
                <a:gdLst>
                  <a:gd name="T0" fmla="*/ 0 w 174"/>
                  <a:gd name="T1" fmla="*/ 1 h 117"/>
                  <a:gd name="T2" fmla="*/ 0 w 174"/>
                  <a:gd name="T3" fmla="*/ 1 h 117"/>
                  <a:gd name="T4" fmla="*/ 0 w 174"/>
                  <a:gd name="T5" fmla="*/ 1 h 117"/>
                  <a:gd name="T6" fmla="*/ 0 w 174"/>
                  <a:gd name="T7" fmla="*/ 1 h 117"/>
                  <a:gd name="T8" fmla="*/ 0 w 174"/>
                  <a:gd name="T9" fmla="*/ 1 h 117"/>
                  <a:gd name="T10" fmla="*/ 0 w 174"/>
                  <a:gd name="T11" fmla="*/ 1 h 117"/>
                  <a:gd name="T12" fmla="*/ 0 w 174"/>
                  <a:gd name="T13" fmla="*/ 1 h 117"/>
                  <a:gd name="T14" fmla="*/ 0 w 174"/>
                  <a:gd name="T15" fmla="*/ 1 h 117"/>
                  <a:gd name="T16" fmla="*/ 0 w 174"/>
                  <a:gd name="T17" fmla="*/ 1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4"/>
                  <a:gd name="T28" fmla="*/ 0 h 117"/>
                  <a:gd name="T29" fmla="*/ 174 w 174"/>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4" h="117">
                    <a:moveTo>
                      <a:pt x="20" y="30"/>
                    </a:moveTo>
                    <a:cubicBezTo>
                      <a:pt x="48" y="25"/>
                      <a:pt x="67" y="17"/>
                      <a:pt x="92" y="2"/>
                    </a:cubicBezTo>
                    <a:cubicBezTo>
                      <a:pt x="152" y="7"/>
                      <a:pt x="157" y="0"/>
                      <a:pt x="168" y="54"/>
                    </a:cubicBezTo>
                    <a:cubicBezTo>
                      <a:pt x="163" y="99"/>
                      <a:pt x="174" y="82"/>
                      <a:pt x="135" y="107"/>
                    </a:cubicBezTo>
                    <a:cubicBezTo>
                      <a:pt x="126" y="113"/>
                      <a:pt x="106" y="117"/>
                      <a:pt x="106" y="117"/>
                    </a:cubicBezTo>
                    <a:cubicBezTo>
                      <a:pt x="96" y="115"/>
                      <a:pt x="86" y="115"/>
                      <a:pt x="77" y="112"/>
                    </a:cubicBezTo>
                    <a:cubicBezTo>
                      <a:pt x="53" y="104"/>
                      <a:pt x="70" y="104"/>
                      <a:pt x="58" y="88"/>
                    </a:cubicBezTo>
                    <a:cubicBezTo>
                      <a:pt x="50" y="78"/>
                      <a:pt x="40" y="77"/>
                      <a:pt x="29" y="74"/>
                    </a:cubicBezTo>
                    <a:cubicBezTo>
                      <a:pt x="19" y="77"/>
                      <a:pt x="0" y="83"/>
                      <a:pt x="0" y="83"/>
                    </a:cubicBezTo>
                  </a:path>
                </a:pathLst>
              </a:custGeom>
              <a:noFill/>
              <a:ln w="28575" cap="flat" cmpd="sng">
                <a:solidFill>
                  <a:srgbClr val="FFCC99"/>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01" name="Oval 117"/>
              <p:cNvSpPr>
                <a:spLocks noChangeAspect="1" noChangeArrowheads="1"/>
              </p:cNvSpPr>
              <p:nvPr/>
            </p:nvSpPr>
            <p:spPr bwMode="auto">
              <a:xfrm rot="7932881" flipV="1">
                <a:off x="4130" y="2719"/>
                <a:ext cx="30" cy="37"/>
              </a:xfrm>
              <a:prstGeom prst="ellipse">
                <a:avLst/>
              </a:prstGeom>
              <a:solidFill>
                <a:srgbClr val="66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26" name="Group 137"/>
            <p:cNvGrpSpPr>
              <a:grpSpLocks/>
            </p:cNvGrpSpPr>
            <p:nvPr/>
          </p:nvGrpSpPr>
          <p:grpSpPr bwMode="auto">
            <a:xfrm>
              <a:off x="4332" y="2406"/>
              <a:ext cx="193" cy="231"/>
              <a:chOff x="4366" y="2406"/>
              <a:chExt cx="193" cy="231"/>
            </a:xfrm>
          </p:grpSpPr>
          <p:sp>
            <p:nvSpPr>
              <p:cNvPr id="45094" name="Freeform 119"/>
              <p:cNvSpPr>
                <a:spLocks/>
              </p:cNvSpPr>
              <p:nvPr/>
            </p:nvSpPr>
            <p:spPr bwMode="auto">
              <a:xfrm rot="9841322" flipV="1">
                <a:off x="4464" y="2417"/>
                <a:ext cx="95" cy="220"/>
              </a:xfrm>
              <a:custGeom>
                <a:avLst/>
                <a:gdLst>
                  <a:gd name="T0" fmla="*/ 3 w 168"/>
                  <a:gd name="T1" fmla="*/ 3 h 344"/>
                  <a:gd name="T2" fmla="*/ 2 w 168"/>
                  <a:gd name="T3" fmla="*/ 1 h 344"/>
                  <a:gd name="T4" fmla="*/ 1 w 168"/>
                  <a:gd name="T5" fmla="*/ 1 h 344"/>
                  <a:gd name="T6" fmla="*/ 1 w 168"/>
                  <a:gd name="T7" fmla="*/ 3 h 344"/>
                  <a:gd name="T8" fmla="*/ 1 w 168"/>
                  <a:gd name="T9" fmla="*/ 5 h 344"/>
                  <a:gd name="T10" fmla="*/ 2 w 168"/>
                  <a:gd name="T11" fmla="*/ 7 h 344"/>
                  <a:gd name="T12" fmla="*/ 3 w 168"/>
                  <a:gd name="T13" fmla="*/ 5 h 344"/>
                  <a:gd name="T14" fmla="*/ 3 w 168"/>
                  <a:gd name="T15" fmla="*/ 7 h 344"/>
                  <a:gd name="T16" fmla="*/ 2 w 168"/>
                  <a:gd name="T17" fmla="*/ 8 h 344"/>
                  <a:gd name="T18" fmla="*/ 1 w 168"/>
                  <a:gd name="T19" fmla="*/ 7 h 344"/>
                  <a:gd name="T20" fmla="*/ 1 w 168"/>
                  <a:gd name="T21" fmla="*/ 8 h 344"/>
                  <a:gd name="T22" fmla="*/ 1 w 168"/>
                  <a:gd name="T23" fmla="*/ 11 h 344"/>
                  <a:gd name="T24" fmla="*/ 2 w 168"/>
                  <a:gd name="T25" fmla="*/ 13 h 344"/>
                  <a:gd name="T26" fmla="*/ 3 w 168"/>
                  <a:gd name="T27" fmla="*/ 11 h 344"/>
                  <a:gd name="T28" fmla="*/ 3 w 168"/>
                  <a:gd name="T29" fmla="*/ 13 h 344"/>
                  <a:gd name="T30" fmla="*/ 2 w 168"/>
                  <a:gd name="T31" fmla="*/ 15 h 3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344"/>
                  <a:gd name="T50" fmla="*/ 168 w 168"/>
                  <a:gd name="T51" fmla="*/ 344 h 3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344">
                    <a:moveTo>
                      <a:pt x="160" y="56"/>
                    </a:moveTo>
                    <a:cubicBezTo>
                      <a:pt x="144" y="36"/>
                      <a:pt x="128" y="16"/>
                      <a:pt x="112" y="8"/>
                    </a:cubicBezTo>
                    <a:cubicBezTo>
                      <a:pt x="96" y="0"/>
                      <a:pt x="80" y="0"/>
                      <a:pt x="64" y="8"/>
                    </a:cubicBezTo>
                    <a:cubicBezTo>
                      <a:pt x="48" y="16"/>
                      <a:pt x="24" y="40"/>
                      <a:pt x="16" y="56"/>
                    </a:cubicBezTo>
                    <a:cubicBezTo>
                      <a:pt x="8" y="72"/>
                      <a:pt x="0" y="88"/>
                      <a:pt x="16" y="104"/>
                    </a:cubicBezTo>
                    <a:cubicBezTo>
                      <a:pt x="32" y="120"/>
                      <a:pt x="88" y="152"/>
                      <a:pt x="112" y="152"/>
                    </a:cubicBezTo>
                    <a:cubicBezTo>
                      <a:pt x="136" y="152"/>
                      <a:pt x="152" y="104"/>
                      <a:pt x="160" y="104"/>
                    </a:cubicBezTo>
                    <a:cubicBezTo>
                      <a:pt x="168" y="104"/>
                      <a:pt x="168" y="136"/>
                      <a:pt x="160" y="152"/>
                    </a:cubicBezTo>
                    <a:cubicBezTo>
                      <a:pt x="152" y="168"/>
                      <a:pt x="128" y="200"/>
                      <a:pt x="112" y="200"/>
                    </a:cubicBezTo>
                    <a:cubicBezTo>
                      <a:pt x="96" y="200"/>
                      <a:pt x="80" y="152"/>
                      <a:pt x="64" y="152"/>
                    </a:cubicBezTo>
                    <a:cubicBezTo>
                      <a:pt x="48" y="152"/>
                      <a:pt x="24" y="184"/>
                      <a:pt x="16" y="200"/>
                    </a:cubicBezTo>
                    <a:cubicBezTo>
                      <a:pt x="8" y="216"/>
                      <a:pt x="0" y="232"/>
                      <a:pt x="16" y="248"/>
                    </a:cubicBezTo>
                    <a:cubicBezTo>
                      <a:pt x="32" y="264"/>
                      <a:pt x="88" y="296"/>
                      <a:pt x="112" y="296"/>
                    </a:cubicBezTo>
                    <a:cubicBezTo>
                      <a:pt x="136" y="296"/>
                      <a:pt x="152" y="248"/>
                      <a:pt x="160" y="248"/>
                    </a:cubicBezTo>
                    <a:cubicBezTo>
                      <a:pt x="168" y="248"/>
                      <a:pt x="168" y="280"/>
                      <a:pt x="160" y="296"/>
                    </a:cubicBezTo>
                    <a:cubicBezTo>
                      <a:pt x="152" y="312"/>
                      <a:pt x="120" y="336"/>
                      <a:pt x="112" y="344"/>
                    </a:cubicBezTo>
                  </a:path>
                </a:pathLst>
              </a:custGeom>
              <a:noFill/>
              <a:ln w="28575" cap="flat" cmpd="sng">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095" name="Freeform 120"/>
              <p:cNvSpPr>
                <a:spLocks/>
              </p:cNvSpPr>
              <p:nvPr/>
            </p:nvSpPr>
            <p:spPr bwMode="auto">
              <a:xfrm rot="9841322" flipV="1">
                <a:off x="4366" y="2447"/>
                <a:ext cx="95" cy="128"/>
              </a:xfrm>
              <a:custGeom>
                <a:avLst/>
                <a:gdLst>
                  <a:gd name="T0" fmla="*/ 1 w 168"/>
                  <a:gd name="T1" fmla="*/ 3 h 200"/>
                  <a:gd name="T2" fmla="*/ 1 w 168"/>
                  <a:gd name="T3" fmla="*/ 1 h 200"/>
                  <a:gd name="T4" fmla="*/ 2 w 168"/>
                  <a:gd name="T5" fmla="*/ 1 h 200"/>
                  <a:gd name="T6" fmla="*/ 3 w 168"/>
                  <a:gd name="T7" fmla="*/ 3 h 200"/>
                  <a:gd name="T8" fmla="*/ 3 w 168"/>
                  <a:gd name="T9" fmla="*/ 5 h 200"/>
                  <a:gd name="T10" fmla="*/ 1 w 168"/>
                  <a:gd name="T11" fmla="*/ 7 h 200"/>
                  <a:gd name="T12" fmla="*/ 1 w 168"/>
                  <a:gd name="T13" fmla="*/ 5 h 200"/>
                  <a:gd name="T14" fmla="*/ 1 w 168"/>
                  <a:gd name="T15" fmla="*/ 7 h 200"/>
                  <a:gd name="T16" fmla="*/ 1 w 168"/>
                  <a:gd name="T17" fmla="*/ 8 h 200"/>
                  <a:gd name="T18" fmla="*/ 2 w 168"/>
                  <a:gd name="T19" fmla="*/ 7 h 200"/>
                  <a:gd name="T20" fmla="*/ 1 w 168"/>
                  <a:gd name="T21" fmla="*/ 8 h 200"/>
                  <a:gd name="T22" fmla="*/ 1 w 168"/>
                  <a:gd name="T23" fmla="*/ 8 h 200"/>
                  <a:gd name="T24" fmla="*/ 1 w 168"/>
                  <a:gd name="T25" fmla="*/ 8 h 200"/>
                  <a:gd name="T26" fmla="*/ 1 w 168"/>
                  <a:gd name="T27" fmla="*/ 8 h 200"/>
                  <a:gd name="T28" fmla="*/ 1 w 168"/>
                  <a:gd name="T29" fmla="*/ 8 h 200"/>
                  <a:gd name="T30" fmla="*/ 1 w 168"/>
                  <a:gd name="T31" fmla="*/ 8 h 2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200"/>
                  <a:gd name="T50" fmla="*/ 168 w 168"/>
                  <a:gd name="T51" fmla="*/ 200 h 2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200">
                    <a:moveTo>
                      <a:pt x="8" y="56"/>
                    </a:moveTo>
                    <a:cubicBezTo>
                      <a:pt x="24" y="36"/>
                      <a:pt x="40" y="16"/>
                      <a:pt x="56" y="8"/>
                    </a:cubicBezTo>
                    <a:cubicBezTo>
                      <a:pt x="72" y="0"/>
                      <a:pt x="88" y="0"/>
                      <a:pt x="104" y="8"/>
                    </a:cubicBezTo>
                    <a:cubicBezTo>
                      <a:pt x="120" y="16"/>
                      <a:pt x="144" y="40"/>
                      <a:pt x="152" y="56"/>
                    </a:cubicBezTo>
                    <a:cubicBezTo>
                      <a:pt x="160" y="72"/>
                      <a:pt x="168" y="88"/>
                      <a:pt x="152" y="104"/>
                    </a:cubicBezTo>
                    <a:cubicBezTo>
                      <a:pt x="136" y="120"/>
                      <a:pt x="80" y="152"/>
                      <a:pt x="56" y="152"/>
                    </a:cubicBezTo>
                    <a:cubicBezTo>
                      <a:pt x="32" y="152"/>
                      <a:pt x="16" y="104"/>
                      <a:pt x="8" y="104"/>
                    </a:cubicBezTo>
                    <a:cubicBezTo>
                      <a:pt x="0" y="104"/>
                      <a:pt x="0" y="136"/>
                      <a:pt x="8" y="152"/>
                    </a:cubicBezTo>
                    <a:cubicBezTo>
                      <a:pt x="16" y="168"/>
                      <a:pt x="40" y="200"/>
                      <a:pt x="56" y="200"/>
                    </a:cubicBezTo>
                    <a:cubicBezTo>
                      <a:pt x="72" y="200"/>
                      <a:pt x="104" y="154"/>
                      <a:pt x="104" y="152"/>
                    </a:cubicBezTo>
                    <a:cubicBezTo>
                      <a:pt x="104" y="150"/>
                      <a:pt x="66" y="180"/>
                      <a:pt x="58" y="187"/>
                    </a:cubicBezTo>
                    <a:cubicBezTo>
                      <a:pt x="50" y="194"/>
                      <a:pt x="52" y="196"/>
                      <a:pt x="53" y="197"/>
                    </a:cubicBezTo>
                    <a:cubicBezTo>
                      <a:pt x="54" y="198"/>
                      <a:pt x="64" y="195"/>
                      <a:pt x="62" y="192"/>
                    </a:cubicBezTo>
                    <a:cubicBezTo>
                      <a:pt x="60" y="189"/>
                      <a:pt x="37" y="178"/>
                      <a:pt x="38" y="178"/>
                    </a:cubicBezTo>
                    <a:cubicBezTo>
                      <a:pt x="39" y="178"/>
                      <a:pt x="64" y="190"/>
                      <a:pt x="67" y="192"/>
                    </a:cubicBezTo>
                    <a:cubicBezTo>
                      <a:pt x="70" y="194"/>
                      <a:pt x="60" y="192"/>
                      <a:pt x="58" y="192"/>
                    </a:cubicBezTo>
                  </a:path>
                </a:pathLst>
              </a:custGeom>
              <a:noFill/>
              <a:ln w="28575" cap="flat" cmpd="sng">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096" name="Freeform 121"/>
              <p:cNvSpPr>
                <a:spLocks/>
              </p:cNvSpPr>
              <p:nvPr/>
            </p:nvSpPr>
            <p:spPr bwMode="auto">
              <a:xfrm rot="9841322" flipV="1">
                <a:off x="4375" y="2551"/>
                <a:ext cx="98" cy="75"/>
              </a:xfrm>
              <a:custGeom>
                <a:avLst/>
                <a:gdLst>
                  <a:gd name="T0" fmla="*/ 1 w 174"/>
                  <a:gd name="T1" fmla="*/ 1 h 117"/>
                  <a:gd name="T2" fmla="*/ 2 w 174"/>
                  <a:gd name="T3" fmla="*/ 1 h 117"/>
                  <a:gd name="T4" fmla="*/ 3 w 174"/>
                  <a:gd name="T5" fmla="*/ 3 h 117"/>
                  <a:gd name="T6" fmla="*/ 3 w 174"/>
                  <a:gd name="T7" fmla="*/ 5 h 117"/>
                  <a:gd name="T8" fmla="*/ 2 w 174"/>
                  <a:gd name="T9" fmla="*/ 5 h 117"/>
                  <a:gd name="T10" fmla="*/ 2 w 174"/>
                  <a:gd name="T11" fmla="*/ 5 h 117"/>
                  <a:gd name="T12" fmla="*/ 1 w 174"/>
                  <a:gd name="T13" fmla="*/ 4 h 117"/>
                  <a:gd name="T14" fmla="*/ 1 w 174"/>
                  <a:gd name="T15" fmla="*/ 3 h 117"/>
                  <a:gd name="T16" fmla="*/ 0 w 174"/>
                  <a:gd name="T17" fmla="*/ 4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4"/>
                  <a:gd name="T28" fmla="*/ 0 h 117"/>
                  <a:gd name="T29" fmla="*/ 174 w 174"/>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4" h="117">
                    <a:moveTo>
                      <a:pt x="20" y="30"/>
                    </a:moveTo>
                    <a:cubicBezTo>
                      <a:pt x="48" y="25"/>
                      <a:pt x="67" y="17"/>
                      <a:pt x="92" y="2"/>
                    </a:cubicBezTo>
                    <a:cubicBezTo>
                      <a:pt x="152" y="7"/>
                      <a:pt x="157" y="0"/>
                      <a:pt x="168" y="54"/>
                    </a:cubicBezTo>
                    <a:cubicBezTo>
                      <a:pt x="163" y="99"/>
                      <a:pt x="174" y="82"/>
                      <a:pt x="135" y="107"/>
                    </a:cubicBezTo>
                    <a:cubicBezTo>
                      <a:pt x="126" y="113"/>
                      <a:pt x="106" y="117"/>
                      <a:pt x="106" y="117"/>
                    </a:cubicBezTo>
                    <a:cubicBezTo>
                      <a:pt x="96" y="115"/>
                      <a:pt x="86" y="115"/>
                      <a:pt x="77" y="112"/>
                    </a:cubicBezTo>
                    <a:cubicBezTo>
                      <a:pt x="53" y="104"/>
                      <a:pt x="70" y="104"/>
                      <a:pt x="58" y="88"/>
                    </a:cubicBezTo>
                    <a:cubicBezTo>
                      <a:pt x="50" y="78"/>
                      <a:pt x="40" y="77"/>
                      <a:pt x="29" y="74"/>
                    </a:cubicBezTo>
                    <a:cubicBezTo>
                      <a:pt x="19" y="77"/>
                      <a:pt x="0" y="83"/>
                      <a:pt x="0" y="83"/>
                    </a:cubicBezTo>
                  </a:path>
                </a:pathLst>
              </a:custGeom>
              <a:noFill/>
              <a:ln w="28575" cap="flat" cmpd="sng">
                <a:solidFill>
                  <a:srgbClr val="FFCC99"/>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097" name="Oval 122"/>
              <p:cNvSpPr>
                <a:spLocks noChangeAspect="1" noChangeArrowheads="1"/>
              </p:cNvSpPr>
              <p:nvPr/>
            </p:nvSpPr>
            <p:spPr bwMode="auto">
              <a:xfrm rot="9841322" flipV="1">
                <a:off x="4408" y="2406"/>
                <a:ext cx="40" cy="46"/>
              </a:xfrm>
              <a:prstGeom prst="ellipse">
                <a:avLst/>
              </a:prstGeom>
              <a:solidFill>
                <a:srgbClr val="66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27" name="Group 136"/>
            <p:cNvGrpSpPr>
              <a:grpSpLocks/>
            </p:cNvGrpSpPr>
            <p:nvPr/>
          </p:nvGrpSpPr>
          <p:grpSpPr bwMode="auto">
            <a:xfrm>
              <a:off x="4809" y="3064"/>
              <a:ext cx="263" cy="204"/>
              <a:chOff x="4843" y="3064"/>
              <a:chExt cx="263" cy="204"/>
            </a:xfrm>
          </p:grpSpPr>
          <p:sp>
            <p:nvSpPr>
              <p:cNvPr id="45090" name="Freeform 124"/>
              <p:cNvSpPr>
                <a:spLocks/>
              </p:cNvSpPr>
              <p:nvPr/>
            </p:nvSpPr>
            <p:spPr bwMode="auto">
              <a:xfrm rot="17477796" flipV="1">
                <a:off x="4905" y="3111"/>
                <a:ext cx="95" cy="220"/>
              </a:xfrm>
              <a:custGeom>
                <a:avLst/>
                <a:gdLst>
                  <a:gd name="T0" fmla="*/ 3 w 168"/>
                  <a:gd name="T1" fmla="*/ 3 h 344"/>
                  <a:gd name="T2" fmla="*/ 2 w 168"/>
                  <a:gd name="T3" fmla="*/ 1 h 344"/>
                  <a:gd name="T4" fmla="*/ 1 w 168"/>
                  <a:gd name="T5" fmla="*/ 1 h 344"/>
                  <a:gd name="T6" fmla="*/ 1 w 168"/>
                  <a:gd name="T7" fmla="*/ 3 h 344"/>
                  <a:gd name="T8" fmla="*/ 1 w 168"/>
                  <a:gd name="T9" fmla="*/ 5 h 344"/>
                  <a:gd name="T10" fmla="*/ 2 w 168"/>
                  <a:gd name="T11" fmla="*/ 7 h 344"/>
                  <a:gd name="T12" fmla="*/ 3 w 168"/>
                  <a:gd name="T13" fmla="*/ 5 h 344"/>
                  <a:gd name="T14" fmla="*/ 3 w 168"/>
                  <a:gd name="T15" fmla="*/ 7 h 344"/>
                  <a:gd name="T16" fmla="*/ 2 w 168"/>
                  <a:gd name="T17" fmla="*/ 8 h 344"/>
                  <a:gd name="T18" fmla="*/ 1 w 168"/>
                  <a:gd name="T19" fmla="*/ 7 h 344"/>
                  <a:gd name="T20" fmla="*/ 1 w 168"/>
                  <a:gd name="T21" fmla="*/ 8 h 344"/>
                  <a:gd name="T22" fmla="*/ 1 w 168"/>
                  <a:gd name="T23" fmla="*/ 11 h 344"/>
                  <a:gd name="T24" fmla="*/ 2 w 168"/>
                  <a:gd name="T25" fmla="*/ 13 h 344"/>
                  <a:gd name="T26" fmla="*/ 3 w 168"/>
                  <a:gd name="T27" fmla="*/ 11 h 344"/>
                  <a:gd name="T28" fmla="*/ 3 w 168"/>
                  <a:gd name="T29" fmla="*/ 13 h 344"/>
                  <a:gd name="T30" fmla="*/ 2 w 168"/>
                  <a:gd name="T31" fmla="*/ 15 h 3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344"/>
                  <a:gd name="T50" fmla="*/ 168 w 168"/>
                  <a:gd name="T51" fmla="*/ 344 h 3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344">
                    <a:moveTo>
                      <a:pt x="160" y="56"/>
                    </a:moveTo>
                    <a:cubicBezTo>
                      <a:pt x="144" y="36"/>
                      <a:pt x="128" y="16"/>
                      <a:pt x="112" y="8"/>
                    </a:cubicBezTo>
                    <a:cubicBezTo>
                      <a:pt x="96" y="0"/>
                      <a:pt x="80" y="0"/>
                      <a:pt x="64" y="8"/>
                    </a:cubicBezTo>
                    <a:cubicBezTo>
                      <a:pt x="48" y="16"/>
                      <a:pt x="24" y="40"/>
                      <a:pt x="16" y="56"/>
                    </a:cubicBezTo>
                    <a:cubicBezTo>
                      <a:pt x="8" y="72"/>
                      <a:pt x="0" y="88"/>
                      <a:pt x="16" y="104"/>
                    </a:cubicBezTo>
                    <a:cubicBezTo>
                      <a:pt x="32" y="120"/>
                      <a:pt x="88" y="152"/>
                      <a:pt x="112" y="152"/>
                    </a:cubicBezTo>
                    <a:cubicBezTo>
                      <a:pt x="136" y="152"/>
                      <a:pt x="152" y="104"/>
                      <a:pt x="160" y="104"/>
                    </a:cubicBezTo>
                    <a:cubicBezTo>
                      <a:pt x="168" y="104"/>
                      <a:pt x="168" y="136"/>
                      <a:pt x="160" y="152"/>
                    </a:cubicBezTo>
                    <a:cubicBezTo>
                      <a:pt x="152" y="168"/>
                      <a:pt x="128" y="200"/>
                      <a:pt x="112" y="200"/>
                    </a:cubicBezTo>
                    <a:cubicBezTo>
                      <a:pt x="96" y="200"/>
                      <a:pt x="80" y="152"/>
                      <a:pt x="64" y="152"/>
                    </a:cubicBezTo>
                    <a:cubicBezTo>
                      <a:pt x="48" y="152"/>
                      <a:pt x="24" y="184"/>
                      <a:pt x="16" y="200"/>
                    </a:cubicBezTo>
                    <a:cubicBezTo>
                      <a:pt x="8" y="216"/>
                      <a:pt x="0" y="232"/>
                      <a:pt x="16" y="248"/>
                    </a:cubicBezTo>
                    <a:cubicBezTo>
                      <a:pt x="32" y="264"/>
                      <a:pt x="88" y="296"/>
                      <a:pt x="112" y="296"/>
                    </a:cubicBezTo>
                    <a:cubicBezTo>
                      <a:pt x="136" y="296"/>
                      <a:pt x="152" y="248"/>
                      <a:pt x="160" y="248"/>
                    </a:cubicBezTo>
                    <a:cubicBezTo>
                      <a:pt x="168" y="248"/>
                      <a:pt x="168" y="280"/>
                      <a:pt x="160" y="296"/>
                    </a:cubicBezTo>
                    <a:cubicBezTo>
                      <a:pt x="152" y="312"/>
                      <a:pt x="120" y="336"/>
                      <a:pt x="112" y="344"/>
                    </a:cubicBezTo>
                  </a:path>
                </a:pathLst>
              </a:custGeom>
              <a:noFill/>
              <a:ln w="28575" cap="flat" cmpd="sng">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091" name="Freeform 125"/>
              <p:cNvSpPr>
                <a:spLocks/>
              </p:cNvSpPr>
              <p:nvPr/>
            </p:nvSpPr>
            <p:spPr bwMode="auto">
              <a:xfrm rot="17477796" flipV="1">
                <a:off x="4978" y="3088"/>
                <a:ext cx="95" cy="128"/>
              </a:xfrm>
              <a:custGeom>
                <a:avLst/>
                <a:gdLst>
                  <a:gd name="T0" fmla="*/ 1 w 168"/>
                  <a:gd name="T1" fmla="*/ 3 h 200"/>
                  <a:gd name="T2" fmla="*/ 1 w 168"/>
                  <a:gd name="T3" fmla="*/ 1 h 200"/>
                  <a:gd name="T4" fmla="*/ 2 w 168"/>
                  <a:gd name="T5" fmla="*/ 1 h 200"/>
                  <a:gd name="T6" fmla="*/ 3 w 168"/>
                  <a:gd name="T7" fmla="*/ 3 h 200"/>
                  <a:gd name="T8" fmla="*/ 3 w 168"/>
                  <a:gd name="T9" fmla="*/ 5 h 200"/>
                  <a:gd name="T10" fmla="*/ 1 w 168"/>
                  <a:gd name="T11" fmla="*/ 7 h 200"/>
                  <a:gd name="T12" fmla="*/ 1 w 168"/>
                  <a:gd name="T13" fmla="*/ 5 h 200"/>
                  <a:gd name="T14" fmla="*/ 1 w 168"/>
                  <a:gd name="T15" fmla="*/ 7 h 200"/>
                  <a:gd name="T16" fmla="*/ 1 w 168"/>
                  <a:gd name="T17" fmla="*/ 8 h 200"/>
                  <a:gd name="T18" fmla="*/ 2 w 168"/>
                  <a:gd name="T19" fmla="*/ 7 h 200"/>
                  <a:gd name="T20" fmla="*/ 1 w 168"/>
                  <a:gd name="T21" fmla="*/ 8 h 200"/>
                  <a:gd name="T22" fmla="*/ 1 w 168"/>
                  <a:gd name="T23" fmla="*/ 8 h 200"/>
                  <a:gd name="T24" fmla="*/ 1 w 168"/>
                  <a:gd name="T25" fmla="*/ 8 h 200"/>
                  <a:gd name="T26" fmla="*/ 1 w 168"/>
                  <a:gd name="T27" fmla="*/ 8 h 200"/>
                  <a:gd name="T28" fmla="*/ 1 w 168"/>
                  <a:gd name="T29" fmla="*/ 8 h 200"/>
                  <a:gd name="T30" fmla="*/ 1 w 168"/>
                  <a:gd name="T31" fmla="*/ 8 h 2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200"/>
                  <a:gd name="T50" fmla="*/ 168 w 168"/>
                  <a:gd name="T51" fmla="*/ 200 h 2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200">
                    <a:moveTo>
                      <a:pt x="8" y="56"/>
                    </a:moveTo>
                    <a:cubicBezTo>
                      <a:pt x="24" y="36"/>
                      <a:pt x="40" y="16"/>
                      <a:pt x="56" y="8"/>
                    </a:cubicBezTo>
                    <a:cubicBezTo>
                      <a:pt x="72" y="0"/>
                      <a:pt x="88" y="0"/>
                      <a:pt x="104" y="8"/>
                    </a:cubicBezTo>
                    <a:cubicBezTo>
                      <a:pt x="120" y="16"/>
                      <a:pt x="144" y="40"/>
                      <a:pt x="152" y="56"/>
                    </a:cubicBezTo>
                    <a:cubicBezTo>
                      <a:pt x="160" y="72"/>
                      <a:pt x="168" y="88"/>
                      <a:pt x="152" y="104"/>
                    </a:cubicBezTo>
                    <a:cubicBezTo>
                      <a:pt x="136" y="120"/>
                      <a:pt x="80" y="152"/>
                      <a:pt x="56" y="152"/>
                    </a:cubicBezTo>
                    <a:cubicBezTo>
                      <a:pt x="32" y="152"/>
                      <a:pt x="16" y="104"/>
                      <a:pt x="8" y="104"/>
                    </a:cubicBezTo>
                    <a:cubicBezTo>
                      <a:pt x="0" y="104"/>
                      <a:pt x="0" y="136"/>
                      <a:pt x="8" y="152"/>
                    </a:cubicBezTo>
                    <a:cubicBezTo>
                      <a:pt x="16" y="168"/>
                      <a:pt x="40" y="200"/>
                      <a:pt x="56" y="200"/>
                    </a:cubicBezTo>
                    <a:cubicBezTo>
                      <a:pt x="72" y="200"/>
                      <a:pt x="104" y="154"/>
                      <a:pt x="104" y="152"/>
                    </a:cubicBezTo>
                    <a:cubicBezTo>
                      <a:pt x="104" y="150"/>
                      <a:pt x="66" y="180"/>
                      <a:pt x="58" y="187"/>
                    </a:cubicBezTo>
                    <a:cubicBezTo>
                      <a:pt x="50" y="194"/>
                      <a:pt x="52" y="196"/>
                      <a:pt x="53" y="197"/>
                    </a:cubicBezTo>
                    <a:cubicBezTo>
                      <a:pt x="54" y="198"/>
                      <a:pt x="64" y="195"/>
                      <a:pt x="62" y="192"/>
                    </a:cubicBezTo>
                    <a:cubicBezTo>
                      <a:pt x="60" y="189"/>
                      <a:pt x="37" y="178"/>
                      <a:pt x="38" y="178"/>
                    </a:cubicBezTo>
                    <a:cubicBezTo>
                      <a:pt x="39" y="178"/>
                      <a:pt x="64" y="190"/>
                      <a:pt x="67" y="192"/>
                    </a:cubicBezTo>
                    <a:cubicBezTo>
                      <a:pt x="70" y="194"/>
                      <a:pt x="60" y="192"/>
                      <a:pt x="58" y="192"/>
                    </a:cubicBezTo>
                  </a:path>
                </a:pathLst>
              </a:custGeom>
              <a:noFill/>
              <a:ln w="28575" cap="flat" cmpd="sng">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092" name="Freeform 126"/>
              <p:cNvSpPr>
                <a:spLocks/>
              </p:cNvSpPr>
              <p:nvPr/>
            </p:nvSpPr>
            <p:spPr bwMode="auto">
              <a:xfrm rot="17477796" flipV="1">
                <a:off x="4909" y="3075"/>
                <a:ext cx="98" cy="75"/>
              </a:xfrm>
              <a:custGeom>
                <a:avLst/>
                <a:gdLst>
                  <a:gd name="T0" fmla="*/ 1 w 174"/>
                  <a:gd name="T1" fmla="*/ 1 h 117"/>
                  <a:gd name="T2" fmla="*/ 2 w 174"/>
                  <a:gd name="T3" fmla="*/ 1 h 117"/>
                  <a:gd name="T4" fmla="*/ 3 w 174"/>
                  <a:gd name="T5" fmla="*/ 3 h 117"/>
                  <a:gd name="T6" fmla="*/ 3 w 174"/>
                  <a:gd name="T7" fmla="*/ 5 h 117"/>
                  <a:gd name="T8" fmla="*/ 2 w 174"/>
                  <a:gd name="T9" fmla="*/ 5 h 117"/>
                  <a:gd name="T10" fmla="*/ 2 w 174"/>
                  <a:gd name="T11" fmla="*/ 5 h 117"/>
                  <a:gd name="T12" fmla="*/ 1 w 174"/>
                  <a:gd name="T13" fmla="*/ 4 h 117"/>
                  <a:gd name="T14" fmla="*/ 1 w 174"/>
                  <a:gd name="T15" fmla="*/ 3 h 117"/>
                  <a:gd name="T16" fmla="*/ 0 w 174"/>
                  <a:gd name="T17" fmla="*/ 4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4"/>
                  <a:gd name="T28" fmla="*/ 0 h 117"/>
                  <a:gd name="T29" fmla="*/ 174 w 174"/>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4" h="117">
                    <a:moveTo>
                      <a:pt x="20" y="30"/>
                    </a:moveTo>
                    <a:cubicBezTo>
                      <a:pt x="48" y="25"/>
                      <a:pt x="67" y="17"/>
                      <a:pt x="92" y="2"/>
                    </a:cubicBezTo>
                    <a:cubicBezTo>
                      <a:pt x="152" y="7"/>
                      <a:pt x="157" y="0"/>
                      <a:pt x="168" y="54"/>
                    </a:cubicBezTo>
                    <a:cubicBezTo>
                      <a:pt x="163" y="99"/>
                      <a:pt x="174" y="82"/>
                      <a:pt x="135" y="107"/>
                    </a:cubicBezTo>
                    <a:cubicBezTo>
                      <a:pt x="126" y="113"/>
                      <a:pt x="106" y="117"/>
                      <a:pt x="106" y="117"/>
                    </a:cubicBezTo>
                    <a:cubicBezTo>
                      <a:pt x="96" y="115"/>
                      <a:pt x="86" y="115"/>
                      <a:pt x="77" y="112"/>
                    </a:cubicBezTo>
                    <a:cubicBezTo>
                      <a:pt x="53" y="104"/>
                      <a:pt x="70" y="104"/>
                      <a:pt x="58" y="88"/>
                    </a:cubicBezTo>
                    <a:cubicBezTo>
                      <a:pt x="50" y="78"/>
                      <a:pt x="40" y="77"/>
                      <a:pt x="29" y="74"/>
                    </a:cubicBezTo>
                    <a:cubicBezTo>
                      <a:pt x="19" y="77"/>
                      <a:pt x="0" y="83"/>
                      <a:pt x="0" y="83"/>
                    </a:cubicBezTo>
                  </a:path>
                </a:pathLst>
              </a:custGeom>
              <a:noFill/>
              <a:ln w="28575" cap="flat" cmpd="sng">
                <a:solidFill>
                  <a:srgbClr val="FFCC99"/>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093" name="Oval 127"/>
              <p:cNvSpPr>
                <a:spLocks noChangeAspect="1" noChangeArrowheads="1"/>
              </p:cNvSpPr>
              <p:nvPr/>
            </p:nvSpPr>
            <p:spPr bwMode="auto">
              <a:xfrm rot="17477796" flipV="1">
                <a:off x="5063" y="3191"/>
                <a:ext cx="40" cy="46"/>
              </a:xfrm>
              <a:prstGeom prst="ellipse">
                <a:avLst/>
              </a:prstGeom>
              <a:solidFill>
                <a:srgbClr val="66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sp>
        <p:nvSpPr>
          <p:cNvPr id="10370" name="Freeform 130"/>
          <p:cNvSpPr>
            <a:spLocks/>
          </p:cNvSpPr>
          <p:nvPr/>
        </p:nvSpPr>
        <p:spPr bwMode="auto">
          <a:xfrm>
            <a:off x="1066800" y="1828800"/>
            <a:ext cx="371475" cy="222250"/>
          </a:xfrm>
          <a:custGeom>
            <a:avLst/>
            <a:gdLst>
              <a:gd name="T0" fmla="*/ 2147483647 w 330"/>
              <a:gd name="T1" fmla="*/ 2147483647 h 236"/>
              <a:gd name="T2" fmla="*/ 2147483647 w 330"/>
              <a:gd name="T3" fmla="*/ 2147483647 h 236"/>
              <a:gd name="T4" fmla="*/ 2147483647 w 330"/>
              <a:gd name="T5" fmla="*/ 2147483647 h 236"/>
              <a:gd name="T6" fmla="*/ 2147483647 w 330"/>
              <a:gd name="T7" fmla="*/ 2147483647 h 236"/>
              <a:gd name="T8" fmla="*/ 2147483647 w 330"/>
              <a:gd name="T9" fmla="*/ 2147483647 h 236"/>
              <a:gd name="T10" fmla="*/ 2147483647 w 330"/>
              <a:gd name="T11" fmla="*/ 2147483647 h 236"/>
              <a:gd name="T12" fmla="*/ 2147483647 w 330"/>
              <a:gd name="T13" fmla="*/ 2147483647 h 236"/>
              <a:gd name="T14" fmla="*/ 2147483647 w 330"/>
              <a:gd name="T15" fmla="*/ 2147483647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10371" name="Freeform 131"/>
          <p:cNvSpPr>
            <a:spLocks/>
          </p:cNvSpPr>
          <p:nvPr/>
        </p:nvSpPr>
        <p:spPr bwMode="auto">
          <a:xfrm>
            <a:off x="1143000" y="1981200"/>
            <a:ext cx="371475" cy="222250"/>
          </a:xfrm>
          <a:custGeom>
            <a:avLst/>
            <a:gdLst>
              <a:gd name="T0" fmla="*/ 2147483647 w 330"/>
              <a:gd name="T1" fmla="*/ 2147483647 h 236"/>
              <a:gd name="T2" fmla="*/ 2147483647 w 330"/>
              <a:gd name="T3" fmla="*/ 2147483647 h 236"/>
              <a:gd name="T4" fmla="*/ 2147483647 w 330"/>
              <a:gd name="T5" fmla="*/ 2147483647 h 236"/>
              <a:gd name="T6" fmla="*/ 2147483647 w 330"/>
              <a:gd name="T7" fmla="*/ 2147483647 h 236"/>
              <a:gd name="T8" fmla="*/ 2147483647 w 330"/>
              <a:gd name="T9" fmla="*/ 2147483647 h 236"/>
              <a:gd name="T10" fmla="*/ 2147483647 w 330"/>
              <a:gd name="T11" fmla="*/ 2147483647 h 236"/>
              <a:gd name="T12" fmla="*/ 2147483647 w 330"/>
              <a:gd name="T13" fmla="*/ 2147483647 h 236"/>
              <a:gd name="T14" fmla="*/ 2147483647 w 330"/>
              <a:gd name="T15" fmla="*/ 2147483647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pic>
        <p:nvPicPr>
          <p:cNvPr id="107"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
        <p:nvSpPr>
          <p:cNvPr id="108" name="Text Box 69"/>
          <p:cNvSpPr txBox="1">
            <a:spLocks noChangeArrowheads="1"/>
          </p:cNvSpPr>
          <p:nvPr/>
        </p:nvSpPr>
        <p:spPr bwMode="auto">
          <a:xfrm>
            <a:off x="739886" y="3757835"/>
            <a:ext cx="2406428"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3200" dirty="0" smtClean="0">
                <a:solidFill>
                  <a:srgbClr val="FF0000"/>
                </a:solidFill>
                <a:latin typeface="Courier" pitchFamily="49" charset="0"/>
              </a:rPr>
              <a:t>Cytokine </a:t>
            </a:r>
            <a:br>
              <a:rPr lang="en-US" sz="3200" dirty="0" smtClean="0">
                <a:solidFill>
                  <a:srgbClr val="FF0000"/>
                </a:solidFill>
                <a:latin typeface="Courier" pitchFamily="49" charset="0"/>
              </a:rPr>
            </a:br>
            <a:r>
              <a:rPr lang="en-US" sz="3200" dirty="0" smtClean="0">
                <a:solidFill>
                  <a:srgbClr val="FF0000"/>
                </a:solidFill>
                <a:latin typeface="Courier" pitchFamily="49" charset="0"/>
              </a:rPr>
              <a:t>Tsunami</a:t>
            </a:r>
            <a:endParaRPr lang="en-GB" sz="4800" dirty="0" smtClean="0">
              <a:solidFill>
                <a:srgbClr val="FF0000"/>
              </a:solidFill>
              <a:latin typeface="Courier" pitchFamily="49" charset="0"/>
            </a:endParaRPr>
          </a:p>
        </p:txBody>
      </p:sp>
      <p:sp>
        <p:nvSpPr>
          <p:cNvPr id="109" name="Text Box 66"/>
          <p:cNvSpPr txBox="1">
            <a:spLocks noChangeArrowheads="1"/>
          </p:cNvSpPr>
          <p:nvPr/>
        </p:nvSpPr>
        <p:spPr bwMode="auto">
          <a:xfrm>
            <a:off x="1909299" y="3094624"/>
            <a:ext cx="202811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dirty="0" err="1" smtClean="0">
                <a:solidFill>
                  <a:schemeClr val="accent2">
                    <a:lumMod val="95000"/>
                    <a:lumOff val="5000"/>
                  </a:schemeClr>
                </a:solidFill>
                <a:latin typeface="Courier" pitchFamily="49" charset="0"/>
              </a:rPr>
              <a:t>Chemokines</a:t>
            </a:r>
            <a:endParaRPr lang="en-GB" dirty="0" smtClean="0">
              <a:solidFill>
                <a:schemeClr val="accent2">
                  <a:lumMod val="95000"/>
                  <a:lumOff val="5000"/>
                </a:schemeClr>
              </a:solidFill>
              <a:latin typeface="Courier" pitchFamily="49" charset="0"/>
            </a:endParaRPr>
          </a:p>
        </p:txBody>
      </p:sp>
    </p:spTree>
    <p:extLst>
      <p:ext uri="{BB962C8B-B14F-4D97-AF65-F5344CB8AC3E}">
        <p14:creationId xmlns:p14="http://schemas.microsoft.com/office/powerpoint/2010/main" xmlns="" val="309734735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0" fill="hold" grpId="0" nodeType="clickEffect">
                                  <p:stCondLst>
                                    <p:cond delay="0"/>
                                  </p:stCondLst>
                                  <p:childTnLst>
                                    <p:set>
                                      <p:cBhvr>
                                        <p:cTn id="10" dur="1" fill="hold">
                                          <p:stCondLst>
                                            <p:cond delay="0"/>
                                          </p:stCondLst>
                                        </p:cTn>
                                        <p:tgtEl>
                                          <p:spTgt spid="10371"/>
                                        </p:tgtEl>
                                        <p:attrNameLst>
                                          <p:attrName>style.visibility</p:attrName>
                                        </p:attrNameLst>
                                      </p:cBhvr>
                                      <p:to>
                                        <p:strVal val="visible"/>
                                      </p:to>
                                    </p:set>
                                    <p:anim calcmode="lin" valueType="num">
                                      <p:cBhvr>
                                        <p:cTn id="11" dur="500" fill="hold"/>
                                        <p:tgtEl>
                                          <p:spTgt spid="10371"/>
                                        </p:tgtEl>
                                        <p:attrNameLst>
                                          <p:attrName>ppt_w</p:attrName>
                                        </p:attrNameLst>
                                      </p:cBhvr>
                                      <p:tavLst>
                                        <p:tav tm="0">
                                          <p:val>
                                            <p:fltVal val="0"/>
                                          </p:val>
                                        </p:tav>
                                        <p:tav tm="100000">
                                          <p:val>
                                            <p:strVal val="#ppt_w"/>
                                          </p:val>
                                        </p:tav>
                                      </p:tavLst>
                                    </p:anim>
                                    <p:anim calcmode="lin" valueType="num">
                                      <p:cBhvr>
                                        <p:cTn id="12" dur="500" fill="hold"/>
                                        <p:tgtEl>
                                          <p:spTgt spid="10371"/>
                                        </p:tgtEl>
                                        <p:attrNameLst>
                                          <p:attrName>ppt_h</p:attrName>
                                        </p:attrNameLst>
                                      </p:cBhvr>
                                      <p:tavLst>
                                        <p:tav tm="0">
                                          <p:val>
                                            <p:fltVal val="0"/>
                                          </p:val>
                                        </p:tav>
                                        <p:tav tm="100000">
                                          <p:val>
                                            <p:strVal val="#ppt_h"/>
                                          </p:val>
                                        </p:tav>
                                      </p:tavLst>
                                    </p:anim>
                                    <p:animEffect transition="in" filter="fade">
                                      <p:cBhvr>
                                        <p:cTn id="13" dur="500"/>
                                        <p:tgtEl>
                                          <p:spTgt spid="10371"/>
                                        </p:tgtEl>
                                      </p:cBhvr>
                                    </p:animEffect>
                                  </p:childTnLst>
                                </p:cTn>
                              </p:par>
                              <p:par>
                                <p:cTn id="14" presetID="53" presetClass="entr" presetSubtype="0" fill="hold" grpId="0" nodeType="withEffect">
                                  <p:stCondLst>
                                    <p:cond delay="0"/>
                                  </p:stCondLst>
                                  <p:childTnLst>
                                    <p:set>
                                      <p:cBhvr>
                                        <p:cTn id="15" dur="1" fill="hold">
                                          <p:stCondLst>
                                            <p:cond delay="0"/>
                                          </p:stCondLst>
                                        </p:cTn>
                                        <p:tgtEl>
                                          <p:spTgt spid="10370"/>
                                        </p:tgtEl>
                                        <p:attrNameLst>
                                          <p:attrName>style.visibility</p:attrName>
                                        </p:attrNameLst>
                                      </p:cBhvr>
                                      <p:to>
                                        <p:strVal val="visible"/>
                                      </p:to>
                                    </p:set>
                                    <p:anim calcmode="lin" valueType="num">
                                      <p:cBhvr>
                                        <p:cTn id="16" dur="500" fill="hold"/>
                                        <p:tgtEl>
                                          <p:spTgt spid="10370"/>
                                        </p:tgtEl>
                                        <p:attrNameLst>
                                          <p:attrName>ppt_w</p:attrName>
                                        </p:attrNameLst>
                                      </p:cBhvr>
                                      <p:tavLst>
                                        <p:tav tm="0">
                                          <p:val>
                                            <p:fltVal val="0"/>
                                          </p:val>
                                        </p:tav>
                                        <p:tav tm="100000">
                                          <p:val>
                                            <p:strVal val="#ppt_w"/>
                                          </p:val>
                                        </p:tav>
                                      </p:tavLst>
                                    </p:anim>
                                    <p:anim calcmode="lin" valueType="num">
                                      <p:cBhvr>
                                        <p:cTn id="17" dur="500" fill="hold"/>
                                        <p:tgtEl>
                                          <p:spTgt spid="10370"/>
                                        </p:tgtEl>
                                        <p:attrNameLst>
                                          <p:attrName>ppt_h</p:attrName>
                                        </p:attrNameLst>
                                      </p:cBhvr>
                                      <p:tavLst>
                                        <p:tav tm="0">
                                          <p:val>
                                            <p:fltVal val="0"/>
                                          </p:val>
                                        </p:tav>
                                        <p:tav tm="100000">
                                          <p:val>
                                            <p:strVal val="#ppt_h"/>
                                          </p:val>
                                        </p:tav>
                                      </p:tavLst>
                                    </p:anim>
                                    <p:animEffect transition="in" filter="fade">
                                      <p:cBhvr>
                                        <p:cTn id="18" dur="500"/>
                                        <p:tgtEl>
                                          <p:spTgt spid="10370"/>
                                        </p:tgtEl>
                                      </p:cBhvr>
                                    </p:animEffect>
                                  </p:childTnLst>
                                </p:cTn>
                              </p:par>
                              <p:par>
                                <p:cTn id="19" presetID="53" presetClass="entr" presetSubtype="0" fill="hold" grpId="0" nodeType="withEffect">
                                  <p:stCondLst>
                                    <p:cond delay="0"/>
                                  </p:stCondLst>
                                  <p:childTnLst>
                                    <p:set>
                                      <p:cBhvr>
                                        <p:cTn id="20" dur="1" fill="hold">
                                          <p:stCondLst>
                                            <p:cond delay="0"/>
                                          </p:stCondLst>
                                        </p:cTn>
                                        <p:tgtEl>
                                          <p:spTgt spid="10245"/>
                                        </p:tgtEl>
                                        <p:attrNameLst>
                                          <p:attrName>style.visibility</p:attrName>
                                        </p:attrNameLst>
                                      </p:cBhvr>
                                      <p:to>
                                        <p:strVal val="visible"/>
                                      </p:to>
                                    </p:set>
                                    <p:anim calcmode="lin" valueType="num">
                                      <p:cBhvr>
                                        <p:cTn id="21" dur="500" fill="hold"/>
                                        <p:tgtEl>
                                          <p:spTgt spid="10245"/>
                                        </p:tgtEl>
                                        <p:attrNameLst>
                                          <p:attrName>ppt_w</p:attrName>
                                        </p:attrNameLst>
                                      </p:cBhvr>
                                      <p:tavLst>
                                        <p:tav tm="0">
                                          <p:val>
                                            <p:fltVal val="0"/>
                                          </p:val>
                                        </p:tav>
                                        <p:tav tm="100000">
                                          <p:val>
                                            <p:strVal val="#ppt_w"/>
                                          </p:val>
                                        </p:tav>
                                      </p:tavLst>
                                    </p:anim>
                                    <p:anim calcmode="lin" valueType="num">
                                      <p:cBhvr>
                                        <p:cTn id="22" dur="500" fill="hold"/>
                                        <p:tgtEl>
                                          <p:spTgt spid="10245"/>
                                        </p:tgtEl>
                                        <p:attrNameLst>
                                          <p:attrName>ppt_h</p:attrName>
                                        </p:attrNameLst>
                                      </p:cBhvr>
                                      <p:tavLst>
                                        <p:tav tm="0">
                                          <p:val>
                                            <p:fltVal val="0"/>
                                          </p:val>
                                        </p:tav>
                                        <p:tav tm="100000">
                                          <p:val>
                                            <p:strVal val="#ppt_h"/>
                                          </p:val>
                                        </p:tav>
                                      </p:tavLst>
                                    </p:anim>
                                    <p:animEffect transition="in" filter="fade">
                                      <p:cBhvr>
                                        <p:cTn id="23" dur="500"/>
                                        <p:tgtEl>
                                          <p:spTgt spid="1024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1000" fill="hold"/>
                                        <p:tgtEl>
                                          <p:spTgt spid="15"/>
                                        </p:tgtEl>
                                        <p:attrNameLst>
                                          <p:attrName>ppt_w</p:attrName>
                                        </p:attrNameLst>
                                      </p:cBhvr>
                                      <p:tavLst>
                                        <p:tav tm="0">
                                          <p:val>
                                            <p:strVal val="#ppt_w*0.70"/>
                                          </p:val>
                                        </p:tav>
                                        <p:tav tm="100000">
                                          <p:val>
                                            <p:strVal val="#ppt_w"/>
                                          </p:val>
                                        </p:tav>
                                      </p:tavLst>
                                    </p:anim>
                                    <p:anim calcmode="lin" valueType="num">
                                      <p:cBhvr>
                                        <p:cTn id="29" dur="1000" fill="hold"/>
                                        <p:tgtEl>
                                          <p:spTgt spid="15"/>
                                        </p:tgtEl>
                                        <p:attrNameLst>
                                          <p:attrName>ppt_h</p:attrName>
                                        </p:attrNameLst>
                                      </p:cBhvr>
                                      <p:tavLst>
                                        <p:tav tm="0">
                                          <p:val>
                                            <p:strVal val="#ppt_h"/>
                                          </p:val>
                                        </p:tav>
                                        <p:tav tm="100000">
                                          <p:val>
                                            <p:strVal val="#ppt_h"/>
                                          </p:val>
                                        </p:tav>
                                      </p:tavLst>
                                    </p:anim>
                                    <p:animEffect transition="in" filter="fade">
                                      <p:cBhvr>
                                        <p:cTn id="30" dur="1000"/>
                                        <p:tgtEl>
                                          <p:spTgt spid="1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1000" fill="hold"/>
                                        <p:tgtEl>
                                          <p:spTgt spid="7"/>
                                        </p:tgtEl>
                                        <p:attrNameLst>
                                          <p:attrName>ppt_x</p:attrName>
                                        </p:attrNameLst>
                                      </p:cBhvr>
                                      <p:tavLst>
                                        <p:tav tm="0">
                                          <p:val>
                                            <p:strVal val="0-#ppt_w/2"/>
                                          </p:val>
                                        </p:tav>
                                        <p:tav tm="100000">
                                          <p:val>
                                            <p:strVal val="#ppt_x"/>
                                          </p:val>
                                        </p:tav>
                                      </p:tavLst>
                                    </p:anim>
                                    <p:anim calcmode="lin" valueType="num">
                                      <p:cBhvr additive="base">
                                        <p:cTn id="36"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55" presetClass="entr" presetSubtype="0"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1000" fill="hold"/>
                                        <p:tgtEl>
                                          <p:spTgt spid="3"/>
                                        </p:tgtEl>
                                        <p:attrNameLst>
                                          <p:attrName>ppt_w</p:attrName>
                                        </p:attrNameLst>
                                      </p:cBhvr>
                                      <p:tavLst>
                                        <p:tav tm="0">
                                          <p:val>
                                            <p:strVal val="#ppt_w*0.70"/>
                                          </p:val>
                                        </p:tav>
                                        <p:tav tm="100000">
                                          <p:val>
                                            <p:strVal val="#ppt_w"/>
                                          </p:val>
                                        </p:tav>
                                      </p:tavLst>
                                    </p:anim>
                                    <p:anim calcmode="lin" valueType="num">
                                      <p:cBhvr>
                                        <p:cTn id="42" dur="1000" fill="hold"/>
                                        <p:tgtEl>
                                          <p:spTgt spid="3"/>
                                        </p:tgtEl>
                                        <p:attrNameLst>
                                          <p:attrName>ppt_h</p:attrName>
                                        </p:attrNameLst>
                                      </p:cBhvr>
                                      <p:tavLst>
                                        <p:tav tm="0">
                                          <p:val>
                                            <p:strVal val="#ppt_h"/>
                                          </p:val>
                                        </p:tav>
                                        <p:tav tm="100000">
                                          <p:val>
                                            <p:strVal val="#ppt_h"/>
                                          </p:val>
                                        </p:tav>
                                      </p:tavLst>
                                    </p:anim>
                                    <p:animEffect transition="in" filter="fade">
                                      <p:cBhvr>
                                        <p:cTn id="43" dur="1000"/>
                                        <p:tgtEl>
                                          <p:spTgt spid="3"/>
                                        </p:tgtEl>
                                      </p:cBhvr>
                                    </p:animEffect>
                                  </p:childTnLst>
                                </p:cTn>
                              </p:par>
                            </p:childTnLst>
                          </p:cTn>
                        </p:par>
                        <p:par>
                          <p:cTn id="44" fill="hold" nodeType="afterGroup">
                            <p:stCondLst>
                              <p:cond delay="1000"/>
                            </p:stCondLst>
                            <p:childTnLst>
                              <p:par>
                                <p:cTn id="45" presetID="55" presetClass="entr" presetSubtype="0" fill="hold" nodeType="after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500" fill="hold"/>
                                        <p:tgtEl>
                                          <p:spTgt spid="4"/>
                                        </p:tgtEl>
                                        <p:attrNameLst>
                                          <p:attrName>ppt_w</p:attrName>
                                        </p:attrNameLst>
                                      </p:cBhvr>
                                      <p:tavLst>
                                        <p:tav tm="0">
                                          <p:val>
                                            <p:strVal val="#ppt_w*0.70"/>
                                          </p:val>
                                        </p:tav>
                                        <p:tav tm="100000">
                                          <p:val>
                                            <p:strVal val="#ppt_w"/>
                                          </p:val>
                                        </p:tav>
                                      </p:tavLst>
                                    </p:anim>
                                    <p:anim calcmode="lin" valueType="num">
                                      <p:cBhvr>
                                        <p:cTn id="48" dur="500" fill="hold"/>
                                        <p:tgtEl>
                                          <p:spTgt spid="4"/>
                                        </p:tgtEl>
                                        <p:attrNameLst>
                                          <p:attrName>ppt_h</p:attrName>
                                        </p:attrNameLst>
                                      </p:cBhvr>
                                      <p:tavLst>
                                        <p:tav tm="0">
                                          <p:val>
                                            <p:strVal val="#ppt_h"/>
                                          </p:val>
                                        </p:tav>
                                        <p:tav tm="100000">
                                          <p:val>
                                            <p:strVal val="#ppt_h"/>
                                          </p:val>
                                        </p:tav>
                                      </p:tavLst>
                                    </p:anim>
                                    <p:animEffect transition="in" filter="fade">
                                      <p:cBhvr>
                                        <p:cTn id="49" dur="500"/>
                                        <p:tgtEl>
                                          <p:spTgt spid="4"/>
                                        </p:tgtEl>
                                      </p:cBhvr>
                                    </p:animEffect>
                                  </p:childTnLst>
                                </p:cTn>
                              </p:par>
                            </p:childTnLst>
                          </p:cTn>
                        </p:par>
                        <p:par>
                          <p:cTn id="50" fill="hold" nodeType="afterGroup">
                            <p:stCondLst>
                              <p:cond delay="1500"/>
                            </p:stCondLst>
                            <p:childTnLst>
                              <p:par>
                                <p:cTn id="51" presetID="55" presetClass="entr" presetSubtype="0" fill="hold" nodeType="after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p:cTn id="53" dur="500" fill="hold"/>
                                        <p:tgtEl>
                                          <p:spTgt spid="5"/>
                                        </p:tgtEl>
                                        <p:attrNameLst>
                                          <p:attrName>ppt_w</p:attrName>
                                        </p:attrNameLst>
                                      </p:cBhvr>
                                      <p:tavLst>
                                        <p:tav tm="0">
                                          <p:val>
                                            <p:strVal val="#ppt_w*0.70"/>
                                          </p:val>
                                        </p:tav>
                                        <p:tav tm="100000">
                                          <p:val>
                                            <p:strVal val="#ppt_w"/>
                                          </p:val>
                                        </p:tav>
                                      </p:tavLst>
                                    </p:anim>
                                    <p:anim calcmode="lin" valueType="num">
                                      <p:cBhvr>
                                        <p:cTn id="54" dur="500" fill="hold"/>
                                        <p:tgtEl>
                                          <p:spTgt spid="5"/>
                                        </p:tgtEl>
                                        <p:attrNameLst>
                                          <p:attrName>ppt_h</p:attrName>
                                        </p:attrNameLst>
                                      </p:cBhvr>
                                      <p:tavLst>
                                        <p:tav tm="0">
                                          <p:val>
                                            <p:strVal val="#ppt_h"/>
                                          </p:val>
                                        </p:tav>
                                        <p:tav tm="100000">
                                          <p:val>
                                            <p:strVal val="#ppt_h"/>
                                          </p:val>
                                        </p:tav>
                                      </p:tavLst>
                                    </p:anim>
                                    <p:animEffect transition="in" filter="fade">
                                      <p:cBhvr>
                                        <p:cTn id="55" dur="500"/>
                                        <p:tgtEl>
                                          <p:spTgt spid="5"/>
                                        </p:tgtEl>
                                      </p:cBhvr>
                                    </p:animEffect>
                                  </p:childTnLst>
                                </p:cTn>
                              </p:par>
                            </p:childTnLst>
                          </p:cTn>
                        </p:par>
                        <p:par>
                          <p:cTn id="56" fill="hold" nodeType="afterGroup">
                            <p:stCondLst>
                              <p:cond delay="2000"/>
                            </p:stCondLst>
                            <p:childTnLst>
                              <p:par>
                                <p:cTn id="57" presetID="55" presetClass="entr" presetSubtype="0" fill="hold" nodeType="after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p:cTn id="59" dur="500" fill="hold"/>
                                        <p:tgtEl>
                                          <p:spTgt spid="6"/>
                                        </p:tgtEl>
                                        <p:attrNameLst>
                                          <p:attrName>ppt_w</p:attrName>
                                        </p:attrNameLst>
                                      </p:cBhvr>
                                      <p:tavLst>
                                        <p:tav tm="0">
                                          <p:val>
                                            <p:strVal val="#ppt_w*0.70"/>
                                          </p:val>
                                        </p:tav>
                                        <p:tav tm="100000">
                                          <p:val>
                                            <p:strVal val="#ppt_w"/>
                                          </p:val>
                                        </p:tav>
                                      </p:tavLst>
                                    </p:anim>
                                    <p:anim calcmode="lin" valueType="num">
                                      <p:cBhvr>
                                        <p:cTn id="60" dur="500" fill="hold"/>
                                        <p:tgtEl>
                                          <p:spTgt spid="6"/>
                                        </p:tgtEl>
                                        <p:attrNameLst>
                                          <p:attrName>ppt_h</p:attrName>
                                        </p:attrNameLst>
                                      </p:cBhvr>
                                      <p:tavLst>
                                        <p:tav tm="0">
                                          <p:val>
                                            <p:strVal val="#ppt_h"/>
                                          </p:val>
                                        </p:tav>
                                        <p:tav tm="100000">
                                          <p:val>
                                            <p:strVal val="#ppt_h"/>
                                          </p:val>
                                        </p:tav>
                                      </p:tavLst>
                                    </p:anim>
                                    <p:animEffect transition="in" filter="fade">
                                      <p:cBhvr>
                                        <p:cTn id="61" dur="500"/>
                                        <p:tgtEl>
                                          <p:spTgt spid="6"/>
                                        </p:tgtEl>
                                      </p:cBhvr>
                                    </p:animEffect>
                                  </p:childTnLst>
                                </p:cTn>
                              </p:par>
                            </p:childTnLst>
                          </p:cTn>
                        </p:par>
                        <p:par>
                          <p:cTn id="62" fill="hold" nodeType="afterGroup">
                            <p:stCondLst>
                              <p:cond delay="2500"/>
                            </p:stCondLst>
                            <p:childTnLst>
                              <p:par>
                                <p:cTn id="63" presetID="55" presetClass="entr" presetSubtype="0" fill="hold" nodeType="afterEffect">
                                  <p:stCondLst>
                                    <p:cond delay="0"/>
                                  </p:stCondLst>
                                  <p:childTnLst>
                                    <p:set>
                                      <p:cBhvr>
                                        <p:cTn id="64" dur="1" fill="hold">
                                          <p:stCondLst>
                                            <p:cond delay="0"/>
                                          </p:stCondLst>
                                        </p:cTn>
                                        <p:tgtEl>
                                          <p:spTgt spid="8"/>
                                        </p:tgtEl>
                                        <p:attrNameLst>
                                          <p:attrName>style.visibility</p:attrName>
                                        </p:attrNameLst>
                                      </p:cBhvr>
                                      <p:to>
                                        <p:strVal val="visible"/>
                                      </p:to>
                                    </p:set>
                                    <p:anim calcmode="lin" valueType="num">
                                      <p:cBhvr>
                                        <p:cTn id="65" dur="500" fill="hold"/>
                                        <p:tgtEl>
                                          <p:spTgt spid="8"/>
                                        </p:tgtEl>
                                        <p:attrNameLst>
                                          <p:attrName>ppt_w</p:attrName>
                                        </p:attrNameLst>
                                      </p:cBhvr>
                                      <p:tavLst>
                                        <p:tav tm="0">
                                          <p:val>
                                            <p:strVal val="#ppt_w*0.70"/>
                                          </p:val>
                                        </p:tav>
                                        <p:tav tm="100000">
                                          <p:val>
                                            <p:strVal val="#ppt_w"/>
                                          </p:val>
                                        </p:tav>
                                      </p:tavLst>
                                    </p:anim>
                                    <p:anim calcmode="lin" valueType="num">
                                      <p:cBhvr>
                                        <p:cTn id="66" dur="500" fill="hold"/>
                                        <p:tgtEl>
                                          <p:spTgt spid="8"/>
                                        </p:tgtEl>
                                        <p:attrNameLst>
                                          <p:attrName>ppt_h</p:attrName>
                                        </p:attrNameLst>
                                      </p:cBhvr>
                                      <p:tavLst>
                                        <p:tav tm="0">
                                          <p:val>
                                            <p:strVal val="#ppt_h"/>
                                          </p:val>
                                        </p:tav>
                                        <p:tav tm="100000">
                                          <p:val>
                                            <p:strVal val="#ppt_h"/>
                                          </p:val>
                                        </p:tav>
                                      </p:tavLst>
                                    </p:anim>
                                    <p:animEffect transition="in" filter="fade">
                                      <p:cBhvr>
                                        <p:cTn id="67" dur="500"/>
                                        <p:tgtEl>
                                          <p:spTgt spid="8"/>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grpId="0" nodeType="clickEffect">
                                  <p:stCondLst>
                                    <p:cond delay="0"/>
                                  </p:stCondLst>
                                  <p:childTnLst>
                                    <p:set>
                                      <p:cBhvr>
                                        <p:cTn id="71" dur="1" fill="hold">
                                          <p:stCondLst>
                                            <p:cond delay="499"/>
                                          </p:stCondLst>
                                        </p:cTn>
                                        <p:tgtEl>
                                          <p:spTgt spid="10326"/>
                                        </p:tgtEl>
                                        <p:attrNameLst>
                                          <p:attrName>style.visibility</p:attrName>
                                        </p:attrNameLst>
                                      </p:cBhvr>
                                      <p:to>
                                        <p:strVal val="visible"/>
                                      </p:to>
                                    </p:set>
                                  </p:childTnLst>
                                </p:cTn>
                              </p:par>
                            </p:childTnLst>
                          </p:cTn>
                        </p:par>
                      </p:childTnLst>
                    </p:cTn>
                  </p:par>
                  <p:par>
                    <p:cTn id="72" fill="hold" nodeType="clickPar">
                      <p:stCondLst>
                        <p:cond delay="indefinite"/>
                      </p:stCondLst>
                      <p:childTnLst>
                        <p:par>
                          <p:cTn id="73" fill="hold" nodeType="withGroup">
                            <p:stCondLst>
                              <p:cond delay="0"/>
                            </p:stCondLst>
                            <p:childTnLst>
                              <p:par>
                                <p:cTn id="74" presetID="53" presetClass="entr" presetSubtype="0" fill="hold" nodeType="click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p:cTn id="76" dur="500" fill="hold"/>
                                        <p:tgtEl>
                                          <p:spTgt spid="16"/>
                                        </p:tgtEl>
                                        <p:attrNameLst>
                                          <p:attrName>ppt_w</p:attrName>
                                        </p:attrNameLst>
                                      </p:cBhvr>
                                      <p:tavLst>
                                        <p:tav tm="0">
                                          <p:val>
                                            <p:fltVal val="0"/>
                                          </p:val>
                                        </p:tav>
                                        <p:tav tm="100000">
                                          <p:val>
                                            <p:strVal val="#ppt_w"/>
                                          </p:val>
                                        </p:tav>
                                      </p:tavLst>
                                    </p:anim>
                                    <p:anim calcmode="lin" valueType="num">
                                      <p:cBhvr>
                                        <p:cTn id="77" dur="500" fill="hold"/>
                                        <p:tgtEl>
                                          <p:spTgt spid="16"/>
                                        </p:tgtEl>
                                        <p:attrNameLst>
                                          <p:attrName>ppt_h</p:attrName>
                                        </p:attrNameLst>
                                      </p:cBhvr>
                                      <p:tavLst>
                                        <p:tav tm="0">
                                          <p:val>
                                            <p:fltVal val="0"/>
                                          </p:val>
                                        </p:tav>
                                        <p:tav tm="100000">
                                          <p:val>
                                            <p:strVal val="#ppt_h"/>
                                          </p:val>
                                        </p:tav>
                                      </p:tavLst>
                                    </p:anim>
                                    <p:animEffect transition="in" filter="fade">
                                      <p:cBhvr>
                                        <p:cTn id="78" dur="500"/>
                                        <p:tgtEl>
                                          <p:spTgt spid="16"/>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nodeType="clickEffect">
                                  <p:stCondLst>
                                    <p:cond delay="0"/>
                                  </p:stCondLst>
                                  <p:childTnLst>
                                    <p:set>
                                      <p:cBhvr>
                                        <p:cTn id="82" dur="1" fill="hold">
                                          <p:stCondLst>
                                            <p:cond delay="499"/>
                                          </p:stCondLst>
                                        </p:cTn>
                                        <p:tgtEl>
                                          <p:spTgt spid="9"/>
                                        </p:tgtEl>
                                        <p:attrNameLst>
                                          <p:attrName>style.visibility</p:attrName>
                                        </p:attrNameLst>
                                      </p:cBhvr>
                                      <p:to>
                                        <p:strVal val="visible"/>
                                      </p:to>
                                    </p:set>
                                  </p:childTnLst>
                                </p:cTn>
                              </p:par>
                            </p:childTnLst>
                          </p:cTn>
                        </p:par>
                        <p:par>
                          <p:cTn id="83" fill="hold" nodeType="afterGroup">
                            <p:stCondLst>
                              <p:cond delay="500"/>
                            </p:stCondLst>
                            <p:childTnLst>
                              <p:par>
                                <p:cTn id="84" presetID="1" presetClass="entr" presetSubtype="0" fill="hold" nodeType="afterEffect">
                                  <p:stCondLst>
                                    <p:cond delay="0"/>
                                  </p:stCondLst>
                                  <p:childTnLst>
                                    <p:set>
                                      <p:cBhvr>
                                        <p:cTn id="85" dur="1" fill="hold">
                                          <p:stCondLst>
                                            <p:cond delay="499"/>
                                          </p:stCondLst>
                                        </p:cTn>
                                        <p:tgtEl>
                                          <p:spTgt spid="10"/>
                                        </p:tgtEl>
                                        <p:attrNameLst>
                                          <p:attrName>style.visibility</p:attrName>
                                        </p:attrNameLst>
                                      </p:cBhvr>
                                      <p:to>
                                        <p:strVal val="visible"/>
                                      </p:to>
                                    </p:set>
                                  </p:childTnLst>
                                </p:cTn>
                              </p:par>
                            </p:childTnLst>
                          </p:cTn>
                        </p:par>
                        <p:par>
                          <p:cTn id="86" fill="hold" nodeType="afterGroup">
                            <p:stCondLst>
                              <p:cond delay="1000"/>
                            </p:stCondLst>
                            <p:childTnLst>
                              <p:par>
                                <p:cTn id="87" presetID="1" presetClass="entr" presetSubtype="0" fill="hold" nodeType="afterEffect">
                                  <p:stCondLst>
                                    <p:cond delay="0"/>
                                  </p:stCondLst>
                                  <p:childTnLst>
                                    <p:set>
                                      <p:cBhvr>
                                        <p:cTn id="88" dur="1" fill="hold">
                                          <p:stCondLst>
                                            <p:cond delay="499"/>
                                          </p:stCondLst>
                                        </p:cTn>
                                        <p:tgtEl>
                                          <p:spTgt spid="11"/>
                                        </p:tgtEl>
                                        <p:attrNameLst>
                                          <p:attrName>style.visibility</p:attrName>
                                        </p:attrNameLst>
                                      </p:cBhvr>
                                      <p:to>
                                        <p:strVal val="visible"/>
                                      </p:to>
                                    </p:set>
                                  </p:childTnLst>
                                </p:cTn>
                              </p:par>
                            </p:childTnLst>
                          </p:cTn>
                        </p:par>
                        <p:par>
                          <p:cTn id="89" fill="hold" nodeType="afterGroup">
                            <p:stCondLst>
                              <p:cond delay="1500"/>
                            </p:stCondLst>
                            <p:childTnLst>
                              <p:par>
                                <p:cTn id="90" presetID="1" presetClass="entr" presetSubtype="0" fill="hold" nodeType="afterEffect">
                                  <p:stCondLst>
                                    <p:cond delay="0"/>
                                  </p:stCondLst>
                                  <p:childTnLst>
                                    <p:set>
                                      <p:cBhvr>
                                        <p:cTn id="91" dur="1" fill="hold">
                                          <p:stCondLst>
                                            <p:cond delay="499"/>
                                          </p:stCondLst>
                                        </p:cTn>
                                        <p:tgtEl>
                                          <p:spTgt spid="12"/>
                                        </p:tgtEl>
                                        <p:attrNameLst>
                                          <p:attrName>style.visibility</p:attrName>
                                        </p:attrNameLst>
                                      </p:cBhvr>
                                      <p:to>
                                        <p:strVal val="visible"/>
                                      </p:to>
                                    </p:set>
                                  </p:childTnLst>
                                </p:cTn>
                              </p:par>
                            </p:childTnLst>
                          </p:cTn>
                        </p:par>
                        <p:par>
                          <p:cTn id="92" fill="hold" nodeType="afterGroup">
                            <p:stCondLst>
                              <p:cond delay="2000"/>
                            </p:stCondLst>
                            <p:childTnLst>
                              <p:par>
                                <p:cTn id="93" presetID="1" presetClass="entr" presetSubtype="0" fill="hold" nodeType="afterEffect">
                                  <p:stCondLst>
                                    <p:cond delay="0"/>
                                  </p:stCondLst>
                                  <p:childTnLst>
                                    <p:set>
                                      <p:cBhvr>
                                        <p:cTn id="94" dur="1" fill="hold">
                                          <p:stCondLst>
                                            <p:cond delay="499"/>
                                          </p:stCondLst>
                                        </p:cTn>
                                        <p:tgtEl>
                                          <p:spTgt spid="13"/>
                                        </p:tgtEl>
                                        <p:attrNameLst>
                                          <p:attrName>style.visibility</p:attrName>
                                        </p:attrNameLst>
                                      </p:cBhvr>
                                      <p:to>
                                        <p:strVal val="visible"/>
                                      </p:to>
                                    </p:set>
                                  </p:childTnLst>
                                </p:cTn>
                              </p:par>
                            </p:childTnLst>
                          </p:cTn>
                        </p:par>
                        <p:par>
                          <p:cTn id="95" fill="hold" nodeType="afterGroup">
                            <p:stCondLst>
                              <p:cond delay="2500"/>
                            </p:stCondLst>
                            <p:childTnLst>
                              <p:par>
                                <p:cTn id="96" presetID="22" presetClass="entr" presetSubtype="2" fill="hold" nodeType="afterEffect">
                                  <p:stCondLst>
                                    <p:cond delay="0"/>
                                  </p:stCondLst>
                                  <p:childTnLst>
                                    <p:set>
                                      <p:cBhvr>
                                        <p:cTn id="97" dur="1" fill="hold">
                                          <p:stCondLst>
                                            <p:cond delay="0"/>
                                          </p:stCondLst>
                                        </p:cTn>
                                        <p:tgtEl>
                                          <p:spTgt spid="14"/>
                                        </p:tgtEl>
                                        <p:attrNameLst>
                                          <p:attrName>style.visibility</p:attrName>
                                        </p:attrNameLst>
                                      </p:cBhvr>
                                      <p:to>
                                        <p:strVal val="visible"/>
                                      </p:to>
                                    </p:set>
                                    <p:animEffect transition="in" filter="wipe(right)">
                                      <p:cBhvr>
                                        <p:cTn id="98" dur="500"/>
                                        <p:tgtEl>
                                          <p:spTgt spid="14"/>
                                        </p:tgtEl>
                                      </p:cBhvr>
                                    </p:animEffect>
                                  </p:childTnLst>
                                </p:cTn>
                              </p:par>
                            </p:childTnLst>
                          </p:cTn>
                        </p:par>
                        <p:par>
                          <p:cTn id="99" fill="hold" nodeType="afterGroup">
                            <p:stCondLst>
                              <p:cond delay="3000"/>
                            </p:stCondLst>
                            <p:childTnLst>
                              <p:par>
                                <p:cTn id="100" presetID="1" presetClass="entr" presetSubtype="0" fill="hold" grpId="0" nodeType="afterEffect">
                                  <p:stCondLst>
                                    <p:cond delay="0"/>
                                  </p:stCondLst>
                                  <p:childTnLst>
                                    <p:set>
                                      <p:cBhvr>
                                        <p:cTn id="101" dur="1" fill="hold">
                                          <p:stCondLst>
                                            <p:cond delay="499"/>
                                          </p:stCondLst>
                                        </p:cTn>
                                        <p:tgtEl>
                                          <p:spTgt spid="10306"/>
                                        </p:tgtEl>
                                        <p:attrNameLst>
                                          <p:attrName>style.visibility</p:attrName>
                                        </p:attrNameLst>
                                      </p:cBhvr>
                                      <p:to>
                                        <p:strVal val="visible"/>
                                      </p:to>
                                    </p:set>
                                  </p:childTnLst>
                                </p:cTn>
                              </p:par>
                            </p:childTnLst>
                          </p:cTn>
                        </p:par>
                        <p:par>
                          <p:cTn id="102" fill="hold" nodeType="afterGroup">
                            <p:stCondLst>
                              <p:cond delay="3500"/>
                            </p:stCondLst>
                            <p:childTnLst>
                              <p:par>
                                <p:cTn id="103" presetID="9" presetClass="entr" presetSubtype="0" fill="hold" grpId="0" nodeType="afterEffect">
                                  <p:stCondLst>
                                    <p:cond delay="0"/>
                                  </p:stCondLst>
                                  <p:iterate type="lt">
                                    <p:tmPct val="0"/>
                                  </p:iterate>
                                  <p:childTnLst>
                                    <p:set>
                                      <p:cBhvr>
                                        <p:cTn id="104" dur="1" fill="hold">
                                          <p:stCondLst>
                                            <p:cond delay="0"/>
                                          </p:stCondLst>
                                        </p:cTn>
                                        <p:tgtEl>
                                          <p:spTgt spid="10309"/>
                                        </p:tgtEl>
                                        <p:attrNameLst>
                                          <p:attrName>style.visibility</p:attrName>
                                        </p:attrNameLst>
                                      </p:cBhvr>
                                      <p:to>
                                        <p:strVal val="visible"/>
                                      </p:to>
                                    </p:set>
                                    <p:animEffect transition="in" filter="dissolve">
                                      <p:cBhvr>
                                        <p:cTn id="105" dur="500"/>
                                        <p:tgtEl>
                                          <p:spTgt spid="10309"/>
                                        </p:tgtEl>
                                      </p:cBhvr>
                                    </p:animEffect>
                                  </p:childTnLst>
                                </p:cTn>
                              </p:par>
                            </p:childTnLst>
                          </p:cTn>
                        </p:par>
                        <p:par>
                          <p:cTn id="106" fill="hold">
                            <p:stCondLst>
                              <p:cond delay="4000"/>
                            </p:stCondLst>
                            <p:childTnLst>
                              <p:par>
                                <p:cTn id="107" presetID="9" presetClass="entr" presetSubtype="0" fill="hold" grpId="0" nodeType="afterEffect">
                                  <p:stCondLst>
                                    <p:cond delay="0"/>
                                  </p:stCondLst>
                                  <p:iterate type="lt">
                                    <p:tmPct val="0"/>
                                  </p:iterate>
                                  <p:childTnLst>
                                    <p:set>
                                      <p:cBhvr>
                                        <p:cTn id="108" dur="1" fill="hold">
                                          <p:stCondLst>
                                            <p:cond delay="0"/>
                                          </p:stCondLst>
                                        </p:cTn>
                                        <p:tgtEl>
                                          <p:spTgt spid="108"/>
                                        </p:tgtEl>
                                        <p:attrNameLst>
                                          <p:attrName>style.visibility</p:attrName>
                                        </p:attrNameLst>
                                      </p:cBhvr>
                                      <p:to>
                                        <p:strVal val="visible"/>
                                      </p:to>
                                    </p:set>
                                    <p:animEffect transition="in" filter="dissolve">
                                      <p:cBhvr>
                                        <p:cTn id="109" dur="500"/>
                                        <p:tgtEl>
                                          <p:spTgt spid="108"/>
                                        </p:tgtEl>
                                      </p:cBhvr>
                                    </p:animEffect>
                                  </p:childTnLst>
                                </p:cTn>
                              </p:par>
                            </p:childTnLst>
                          </p:cTn>
                        </p:par>
                        <p:par>
                          <p:cTn id="110" fill="hold">
                            <p:stCondLst>
                              <p:cond delay="4500"/>
                            </p:stCondLst>
                            <p:childTnLst>
                              <p:par>
                                <p:cTn id="111" presetID="1" presetClass="entr" presetSubtype="0" fill="hold" grpId="0" nodeType="afterEffect">
                                  <p:stCondLst>
                                    <p:cond delay="0"/>
                                  </p:stCondLst>
                                  <p:childTnLst>
                                    <p:set>
                                      <p:cBhvr>
                                        <p:cTn id="112" dur="1" fill="hold">
                                          <p:stCondLst>
                                            <p:cond delay="499"/>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animBg="1"/>
      <p:bldP spid="10306" grpId="0" autoUpdateAnimBg="0"/>
      <p:bldP spid="10309" grpId="0" autoUpdateAnimBg="0"/>
      <p:bldP spid="10326" grpId="0" animBg="1" autoUpdateAnimBg="0"/>
      <p:bldP spid="10370" grpId="0" animBg="1"/>
      <p:bldP spid="10371" grpId="0" animBg="1"/>
      <p:bldP spid="108" grpId="0" autoUpdateAnimBg="0"/>
      <p:bldP spid="109" grpId="0"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Content Placeholder 2"/>
          <p:cNvSpPr>
            <a:spLocks noGrp="1"/>
          </p:cNvSpPr>
          <p:nvPr>
            <p:ph idx="1"/>
          </p:nvPr>
        </p:nvSpPr>
        <p:spPr>
          <a:xfrm>
            <a:off x="457200" y="2484438"/>
            <a:ext cx="8229600" cy="3687762"/>
          </a:xfrm>
          <a:ln w="38100">
            <a:solidFill>
              <a:schemeClr val="accent1"/>
            </a:solidFill>
          </a:ln>
        </p:spPr>
        <p:txBody>
          <a:bodyPr/>
          <a:lstStyle/>
          <a:p>
            <a:r>
              <a:rPr lang="en-US" sz="4000"/>
              <a:t>To decide on platelet transfusion </a:t>
            </a:r>
          </a:p>
          <a:p>
            <a:r>
              <a:rPr lang="en-US" sz="4000"/>
              <a:t>To recognize the beginning of critical stage -</a:t>
            </a:r>
          </a:p>
          <a:p>
            <a:r>
              <a:rPr lang="en-US" sz="4000"/>
              <a:t>As a prognostic indicator- </a:t>
            </a:r>
          </a:p>
          <a:p>
            <a:endParaRPr lang="en-US" sz="4000"/>
          </a:p>
        </p:txBody>
      </p:sp>
      <p:sp>
        <p:nvSpPr>
          <p:cNvPr id="4" name="Title 1"/>
          <p:cNvSpPr>
            <a:spLocks noGrp="1"/>
          </p:cNvSpPr>
          <p:nvPr>
            <p:ph type="title"/>
          </p:nvPr>
        </p:nvSpPr>
        <p:spPr>
          <a:xfrm>
            <a:off x="457200" y="274638"/>
            <a:ext cx="8229600" cy="1477962"/>
          </a:xfrm>
          <a:solidFill>
            <a:schemeClr val="tx2">
              <a:lumMod val="20000"/>
              <a:lumOff val="80000"/>
            </a:schemeClr>
          </a:solidFill>
        </p:spPr>
        <p:txBody>
          <a:bodyPr/>
          <a:lstStyle/>
          <a:p>
            <a:pPr>
              <a:defRPr/>
            </a:pPr>
            <a:r>
              <a:rPr lang="en-US" b="1" dirty="0"/>
              <a:t>Why do you do platelet counts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6562">
                                            <p:bg/>
                                          </p:spTgt>
                                        </p:tgtEl>
                                        <p:attrNameLst>
                                          <p:attrName>style.visibility</p:attrName>
                                        </p:attrNameLst>
                                      </p:cBhvr>
                                      <p:to>
                                        <p:strVal val="visible"/>
                                      </p:to>
                                    </p:set>
                                    <p:anim calcmode="lin" valueType="num">
                                      <p:cBhvr additive="base">
                                        <p:cTn id="7" dur="500" fill="hold"/>
                                        <p:tgtEl>
                                          <p:spTgt spid="66562">
                                            <p:bg/>
                                          </p:spTgt>
                                        </p:tgtEl>
                                        <p:attrNameLst>
                                          <p:attrName>ppt_x</p:attrName>
                                        </p:attrNameLst>
                                      </p:cBhvr>
                                      <p:tavLst>
                                        <p:tav tm="0">
                                          <p:val>
                                            <p:strVal val="#ppt_x"/>
                                          </p:val>
                                        </p:tav>
                                        <p:tav tm="100000">
                                          <p:val>
                                            <p:strVal val="#ppt_x"/>
                                          </p:val>
                                        </p:tav>
                                      </p:tavLst>
                                    </p:anim>
                                    <p:anim calcmode="lin" valueType="num">
                                      <p:cBhvr additive="base">
                                        <p:cTn id="8" dur="500" fill="hold"/>
                                        <p:tgtEl>
                                          <p:spTgt spid="66562">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6562">
                                            <p:txEl>
                                              <p:pRg st="0" end="0"/>
                                            </p:txEl>
                                          </p:spTgt>
                                        </p:tgtEl>
                                        <p:attrNameLst>
                                          <p:attrName>style.visibility</p:attrName>
                                        </p:attrNameLst>
                                      </p:cBhvr>
                                      <p:to>
                                        <p:strVal val="visible"/>
                                      </p:to>
                                    </p:set>
                                    <p:anim calcmode="lin" valueType="num">
                                      <p:cBhvr additive="base">
                                        <p:cTn id="13" dur="500" fill="hold"/>
                                        <p:tgtEl>
                                          <p:spTgt spid="6656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656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6562">
                                            <p:txEl>
                                              <p:pRg st="1" end="1"/>
                                            </p:txEl>
                                          </p:spTgt>
                                        </p:tgtEl>
                                        <p:attrNameLst>
                                          <p:attrName>style.visibility</p:attrName>
                                        </p:attrNameLst>
                                      </p:cBhvr>
                                      <p:to>
                                        <p:strVal val="visible"/>
                                      </p:to>
                                    </p:set>
                                    <p:anim calcmode="lin" valueType="num">
                                      <p:cBhvr additive="base">
                                        <p:cTn id="19" dur="500" fill="hold"/>
                                        <p:tgtEl>
                                          <p:spTgt spid="6656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656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6562">
                                            <p:txEl>
                                              <p:pRg st="2" end="2"/>
                                            </p:txEl>
                                          </p:spTgt>
                                        </p:tgtEl>
                                        <p:attrNameLst>
                                          <p:attrName>style.visibility</p:attrName>
                                        </p:attrNameLst>
                                      </p:cBhvr>
                                      <p:to>
                                        <p:strVal val="visible"/>
                                      </p:to>
                                    </p:set>
                                    <p:anim calcmode="lin" valueType="num">
                                      <p:cBhvr additive="base">
                                        <p:cTn id="25" dur="500" fill="hold"/>
                                        <p:tgtEl>
                                          <p:spTgt spid="6656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656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build="p"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Content Placeholder 2"/>
          <p:cNvSpPr>
            <a:spLocks noGrp="1"/>
          </p:cNvSpPr>
          <p:nvPr>
            <p:ph idx="1"/>
          </p:nvPr>
        </p:nvSpPr>
        <p:spPr>
          <a:xfrm>
            <a:off x="457200" y="2484438"/>
            <a:ext cx="8229600" cy="3687762"/>
          </a:xfrm>
          <a:ln w="38100">
            <a:solidFill>
              <a:schemeClr val="accent1"/>
            </a:solidFill>
          </a:ln>
        </p:spPr>
        <p:txBody>
          <a:bodyPr/>
          <a:lstStyle/>
          <a:p>
            <a:r>
              <a:rPr lang="en-US" sz="4000"/>
              <a:t>To decide on platelet transfusion - X</a:t>
            </a:r>
          </a:p>
          <a:p>
            <a:r>
              <a:rPr lang="en-US" sz="4000"/>
              <a:t>To recognize the beginning of critical stage -</a:t>
            </a:r>
          </a:p>
          <a:p>
            <a:r>
              <a:rPr lang="en-US" sz="4000"/>
              <a:t>As a prognostic indicator- </a:t>
            </a:r>
          </a:p>
          <a:p>
            <a:endParaRPr lang="en-US" sz="4000"/>
          </a:p>
        </p:txBody>
      </p:sp>
      <p:sp>
        <p:nvSpPr>
          <p:cNvPr id="4" name="Title 1"/>
          <p:cNvSpPr>
            <a:spLocks noGrp="1"/>
          </p:cNvSpPr>
          <p:nvPr>
            <p:ph type="title"/>
          </p:nvPr>
        </p:nvSpPr>
        <p:spPr>
          <a:xfrm>
            <a:off x="0" y="274638"/>
            <a:ext cx="9067800" cy="1143000"/>
          </a:xfrm>
          <a:solidFill>
            <a:schemeClr val="tx2">
              <a:lumMod val="20000"/>
              <a:lumOff val="80000"/>
            </a:schemeClr>
          </a:solidFill>
        </p:spPr>
        <p:txBody>
          <a:bodyPr/>
          <a:lstStyle/>
          <a:p>
            <a:pPr>
              <a:defRPr/>
            </a:pPr>
            <a:r>
              <a:rPr lang="en-US" dirty="0" smtClean="0"/>
              <a:t>      Why </a:t>
            </a:r>
            <a:r>
              <a:rPr lang="en-US" dirty="0"/>
              <a:t>do you do platelet counts ? </a:t>
            </a:r>
          </a:p>
        </p:txBody>
      </p:sp>
      <p:sp>
        <p:nvSpPr>
          <p:cNvPr id="5" name="Freeform 4"/>
          <p:cNvSpPr/>
          <p:nvPr/>
        </p:nvSpPr>
        <p:spPr>
          <a:xfrm>
            <a:off x="2344738" y="3822700"/>
            <a:ext cx="668337" cy="595313"/>
          </a:xfrm>
          <a:custGeom>
            <a:avLst/>
            <a:gdLst>
              <a:gd name="connsiteX0" fmla="*/ 0 w 669701"/>
              <a:gd name="connsiteY0" fmla="*/ 505312 h 595465"/>
              <a:gd name="connsiteX1" fmla="*/ 38637 w 669701"/>
              <a:gd name="connsiteY1" fmla="*/ 556828 h 595465"/>
              <a:gd name="connsiteX2" fmla="*/ 77273 w 669701"/>
              <a:gd name="connsiteY2" fmla="*/ 569707 h 595465"/>
              <a:gd name="connsiteX3" fmla="*/ 115910 w 669701"/>
              <a:gd name="connsiteY3" fmla="*/ 595465 h 595465"/>
              <a:gd name="connsiteX4" fmla="*/ 180304 w 669701"/>
              <a:gd name="connsiteY4" fmla="*/ 556828 h 595465"/>
              <a:gd name="connsiteX5" fmla="*/ 450760 w 669701"/>
              <a:gd name="connsiteY5" fmla="*/ 247735 h 595465"/>
              <a:gd name="connsiteX6" fmla="*/ 553791 w 669701"/>
              <a:gd name="connsiteY6" fmla="*/ 106067 h 595465"/>
              <a:gd name="connsiteX7" fmla="*/ 669701 w 669701"/>
              <a:gd name="connsiteY7" fmla="*/ 3036 h 59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9701" h="595465">
                <a:moveTo>
                  <a:pt x="0" y="505312"/>
                </a:moveTo>
                <a:cubicBezTo>
                  <a:pt x="12879" y="522484"/>
                  <a:pt x="22147" y="543086"/>
                  <a:pt x="38637" y="556828"/>
                </a:cubicBezTo>
                <a:cubicBezTo>
                  <a:pt x="49066" y="565519"/>
                  <a:pt x="65131" y="563636"/>
                  <a:pt x="77273" y="569707"/>
                </a:cubicBezTo>
                <a:cubicBezTo>
                  <a:pt x="91117" y="576629"/>
                  <a:pt x="103031" y="586879"/>
                  <a:pt x="115910" y="595465"/>
                </a:cubicBezTo>
                <a:cubicBezTo>
                  <a:pt x="137375" y="582586"/>
                  <a:pt x="162941" y="574859"/>
                  <a:pt x="180304" y="556828"/>
                </a:cubicBezTo>
                <a:cubicBezTo>
                  <a:pt x="275266" y="458213"/>
                  <a:pt x="363413" y="353154"/>
                  <a:pt x="450760" y="247735"/>
                </a:cubicBezTo>
                <a:cubicBezTo>
                  <a:pt x="488014" y="202773"/>
                  <a:pt x="516180" y="150731"/>
                  <a:pt x="553791" y="106067"/>
                </a:cubicBezTo>
                <a:cubicBezTo>
                  <a:pt x="643110" y="0"/>
                  <a:pt x="609733" y="3036"/>
                  <a:pt x="669701" y="3036"/>
                </a:cubicBezTo>
              </a:path>
            </a:pathLst>
          </a:custGeom>
          <a:ln w="57150">
            <a:solidFill>
              <a:schemeClr val="accent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 name="Freeform 5"/>
          <p:cNvSpPr/>
          <p:nvPr/>
        </p:nvSpPr>
        <p:spPr>
          <a:xfrm>
            <a:off x="6248400" y="4433888"/>
            <a:ext cx="669925" cy="595312"/>
          </a:xfrm>
          <a:custGeom>
            <a:avLst/>
            <a:gdLst>
              <a:gd name="connsiteX0" fmla="*/ 0 w 669701"/>
              <a:gd name="connsiteY0" fmla="*/ 505312 h 595465"/>
              <a:gd name="connsiteX1" fmla="*/ 38637 w 669701"/>
              <a:gd name="connsiteY1" fmla="*/ 556828 h 595465"/>
              <a:gd name="connsiteX2" fmla="*/ 77273 w 669701"/>
              <a:gd name="connsiteY2" fmla="*/ 569707 h 595465"/>
              <a:gd name="connsiteX3" fmla="*/ 115910 w 669701"/>
              <a:gd name="connsiteY3" fmla="*/ 595465 h 595465"/>
              <a:gd name="connsiteX4" fmla="*/ 180304 w 669701"/>
              <a:gd name="connsiteY4" fmla="*/ 556828 h 595465"/>
              <a:gd name="connsiteX5" fmla="*/ 450760 w 669701"/>
              <a:gd name="connsiteY5" fmla="*/ 247735 h 595465"/>
              <a:gd name="connsiteX6" fmla="*/ 553791 w 669701"/>
              <a:gd name="connsiteY6" fmla="*/ 106067 h 595465"/>
              <a:gd name="connsiteX7" fmla="*/ 669701 w 669701"/>
              <a:gd name="connsiteY7" fmla="*/ 3036 h 59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9701" h="595465">
                <a:moveTo>
                  <a:pt x="0" y="505312"/>
                </a:moveTo>
                <a:cubicBezTo>
                  <a:pt x="12879" y="522484"/>
                  <a:pt x="22147" y="543086"/>
                  <a:pt x="38637" y="556828"/>
                </a:cubicBezTo>
                <a:cubicBezTo>
                  <a:pt x="49066" y="565519"/>
                  <a:pt x="65131" y="563636"/>
                  <a:pt x="77273" y="569707"/>
                </a:cubicBezTo>
                <a:cubicBezTo>
                  <a:pt x="91117" y="576629"/>
                  <a:pt x="103031" y="586879"/>
                  <a:pt x="115910" y="595465"/>
                </a:cubicBezTo>
                <a:cubicBezTo>
                  <a:pt x="137375" y="582586"/>
                  <a:pt x="162941" y="574859"/>
                  <a:pt x="180304" y="556828"/>
                </a:cubicBezTo>
                <a:cubicBezTo>
                  <a:pt x="275266" y="458213"/>
                  <a:pt x="363413" y="353154"/>
                  <a:pt x="450760" y="247735"/>
                </a:cubicBezTo>
                <a:cubicBezTo>
                  <a:pt x="488014" y="202773"/>
                  <a:pt x="516180" y="150731"/>
                  <a:pt x="553791" y="106067"/>
                </a:cubicBezTo>
                <a:cubicBezTo>
                  <a:pt x="643110" y="0"/>
                  <a:pt x="609733" y="3036"/>
                  <a:pt x="669701" y="3036"/>
                </a:cubicBezTo>
              </a:path>
            </a:pathLst>
          </a:custGeom>
          <a:ln w="57150">
            <a:solidFill>
              <a:schemeClr val="accent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Platelet </a:t>
            </a:r>
            <a:r>
              <a:rPr lang="en-US" dirty="0" smtClean="0"/>
              <a:t> transfusion</a:t>
            </a:r>
            <a:endParaRPr lang="en-US" dirty="0"/>
          </a:p>
        </p:txBody>
      </p:sp>
      <p:sp>
        <p:nvSpPr>
          <p:cNvPr id="3" name="Content Placeholder 2"/>
          <p:cNvSpPr>
            <a:spLocks noGrp="1"/>
          </p:cNvSpPr>
          <p:nvPr>
            <p:ph idx="1"/>
          </p:nvPr>
        </p:nvSpPr>
        <p:spPr/>
        <p:txBody>
          <a:bodyPr/>
          <a:lstStyle/>
          <a:p>
            <a:pPr lvl="0"/>
            <a:endParaRPr lang="en-US" sz="2800" b="1" dirty="0" smtClean="0"/>
          </a:p>
          <a:p>
            <a:pPr lvl="0"/>
            <a:r>
              <a:rPr lang="en-US" sz="2800" b="1" dirty="0" smtClean="0"/>
              <a:t>Platelet </a:t>
            </a:r>
            <a:r>
              <a:rPr lang="en-US" sz="2800" b="1" dirty="0"/>
              <a:t>transfusion is not recommended for thrombocytopenia (no prophylaxis platelet transfusion).</a:t>
            </a:r>
          </a:p>
          <a:p>
            <a:pPr lvl="0"/>
            <a:r>
              <a:rPr lang="en-US" sz="2800" b="1" dirty="0"/>
              <a:t> It may be considered in adults with underlying hypertension(severe) and very severe thrombocytopenia who need urgent surgery</a:t>
            </a:r>
          </a:p>
          <a:p>
            <a:pPr>
              <a:buNone/>
            </a:pPr>
            <a:endParaRPr lang="en-US"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Changing Pattern</a:t>
            </a:r>
            <a:endParaRPr lang="en-US" b="1" dirty="0">
              <a:solidFill>
                <a:srgbClr val="FF0000"/>
              </a:solidFill>
            </a:endParaRPr>
          </a:p>
        </p:txBody>
      </p:sp>
      <p:sp>
        <p:nvSpPr>
          <p:cNvPr id="3" name="Content Placeholder 2"/>
          <p:cNvSpPr>
            <a:spLocks noGrp="1"/>
          </p:cNvSpPr>
          <p:nvPr>
            <p:ph idx="1"/>
          </p:nvPr>
        </p:nvSpPr>
        <p:spPr/>
        <p:txBody>
          <a:bodyPr>
            <a:normAutofit/>
          </a:bodyPr>
          <a:lstStyle/>
          <a:p>
            <a:r>
              <a:rPr lang="en-US" b="1" dirty="0" smtClean="0"/>
              <a:t>Dengue fever and dengue </a:t>
            </a:r>
            <a:r>
              <a:rPr lang="en-US" b="1" dirty="0" err="1" smtClean="0"/>
              <a:t>haemorrhagic</a:t>
            </a:r>
            <a:r>
              <a:rPr lang="en-US" b="1" dirty="0" smtClean="0"/>
              <a:t> fever</a:t>
            </a:r>
          </a:p>
          <a:p>
            <a:pPr>
              <a:buNone/>
            </a:pPr>
            <a:r>
              <a:rPr lang="en-US" b="1" dirty="0" smtClean="0"/>
              <a:t>  epidemiological changes</a:t>
            </a:r>
          </a:p>
          <a:p>
            <a:pPr>
              <a:buNone/>
            </a:pPr>
            <a:endParaRPr lang="en-US" b="1" dirty="0" smtClean="0"/>
          </a:p>
          <a:p>
            <a:pPr>
              <a:buNone/>
            </a:pPr>
            <a:r>
              <a:rPr lang="en-US" dirty="0" smtClean="0"/>
              <a:t>   The epidemiology of DF/DHF is complex and remains poorly understood. It involves host, viral and vector status that are further influenced by demographic, economic, </a:t>
            </a:r>
            <a:r>
              <a:rPr lang="en-US" dirty="0" err="1" smtClean="0"/>
              <a:t>behavioural</a:t>
            </a:r>
            <a:r>
              <a:rPr lang="en-US" dirty="0" smtClean="0"/>
              <a:t> and varied societal factors.</a:t>
            </a:r>
            <a:endParaRPr lang="en-US"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sz="2800" b="1" dirty="0" err="1" smtClean="0">
                <a:solidFill>
                  <a:srgbClr val="FF0000"/>
                </a:solidFill>
              </a:rPr>
              <a:t>A.Changes</a:t>
            </a:r>
            <a:r>
              <a:rPr lang="en-US" sz="2800" b="1" dirty="0" smtClean="0">
                <a:solidFill>
                  <a:srgbClr val="FF0000"/>
                </a:solidFill>
              </a:rPr>
              <a:t> in human host</a:t>
            </a:r>
          </a:p>
          <a:p>
            <a:pPr>
              <a:buNone/>
            </a:pPr>
            <a:r>
              <a:rPr lang="en-US" sz="2800" b="1" i="1" dirty="0" err="1" smtClean="0"/>
              <a:t>a.Shift</a:t>
            </a:r>
            <a:r>
              <a:rPr lang="en-US" sz="2800" b="1" i="1" dirty="0" smtClean="0"/>
              <a:t> in </a:t>
            </a:r>
            <a:r>
              <a:rPr lang="en-US" sz="2800" b="1" i="1" dirty="0" err="1" smtClean="0"/>
              <a:t>affected‑age</a:t>
            </a:r>
            <a:r>
              <a:rPr lang="en-US" sz="2800" b="1" i="1" dirty="0" smtClean="0"/>
              <a:t> group</a:t>
            </a:r>
          </a:p>
          <a:p>
            <a:pPr>
              <a:buNone/>
            </a:pPr>
            <a:r>
              <a:rPr lang="en-US" sz="2800" b="1" i="1" dirty="0" smtClean="0"/>
              <a:t>  </a:t>
            </a:r>
            <a:r>
              <a:rPr lang="en-US" sz="2800" dirty="0" smtClean="0"/>
              <a:t> clinical DF in adults is rare. However, there is an evidence of increase of dengue incidence in older age groups, and this age shift has been reported Singapore, Indonesia, Bangladesh and Thailand.</a:t>
            </a:r>
          </a:p>
          <a:p>
            <a:pPr>
              <a:buNone/>
            </a:pPr>
            <a:r>
              <a:rPr lang="en-US" sz="2800" b="1" i="1" dirty="0" err="1" smtClean="0"/>
              <a:t>b.Sex</a:t>
            </a:r>
            <a:r>
              <a:rPr lang="en-US" sz="2800" b="1" i="1" dirty="0" smtClean="0"/>
              <a:t> differences</a:t>
            </a:r>
          </a:p>
          <a:p>
            <a:pPr>
              <a:buNone/>
            </a:pPr>
            <a:r>
              <a:rPr lang="en-US" sz="2800" b="1" i="1" dirty="0" err="1" smtClean="0"/>
              <a:t>c.Rural</a:t>
            </a:r>
            <a:r>
              <a:rPr lang="en-US" sz="2800" b="1" i="1" dirty="0" smtClean="0"/>
              <a:t> expansion</a:t>
            </a:r>
            <a:endParaRPr lang="en-US" sz="2800" dirty="0" smtClean="0"/>
          </a:p>
          <a:p>
            <a:pPr>
              <a:buNone/>
            </a:pPr>
            <a:endParaRPr lang="en-US"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buNone/>
            </a:pPr>
            <a:r>
              <a:rPr lang="en-US" sz="2800" b="1" dirty="0" smtClean="0">
                <a:solidFill>
                  <a:srgbClr val="FF0000"/>
                </a:solidFill>
              </a:rPr>
              <a:t>B. Changes in the dengue virus</a:t>
            </a:r>
          </a:p>
          <a:p>
            <a:pPr>
              <a:buNone/>
            </a:pPr>
            <a:r>
              <a:rPr lang="en-US" sz="2800" b="1" i="1" dirty="0" err="1" smtClean="0"/>
              <a:t>a.Virulence</a:t>
            </a:r>
            <a:r>
              <a:rPr lang="en-US" sz="2800" b="1" i="1" dirty="0" smtClean="0"/>
              <a:t> affecting severity of the disease</a:t>
            </a:r>
          </a:p>
          <a:p>
            <a:pPr>
              <a:buNone/>
            </a:pPr>
            <a:r>
              <a:rPr lang="en-US" sz="2800" dirty="0" smtClean="0"/>
              <a:t>Sequential infections or secondary infections are important</a:t>
            </a:r>
          </a:p>
          <a:p>
            <a:pPr>
              <a:buNone/>
            </a:pPr>
            <a:r>
              <a:rPr lang="en-US" sz="2800" dirty="0" smtClean="0"/>
              <a:t>  to determine the severity of the disease.  </a:t>
            </a:r>
          </a:p>
          <a:p>
            <a:pPr>
              <a:buNone/>
            </a:pPr>
            <a:endParaRPr lang="en-US" sz="2800" dirty="0" smtClean="0"/>
          </a:p>
          <a:p>
            <a:pPr>
              <a:buNone/>
            </a:pPr>
            <a:r>
              <a:rPr lang="en-US" sz="2800" dirty="0" smtClean="0"/>
              <a:t>The infection enhancement contributes to the pattern of </a:t>
            </a:r>
            <a:r>
              <a:rPr lang="en-US" sz="2800" dirty="0" err="1" smtClean="0"/>
              <a:t>variable‑sized</a:t>
            </a:r>
            <a:r>
              <a:rPr lang="en-US" sz="2800" dirty="0" smtClean="0"/>
              <a:t> outbreaks observed.</a:t>
            </a:r>
            <a:endParaRPr lang="en-US" sz="2800"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endParaRPr lang="en-US" b="1" i="1" dirty="0" smtClean="0"/>
          </a:p>
          <a:p>
            <a:pPr>
              <a:buNone/>
            </a:pPr>
            <a:endParaRPr lang="en-US" b="1" i="1" dirty="0" smtClean="0"/>
          </a:p>
          <a:p>
            <a:pPr>
              <a:buNone/>
            </a:pPr>
            <a:endParaRPr lang="en-US" b="1" i="1" dirty="0" smtClean="0"/>
          </a:p>
          <a:p>
            <a:pPr>
              <a:buNone/>
            </a:pPr>
            <a:endParaRPr lang="en-US" b="1" i="1" dirty="0" smtClean="0"/>
          </a:p>
          <a:p>
            <a:pPr>
              <a:buNone/>
            </a:pPr>
            <a:endParaRPr lang="en-US" b="1" i="1" dirty="0" smtClean="0"/>
          </a:p>
          <a:p>
            <a:pPr>
              <a:buNone/>
            </a:pPr>
            <a:endParaRPr lang="en-US" b="1" i="1" dirty="0" smtClean="0"/>
          </a:p>
          <a:p>
            <a:pPr>
              <a:buNone/>
            </a:pPr>
            <a:endParaRPr lang="en-US" b="1" i="1" dirty="0" smtClean="0"/>
          </a:p>
          <a:p>
            <a:pPr>
              <a:buNone/>
            </a:pPr>
            <a:r>
              <a:rPr lang="en-US" b="1" i="1" dirty="0" err="1" smtClean="0"/>
              <a:t>b.Genotype</a:t>
            </a:r>
            <a:r>
              <a:rPr lang="en-US" b="1" i="1" dirty="0" smtClean="0"/>
              <a:t> affecting time interval between sequential</a:t>
            </a:r>
          </a:p>
          <a:p>
            <a:pPr>
              <a:buNone/>
            </a:pPr>
            <a:r>
              <a:rPr lang="en-US" b="1" i="1" dirty="0" smtClean="0"/>
              <a:t>   infections</a:t>
            </a:r>
            <a:endParaRPr lang="en-US" dirty="0"/>
          </a:p>
        </p:txBody>
      </p:sp>
      <p:sp>
        <p:nvSpPr>
          <p:cNvPr id="4" name="Rectangle 3"/>
          <p:cNvSpPr/>
          <p:nvPr/>
        </p:nvSpPr>
        <p:spPr>
          <a:xfrm>
            <a:off x="1451758" y="1555669"/>
            <a:ext cx="7419109" cy="2246769"/>
          </a:xfrm>
          <a:prstGeom prst="rect">
            <a:avLst/>
          </a:prstGeom>
        </p:spPr>
        <p:txBody>
          <a:bodyPr wrap="square">
            <a:spAutoFit/>
          </a:bodyPr>
          <a:lstStyle/>
          <a:p>
            <a:pPr>
              <a:buNone/>
            </a:pPr>
            <a:r>
              <a:rPr lang="en-US" sz="2800" dirty="0" smtClean="0"/>
              <a:t>Studies in Thailand have revealed the following quantum of DHF risk with different sequences of dengue viruses with    DENV‑1/ DENV‑2: 500‑fold, </a:t>
            </a:r>
          </a:p>
          <a:p>
            <a:pPr>
              <a:buNone/>
            </a:pPr>
            <a:r>
              <a:rPr lang="en-US" sz="2800" dirty="0" smtClean="0"/>
              <a:t>DENV‑3/DENV‑2: 150‑fold and</a:t>
            </a:r>
          </a:p>
          <a:p>
            <a:pPr>
              <a:buNone/>
            </a:pPr>
            <a:r>
              <a:rPr lang="en-US" sz="2800" dirty="0" smtClean="0"/>
              <a:t>DENV‑4/DENV‑2 equals to 50‑fold risk.</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sz="2800" b="1" dirty="0" err="1" smtClean="0">
                <a:solidFill>
                  <a:srgbClr val="FF0000"/>
                </a:solidFill>
              </a:rPr>
              <a:t>C.Changes</a:t>
            </a:r>
            <a:r>
              <a:rPr lang="en-US" sz="2800" b="1" dirty="0" smtClean="0">
                <a:solidFill>
                  <a:srgbClr val="FF0000"/>
                </a:solidFill>
              </a:rPr>
              <a:t> In the vector bionomics</a:t>
            </a:r>
          </a:p>
          <a:p>
            <a:pPr>
              <a:buNone/>
            </a:pPr>
            <a:endParaRPr lang="en-US" b="1" i="1" dirty="0" smtClean="0"/>
          </a:p>
          <a:p>
            <a:pPr>
              <a:buNone/>
            </a:pPr>
            <a:r>
              <a:rPr lang="en-US" sz="3200" b="1" i="1" dirty="0" smtClean="0"/>
              <a:t>Rural spread</a:t>
            </a:r>
          </a:p>
          <a:p>
            <a:pPr>
              <a:buNone/>
            </a:pPr>
            <a:r>
              <a:rPr lang="en-US" sz="3200" b="1" i="1" dirty="0" smtClean="0"/>
              <a:t>Seasonality and climate variability</a:t>
            </a:r>
          </a:p>
          <a:p>
            <a:pPr>
              <a:buNone/>
            </a:pPr>
            <a:r>
              <a:rPr lang="en-US" sz="3200" b="1" i="1" dirty="0" err="1" smtClean="0"/>
              <a:t>Socio‑cultural</a:t>
            </a:r>
            <a:r>
              <a:rPr lang="en-US" sz="3200" b="1" i="1" dirty="0" smtClean="0"/>
              <a:t> and socio‑economic factors affecting vector longevity and survival</a:t>
            </a:r>
            <a:endParaRPr lang="en-US" sz="3200" dirty="0">
              <a:solidFill>
                <a:srgbClr val="FF0000"/>
              </a:solidFill>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This year Out break Observation - 2018</a:t>
            </a:r>
            <a:endParaRPr lang="en-US" b="1" dirty="0">
              <a:solidFill>
                <a:srgbClr val="FF0000"/>
              </a:solidFill>
            </a:endParaRPr>
          </a:p>
        </p:txBody>
      </p:sp>
      <p:sp>
        <p:nvSpPr>
          <p:cNvPr id="3" name="Content Placeholder 2"/>
          <p:cNvSpPr>
            <a:spLocks noGrp="1"/>
          </p:cNvSpPr>
          <p:nvPr>
            <p:ph idx="1"/>
          </p:nvPr>
        </p:nvSpPr>
        <p:spPr/>
        <p:txBody>
          <a:bodyPr>
            <a:normAutofit/>
          </a:bodyPr>
          <a:lstStyle/>
          <a:p>
            <a:endParaRPr lang="en-US" sz="2800" dirty="0" smtClean="0"/>
          </a:p>
          <a:p>
            <a:r>
              <a:rPr lang="en-US" sz="2800" dirty="0" smtClean="0"/>
              <a:t>Less rash</a:t>
            </a:r>
          </a:p>
          <a:p>
            <a:r>
              <a:rPr lang="en-US" sz="2800" dirty="0" smtClean="0"/>
              <a:t>Fever persists longer duration</a:t>
            </a:r>
          </a:p>
          <a:p>
            <a:r>
              <a:rPr lang="en-US" sz="2800" dirty="0" smtClean="0"/>
              <a:t>More Leucopenia</a:t>
            </a:r>
          </a:p>
          <a:p>
            <a:r>
              <a:rPr lang="en-US" sz="2800" dirty="0" smtClean="0"/>
              <a:t>High AST</a:t>
            </a:r>
          </a:p>
          <a:p>
            <a:r>
              <a:rPr lang="en-US" sz="2800" dirty="0" smtClean="0"/>
              <a:t>Tourniquet test +</a:t>
            </a:r>
            <a:r>
              <a:rPr lang="en-US" sz="2800" dirty="0" err="1" smtClean="0"/>
              <a:t>ve</a:t>
            </a:r>
            <a:r>
              <a:rPr lang="en-US" sz="2800" dirty="0" smtClean="0"/>
              <a:t> early</a:t>
            </a:r>
          </a:p>
          <a:p>
            <a:r>
              <a:rPr lang="en-US" sz="2800" dirty="0" smtClean="0"/>
              <a:t>Diarrhea</a:t>
            </a:r>
          </a:p>
          <a:p>
            <a:r>
              <a:rPr lang="en-US" sz="2800" dirty="0" smtClean="0"/>
              <a:t>Pharyngeal congestion</a:t>
            </a:r>
          </a:p>
          <a:p>
            <a:r>
              <a:rPr lang="en-US" sz="2800" dirty="0" err="1" smtClean="0"/>
              <a:t>Myocarditis</a:t>
            </a:r>
            <a:endParaRPr lang="en-US" sz="2800" dirty="0" smtClean="0"/>
          </a:p>
          <a:p>
            <a:endParaRPr lang="en-US" sz="2800" dirty="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 y="0"/>
            <a:ext cx="92964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p:cNvSpPr/>
          <p:nvPr/>
        </p:nvSpPr>
        <p:spPr>
          <a:xfrm>
            <a:off x="1676400" y="2971800"/>
            <a:ext cx="11430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972641204"/>
      </p:ext>
    </p:extLst>
  </p:cSld>
  <p:clrMapOvr>
    <a:masterClrMapping/>
  </p:clrMapOvr>
  <p:transition spd="slow"/>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Management of high-risk </a:t>
            </a:r>
            <a:r>
              <a:rPr lang="en-GB" dirty="0" smtClean="0"/>
              <a:t>patients </a:t>
            </a:r>
            <a:r>
              <a:rPr lang="en-GB" u="sng" dirty="0" smtClean="0">
                <a:solidFill>
                  <a:srgbClr val="C00000"/>
                </a:solidFill>
              </a:rPr>
              <a:t>(In Special Situations)</a:t>
            </a:r>
            <a:endParaRPr lang="en-GB" u="sng" dirty="0">
              <a:solidFill>
                <a:srgbClr val="C00000"/>
              </a:solidFill>
            </a:endParaRPr>
          </a:p>
        </p:txBody>
      </p:sp>
      <p:sp>
        <p:nvSpPr>
          <p:cNvPr id="2" name="Content Placeholder 1"/>
          <p:cNvSpPr>
            <a:spLocks noGrp="1"/>
          </p:cNvSpPr>
          <p:nvPr>
            <p:ph idx="1"/>
          </p:nvPr>
        </p:nvSpPr>
        <p:spPr/>
        <p:txBody>
          <a:bodyPr>
            <a:normAutofit/>
          </a:bodyPr>
          <a:lstStyle/>
          <a:p>
            <a:r>
              <a:rPr lang="en-GB" b="1" u="sng" dirty="0"/>
              <a:t>Obese </a:t>
            </a:r>
            <a:r>
              <a:rPr lang="en-GB" b="1" u="sng" dirty="0" smtClean="0"/>
              <a:t>patients</a:t>
            </a:r>
            <a:r>
              <a:rPr lang="en-GB" u="sng" dirty="0" smtClean="0"/>
              <a:t> </a:t>
            </a:r>
            <a:r>
              <a:rPr lang="en-GB" dirty="0"/>
              <a:t>have less respiratory reserves and care should be taken to avoid </a:t>
            </a:r>
            <a:r>
              <a:rPr lang="en-GB" dirty="0" smtClean="0"/>
              <a:t>excessive intravenous </a:t>
            </a:r>
            <a:r>
              <a:rPr lang="en-GB" dirty="0"/>
              <a:t>fluid infusions. </a:t>
            </a:r>
          </a:p>
          <a:p>
            <a:r>
              <a:rPr lang="en-GB" b="1" u="sng" dirty="0" smtClean="0"/>
              <a:t>Infants</a:t>
            </a:r>
            <a:r>
              <a:rPr lang="en-GB" u="sng" dirty="0" smtClean="0"/>
              <a:t> </a:t>
            </a:r>
            <a:r>
              <a:rPr lang="en-GB" dirty="0"/>
              <a:t>also have less respiratory reserves and are more susceptible to liver </a:t>
            </a:r>
            <a:r>
              <a:rPr lang="en-GB" dirty="0" smtClean="0"/>
              <a:t>impairment and </a:t>
            </a:r>
            <a:r>
              <a:rPr lang="en-GB" dirty="0"/>
              <a:t>electrolyte imbalance. </a:t>
            </a:r>
            <a:r>
              <a:rPr lang="en-GB" dirty="0" smtClean="0"/>
              <a:t>Infants </a:t>
            </a:r>
            <a:r>
              <a:rPr lang="en-GB" dirty="0"/>
              <a:t>should, therefore, be evaluated </a:t>
            </a:r>
            <a:r>
              <a:rPr lang="en-GB" dirty="0" smtClean="0"/>
              <a:t>more frequently </a:t>
            </a:r>
            <a:r>
              <a:rPr lang="en-GB" dirty="0"/>
              <a:t>for oral fluid intake and urine output.</a:t>
            </a:r>
          </a:p>
          <a:p>
            <a:r>
              <a:rPr lang="en-GB" dirty="0" smtClean="0"/>
              <a:t>Intravenous </a:t>
            </a:r>
            <a:r>
              <a:rPr lang="en-GB" dirty="0"/>
              <a:t>insulin is usually required to control the blood sugar levels in dengue </a:t>
            </a:r>
            <a:r>
              <a:rPr lang="en-GB" dirty="0" smtClean="0"/>
              <a:t>patients with </a:t>
            </a:r>
            <a:r>
              <a:rPr lang="en-GB" b="1" u="sng" dirty="0"/>
              <a:t>diabetes mellitus</a:t>
            </a:r>
            <a:r>
              <a:rPr lang="en-GB" u="sng" dirty="0"/>
              <a:t>. </a:t>
            </a:r>
            <a:r>
              <a:rPr lang="en-GB" dirty="0"/>
              <a:t>Non-glucose containing crystalloids should be used.</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2840278145"/>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Management of high-risk patients</a:t>
            </a:r>
          </a:p>
        </p:txBody>
      </p:sp>
      <p:sp>
        <p:nvSpPr>
          <p:cNvPr id="2" name="Content Placeholder 1"/>
          <p:cNvSpPr>
            <a:spLocks noGrp="1"/>
          </p:cNvSpPr>
          <p:nvPr>
            <p:ph idx="1"/>
          </p:nvPr>
        </p:nvSpPr>
        <p:spPr/>
        <p:txBody>
          <a:bodyPr>
            <a:normAutofit/>
          </a:bodyPr>
          <a:lstStyle/>
          <a:p>
            <a:r>
              <a:rPr lang="en-GB" b="1" u="sng" dirty="0" smtClean="0"/>
              <a:t>Pregnant women</a:t>
            </a:r>
            <a:r>
              <a:rPr lang="en-GB" u="sng" dirty="0" smtClean="0"/>
              <a:t> </a:t>
            </a:r>
            <a:r>
              <a:rPr lang="en-GB" dirty="0" smtClean="0"/>
              <a:t>with dengue should be admitted early to intensely monitor disease progress. Joint care among obstetrics, medicine and paediatrics specialities is essential. Families may have to be counselled in some severe situations. Amount and rate of IV fluid for pregnant women should be similar to those for non-pregnant woman using pre-pregnant weight for calculation.</a:t>
            </a:r>
          </a:p>
          <a:p>
            <a:r>
              <a:rPr lang="en-GB" dirty="0" smtClean="0"/>
              <a:t>Patients </a:t>
            </a:r>
            <a:r>
              <a:rPr lang="en-GB" dirty="0"/>
              <a:t>with </a:t>
            </a:r>
            <a:r>
              <a:rPr lang="en-GB" b="1" u="sng" dirty="0" smtClean="0"/>
              <a:t>hypertension</a:t>
            </a:r>
            <a:r>
              <a:rPr lang="en-GB" dirty="0" smtClean="0"/>
              <a:t> </a:t>
            </a:r>
            <a:r>
              <a:rPr lang="en-GB" dirty="0"/>
              <a:t>may be on anti-hypertensive therapy that masks the </a:t>
            </a:r>
            <a:r>
              <a:rPr lang="en-GB" dirty="0" smtClean="0"/>
              <a:t>cardiovascular response </a:t>
            </a:r>
            <a:r>
              <a:rPr lang="en-GB" dirty="0"/>
              <a:t>in </a:t>
            </a:r>
            <a:r>
              <a:rPr lang="en-GB" dirty="0" smtClean="0"/>
              <a:t>shock. A blood </a:t>
            </a:r>
            <a:r>
              <a:rPr lang="en-GB" dirty="0"/>
              <a:t>pressure that is perceived to be normal may in fact be low for these patients.</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1950422998"/>
      </p:ext>
    </p:extLst>
  </p:cSld>
  <p:clrMapOvr>
    <a:masterClrMapping/>
  </p:clrMapOvr>
  <p:transition spd="slow"/>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Management of high-risk patients</a:t>
            </a:r>
          </a:p>
        </p:txBody>
      </p:sp>
      <p:sp>
        <p:nvSpPr>
          <p:cNvPr id="2" name="Content Placeholder 1"/>
          <p:cNvSpPr>
            <a:spLocks noGrp="1"/>
          </p:cNvSpPr>
          <p:nvPr>
            <p:ph idx="1"/>
          </p:nvPr>
        </p:nvSpPr>
        <p:spPr/>
        <p:txBody>
          <a:bodyPr/>
          <a:lstStyle/>
          <a:p>
            <a:r>
              <a:rPr lang="en-GB" b="1" u="sng" dirty="0"/>
              <a:t>Anti-coagulant therapy</a:t>
            </a:r>
            <a:r>
              <a:rPr lang="en-GB" u="sng" dirty="0"/>
              <a:t> </a:t>
            </a:r>
            <a:r>
              <a:rPr lang="en-GB" dirty="0"/>
              <a:t>may have to be stopped temporarily during the critical period</a:t>
            </a:r>
            <a:r>
              <a:rPr lang="en-GB" dirty="0" smtClean="0"/>
              <a:t>.</a:t>
            </a:r>
          </a:p>
          <a:p>
            <a:endParaRPr lang="en-GB" dirty="0"/>
          </a:p>
          <a:p>
            <a:r>
              <a:rPr lang="en-GB" b="1" u="sng" dirty="0" smtClean="0"/>
              <a:t>Haemolytic </a:t>
            </a:r>
            <a:r>
              <a:rPr lang="en-GB" b="1" u="sng" dirty="0"/>
              <a:t>diseases and </a:t>
            </a:r>
            <a:r>
              <a:rPr lang="en-GB" b="1" u="sng" dirty="0" err="1"/>
              <a:t>haemoglobinopathies</a:t>
            </a:r>
            <a:r>
              <a:rPr lang="en-GB" b="1" u="sng" dirty="0"/>
              <a:t>:</a:t>
            </a:r>
            <a:r>
              <a:rPr lang="en-GB" u="sng" dirty="0"/>
              <a:t> </a:t>
            </a:r>
            <a:r>
              <a:rPr lang="en-GB" dirty="0"/>
              <a:t>These patients are at risk of haemolysis </a:t>
            </a:r>
            <a:r>
              <a:rPr lang="en-GB" dirty="0" smtClean="0"/>
              <a:t>and will </a:t>
            </a:r>
            <a:r>
              <a:rPr lang="en-GB" dirty="0"/>
              <a:t>require blood transfusion. Caution should accompany </a:t>
            </a:r>
            <a:r>
              <a:rPr lang="en-GB" dirty="0" err="1"/>
              <a:t>hyperhydration</a:t>
            </a:r>
            <a:r>
              <a:rPr lang="en-GB" dirty="0"/>
              <a:t> and </a:t>
            </a:r>
            <a:r>
              <a:rPr lang="en-GB" dirty="0" err="1" smtClean="0"/>
              <a:t>alkalinization</a:t>
            </a:r>
            <a:r>
              <a:rPr lang="en-GB" dirty="0"/>
              <a:t> </a:t>
            </a:r>
            <a:r>
              <a:rPr lang="en-GB" dirty="0" smtClean="0"/>
              <a:t>therapy</a:t>
            </a:r>
            <a:r>
              <a:rPr lang="en-GB" dirty="0"/>
              <a:t>, which can cause fluid overload and </a:t>
            </a:r>
            <a:r>
              <a:rPr lang="en-GB" dirty="0" err="1"/>
              <a:t>hypocalcemia</a:t>
            </a:r>
            <a:r>
              <a:rPr lang="en-GB" dirty="0"/>
              <a:t>.</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1950422998"/>
      </p:ext>
    </p:extLst>
  </p:cSld>
  <p:clrMapOvr>
    <a:masterClrMapping/>
  </p:clrMapOvr>
  <p:transition spd="slow"/>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Management of high-risk patients</a:t>
            </a:r>
          </a:p>
        </p:txBody>
      </p:sp>
      <p:sp>
        <p:nvSpPr>
          <p:cNvPr id="2" name="Content Placeholder 1"/>
          <p:cNvSpPr>
            <a:spLocks noGrp="1"/>
          </p:cNvSpPr>
          <p:nvPr>
            <p:ph idx="1"/>
          </p:nvPr>
        </p:nvSpPr>
        <p:spPr/>
        <p:txBody>
          <a:bodyPr/>
          <a:lstStyle/>
          <a:p>
            <a:r>
              <a:rPr lang="en-GB" b="1" u="sng" dirty="0"/>
              <a:t>Congenital and ischaemic heart diseases:</a:t>
            </a:r>
            <a:r>
              <a:rPr lang="en-GB" u="sng" dirty="0"/>
              <a:t> </a:t>
            </a:r>
            <a:r>
              <a:rPr lang="en-GB" dirty="0"/>
              <a:t>Fluid therapy should be more cautious as </a:t>
            </a:r>
            <a:r>
              <a:rPr lang="en-GB" dirty="0" smtClean="0"/>
              <a:t>they may </a:t>
            </a:r>
            <a:r>
              <a:rPr lang="en-GB" dirty="0"/>
              <a:t>have less cardiac reserves</a:t>
            </a:r>
            <a:r>
              <a:rPr lang="en-GB" dirty="0" smtClean="0"/>
              <a:t>.</a:t>
            </a:r>
          </a:p>
          <a:p>
            <a:pPr marL="114300" indent="0">
              <a:buNone/>
            </a:pPr>
            <a:endParaRPr lang="en-GB" dirty="0"/>
          </a:p>
          <a:p>
            <a:r>
              <a:rPr lang="en-GB" b="1" u="sng" dirty="0" smtClean="0"/>
              <a:t>Patients </a:t>
            </a:r>
            <a:r>
              <a:rPr lang="en-GB" b="1" u="sng" dirty="0"/>
              <a:t>on steroid therapy</a:t>
            </a:r>
            <a:r>
              <a:rPr lang="en-GB" u="sng" dirty="0"/>
              <a:t>,</a:t>
            </a:r>
            <a:r>
              <a:rPr lang="en-GB" dirty="0"/>
              <a:t> continued steroid treatment is recommended but the </a:t>
            </a:r>
            <a:r>
              <a:rPr lang="en-GB" dirty="0" smtClean="0"/>
              <a:t>route may </a:t>
            </a:r>
            <a:r>
              <a:rPr lang="en-GB" dirty="0"/>
              <a:t>be changed.</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1950422998"/>
      </p:ext>
    </p:extLst>
  </p:cSld>
  <p:clrMapOvr>
    <a:masterClrMapping/>
  </p:clrMapOvr>
  <p:transition spd="slow"/>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Signs of recovery</a:t>
            </a:r>
          </a:p>
        </p:txBody>
      </p:sp>
      <p:sp>
        <p:nvSpPr>
          <p:cNvPr id="2" name="Content Placeholder 1"/>
          <p:cNvSpPr>
            <a:spLocks noGrp="1"/>
          </p:cNvSpPr>
          <p:nvPr>
            <p:ph idx="1"/>
          </p:nvPr>
        </p:nvSpPr>
        <p:spPr/>
        <p:txBody>
          <a:bodyPr>
            <a:normAutofit/>
          </a:bodyPr>
          <a:lstStyle/>
          <a:p>
            <a:r>
              <a:rPr lang="en-GB" dirty="0" smtClean="0"/>
              <a:t>Stable </a:t>
            </a:r>
            <a:r>
              <a:rPr lang="en-GB" dirty="0"/>
              <a:t>pulse, blood pressure and breathing rate.</a:t>
            </a:r>
          </a:p>
          <a:p>
            <a:r>
              <a:rPr lang="en-GB" dirty="0" smtClean="0"/>
              <a:t>Normal </a:t>
            </a:r>
            <a:r>
              <a:rPr lang="en-GB" dirty="0"/>
              <a:t>temperature.</a:t>
            </a:r>
          </a:p>
          <a:p>
            <a:r>
              <a:rPr lang="en-GB" dirty="0" smtClean="0"/>
              <a:t>No </a:t>
            </a:r>
            <a:r>
              <a:rPr lang="en-GB" dirty="0"/>
              <a:t>evidence of external or internal bleeding.</a:t>
            </a:r>
          </a:p>
          <a:p>
            <a:r>
              <a:rPr lang="en-GB" dirty="0" smtClean="0"/>
              <a:t>Return </a:t>
            </a:r>
            <a:r>
              <a:rPr lang="en-GB" dirty="0"/>
              <a:t>of appetite.</a:t>
            </a:r>
          </a:p>
          <a:p>
            <a:r>
              <a:rPr lang="pt-BR" dirty="0" smtClean="0"/>
              <a:t>No </a:t>
            </a:r>
            <a:r>
              <a:rPr lang="pt-BR" dirty="0"/>
              <a:t>vomiting, no abdominal pain.</a:t>
            </a:r>
          </a:p>
          <a:p>
            <a:r>
              <a:rPr lang="en-GB" dirty="0" smtClean="0"/>
              <a:t>Good </a:t>
            </a:r>
            <a:r>
              <a:rPr lang="en-GB" dirty="0"/>
              <a:t>urinary output.</a:t>
            </a:r>
          </a:p>
          <a:p>
            <a:r>
              <a:rPr lang="en-GB" dirty="0" smtClean="0"/>
              <a:t>Stable </a:t>
            </a:r>
            <a:r>
              <a:rPr lang="en-GB" dirty="0"/>
              <a:t>haematocrit at baseline level.</a:t>
            </a:r>
          </a:p>
          <a:p>
            <a:r>
              <a:rPr lang="en-GB" dirty="0" smtClean="0"/>
              <a:t>Convalescent </a:t>
            </a:r>
            <a:r>
              <a:rPr lang="en-GB" dirty="0"/>
              <a:t>confluent </a:t>
            </a:r>
            <a:r>
              <a:rPr lang="en-GB" dirty="0" err="1"/>
              <a:t>petechiae</a:t>
            </a:r>
            <a:r>
              <a:rPr lang="en-GB" dirty="0"/>
              <a:t> rash or itching, especially on the extremities.</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3475422333"/>
      </p:ext>
    </p:extLst>
  </p:cSld>
  <p:clrMapOvr>
    <a:masterClrMapping/>
  </p:clrMapOvr>
  <p:transition spd="slow"/>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Criteria for discharging patients</a:t>
            </a:r>
          </a:p>
        </p:txBody>
      </p:sp>
      <p:sp>
        <p:nvSpPr>
          <p:cNvPr id="2" name="Content Placeholder 1"/>
          <p:cNvSpPr>
            <a:spLocks noGrp="1"/>
          </p:cNvSpPr>
          <p:nvPr>
            <p:ph idx="1"/>
          </p:nvPr>
        </p:nvSpPr>
        <p:spPr>
          <a:xfrm>
            <a:off x="457200" y="1600200"/>
            <a:ext cx="7620000" cy="4495800"/>
          </a:xfrm>
        </p:spPr>
        <p:txBody>
          <a:bodyPr>
            <a:normAutofit lnSpcReduction="10000"/>
          </a:bodyPr>
          <a:lstStyle/>
          <a:p>
            <a:r>
              <a:rPr lang="en-GB" dirty="0"/>
              <a:t>Absence of fever for at least 24 hours without the use of anti-fever therapy.</a:t>
            </a:r>
          </a:p>
          <a:p>
            <a:r>
              <a:rPr lang="en-GB" dirty="0" smtClean="0"/>
              <a:t>Return </a:t>
            </a:r>
            <a:r>
              <a:rPr lang="en-GB" dirty="0"/>
              <a:t>of appetite.</a:t>
            </a:r>
          </a:p>
          <a:p>
            <a:r>
              <a:rPr lang="en-GB" dirty="0" smtClean="0"/>
              <a:t>Visible </a:t>
            </a:r>
            <a:r>
              <a:rPr lang="en-GB" dirty="0"/>
              <a:t>clinical improvement.</a:t>
            </a:r>
          </a:p>
          <a:p>
            <a:r>
              <a:rPr lang="en-GB" dirty="0" smtClean="0"/>
              <a:t>Satisfactory </a:t>
            </a:r>
            <a:r>
              <a:rPr lang="en-GB" dirty="0"/>
              <a:t>urine output.</a:t>
            </a:r>
          </a:p>
          <a:p>
            <a:r>
              <a:rPr lang="en-GB" dirty="0" smtClean="0"/>
              <a:t>A </a:t>
            </a:r>
            <a:r>
              <a:rPr lang="en-GB" dirty="0"/>
              <a:t>minimum of 2–3 days have elapsed after recovery from shock.</a:t>
            </a:r>
          </a:p>
          <a:p>
            <a:r>
              <a:rPr lang="en-GB" dirty="0" smtClean="0"/>
              <a:t>No </a:t>
            </a:r>
            <a:r>
              <a:rPr lang="en-GB" dirty="0"/>
              <a:t>respiratory distress from pleural effusion and no ascites.</a:t>
            </a:r>
          </a:p>
          <a:p>
            <a:r>
              <a:rPr lang="en-GB" dirty="0" smtClean="0"/>
              <a:t>Platelet </a:t>
            </a:r>
            <a:r>
              <a:rPr lang="en-GB" dirty="0"/>
              <a:t>count of more than 50 000/mm3. If not, patients can be recommended to </a:t>
            </a:r>
            <a:r>
              <a:rPr lang="en-GB" dirty="0" smtClean="0"/>
              <a:t>avoid traumatic </a:t>
            </a:r>
            <a:r>
              <a:rPr lang="en-GB" dirty="0"/>
              <a:t>activities for at least 1–2 weeks for platelet count to become normal. In </a:t>
            </a:r>
            <a:r>
              <a:rPr lang="en-GB" dirty="0" smtClean="0"/>
              <a:t>most uncomplicated </a:t>
            </a:r>
            <a:r>
              <a:rPr lang="en-GB" dirty="0"/>
              <a:t>cases, platelet rises to normal within 3–5 days.</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1188620974"/>
      </p:ext>
    </p:extLst>
  </p:cSld>
  <p:clrMapOvr>
    <a:masterClrMapping/>
  </p:clrMapOvr>
  <p:transition spd="slow"/>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455613" y="284131"/>
            <a:ext cx="3773487" cy="535531"/>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90000"/>
              </a:lnSpc>
              <a:spcBef>
                <a:spcPct val="50000"/>
              </a:spcBef>
            </a:pPr>
            <a:r>
              <a:rPr lang="en-US" sz="3200" b="1" dirty="0">
                <a:latin typeface="+mj-lt"/>
              </a:rPr>
              <a:t>Dos or Don’ts:</a:t>
            </a:r>
          </a:p>
        </p:txBody>
      </p:sp>
      <p:sp>
        <p:nvSpPr>
          <p:cNvPr id="47107" name="Text Box 3"/>
          <p:cNvSpPr txBox="1">
            <a:spLocks noChangeArrowheads="1"/>
          </p:cNvSpPr>
          <p:nvPr/>
        </p:nvSpPr>
        <p:spPr bwMode="auto">
          <a:xfrm>
            <a:off x="381000" y="969931"/>
            <a:ext cx="7696200" cy="49736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lnSpc>
                <a:spcPct val="130000"/>
              </a:lnSpc>
            </a:pPr>
            <a:r>
              <a:rPr lang="en-US" dirty="0">
                <a:latin typeface="+mn-lt"/>
              </a:rPr>
              <a:t>1. Do not give aspirin or any NSAIDs for the treatment    </a:t>
            </a:r>
          </a:p>
          <a:p>
            <a:pPr algn="just" eaLnBrk="1" hangingPunct="1">
              <a:lnSpc>
                <a:spcPct val="130000"/>
              </a:lnSpc>
            </a:pPr>
            <a:r>
              <a:rPr lang="en-US" dirty="0">
                <a:latin typeface="+mn-lt"/>
              </a:rPr>
              <a:t>    of any fever. </a:t>
            </a:r>
          </a:p>
          <a:p>
            <a:pPr algn="just" eaLnBrk="1" hangingPunct="1">
              <a:lnSpc>
                <a:spcPct val="130000"/>
              </a:lnSpc>
            </a:pPr>
            <a:r>
              <a:rPr lang="en-US" dirty="0">
                <a:latin typeface="+mn-lt"/>
              </a:rPr>
              <a:t>2. Cases of DHF should be observe hourly.</a:t>
            </a:r>
          </a:p>
          <a:p>
            <a:pPr algn="just" eaLnBrk="1" hangingPunct="1">
              <a:lnSpc>
                <a:spcPct val="130000"/>
              </a:lnSpc>
            </a:pPr>
            <a:r>
              <a:rPr lang="en-US" dirty="0">
                <a:latin typeface="+mn-lt"/>
              </a:rPr>
              <a:t>3. Avoid giving I/V therapy before there is  evidence  </a:t>
            </a:r>
          </a:p>
          <a:p>
            <a:pPr algn="just" eaLnBrk="1" hangingPunct="1">
              <a:lnSpc>
                <a:spcPct val="130000"/>
              </a:lnSpc>
            </a:pPr>
            <a:r>
              <a:rPr lang="en-US" dirty="0">
                <a:latin typeface="+mn-lt"/>
              </a:rPr>
              <a:t>    of hemorrhage or bleeding.  ORT  with  ORS or its  </a:t>
            </a:r>
          </a:p>
          <a:p>
            <a:pPr algn="just" eaLnBrk="1" hangingPunct="1">
              <a:lnSpc>
                <a:spcPct val="130000"/>
              </a:lnSpc>
            </a:pPr>
            <a:r>
              <a:rPr lang="en-US" dirty="0">
                <a:latin typeface="+mn-lt"/>
              </a:rPr>
              <a:t>    equivalent   is   recommended   for   patients  with      </a:t>
            </a:r>
          </a:p>
          <a:p>
            <a:pPr algn="just" eaLnBrk="1" hangingPunct="1">
              <a:lnSpc>
                <a:spcPct val="130000"/>
              </a:lnSpc>
            </a:pPr>
            <a:r>
              <a:rPr lang="en-US" dirty="0">
                <a:latin typeface="+mn-lt"/>
              </a:rPr>
              <a:t>    moderate dehydration caused by vomiting &amp; high  </a:t>
            </a:r>
          </a:p>
          <a:p>
            <a:pPr algn="just" eaLnBrk="1" hangingPunct="1">
              <a:lnSpc>
                <a:spcPct val="130000"/>
              </a:lnSpc>
            </a:pPr>
            <a:r>
              <a:rPr lang="en-US" dirty="0">
                <a:latin typeface="+mn-lt"/>
              </a:rPr>
              <a:t>    temperature.</a:t>
            </a:r>
          </a:p>
          <a:p>
            <a:pPr algn="just" eaLnBrk="1" hangingPunct="1">
              <a:lnSpc>
                <a:spcPct val="130000"/>
              </a:lnSpc>
            </a:pPr>
            <a:r>
              <a:rPr lang="en-US" dirty="0">
                <a:latin typeface="+mn-lt"/>
              </a:rPr>
              <a:t>4. Avoid   giving  blood transfusion  unless  indicated,   </a:t>
            </a:r>
          </a:p>
          <a:p>
            <a:pPr algn="just" eaLnBrk="1" hangingPunct="1">
              <a:lnSpc>
                <a:spcPct val="130000"/>
              </a:lnSpc>
            </a:pPr>
            <a:r>
              <a:rPr lang="en-US" dirty="0">
                <a:latin typeface="+mn-lt"/>
              </a:rPr>
              <a:t>    reduction in hematocrit or severe bleeding.</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3995414079"/>
      </p:ext>
    </p:extLst>
  </p:cSld>
  <p:clrMapOvr>
    <a:masterClrMapping/>
  </p:clrMapOvr>
  <p:transition spd="slow"/>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228600" y="834683"/>
            <a:ext cx="7620000" cy="49379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nSpc>
                <a:spcPct val="120000"/>
              </a:lnSpc>
            </a:pPr>
            <a:r>
              <a:rPr lang="en-US" sz="2400" dirty="0"/>
              <a:t>4. Avoid giving steroid as these will complicate the  </a:t>
            </a:r>
          </a:p>
          <a:p>
            <a:pPr>
              <a:lnSpc>
                <a:spcPct val="120000"/>
              </a:lnSpc>
            </a:pPr>
            <a:r>
              <a:rPr lang="en-US" sz="2400" dirty="0"/>
              <a:t>    situation and there is no sound evidenced based </a:t>
            </a:r>
          </a:p>
          <a:p>
            <a:pPr>
              <a:lnSpc>
                <a:spcPct val="120000"/>
              </a:lnSpc>
            </a:pPr>
            <a:r>
              <a:rPr lang="en-US" sz="2400" dirty="0"/>
              <a:t>    indication.</a:t>
            </a:r>
          </a:p>
          <a:p>
            <a:pPr>
              <a:lnSpc>
                <a:spcPct val="120000"/>
              </a:lnSpc>
            </a:pPr>
            <a:r>
              <a:rPr lang="en-US" sz="2400" dirty="0"/>
              <a:t>5. Food should be given according to appetite. But </a:t>
            </a:r>
          </a:p>
          <a:p>
            <a:pPr>
              <a:lnSpc>
                <a:spcPct val="120000"/>
              </a:lnSpc>
            </a:pPr>
            <a:r>
              <a:rPr lang="en-US" sz="2400" dirty="0"/>
              <a:t>   fresh fruit juice should be given frequently. Avoid </a:t>
            </a:r>
          </a:p>
          <a:p>
            <a:pPr>
              <a:lnSpc>
                <a:spcPct val="120000"/>
              </a:lnSpc>
            </a:pPr>
            <a:r>
              <a:rPr lang="en-US" sz="2400" dirty="0"/>
              <a:t>   commercially available juices due to preservatives.</a:t>
            </a:r>
          </a:p>
          <a:p>
            <a:pPr>
              <a:lnSpc>
                <a:spcPct val="120000"/>
              </a:lnSpc>
            </a:pPr>
            <a:r>
              <a:rPr lang="en-US" sz="2400" dirty="0"/>
              <a:t>6. Don’t use antibiotics as these don’t help.</a:t>
            </a:r>
          </a:p>
          <a:p>
            <a:pPr>
              <a:lnSpc>
                <a:spcPct val="120000"/>
              </a:lnSpc>
            </a:pPr>
            <a:r>
              <a:rPr lang="en-US" sz="2400" dirty="0"/>
              <a:t>7. Don’t change the speed of fluid rapidly.</a:t>
            </a:r>
          </a:p>
          <a:p>
            <a:pPr algn="just">
              <a:lnSpc>
                <a:spcPct val="120000"/>
              </a:lnSpc>
            </a:pPr>
            <a:r>
              <a:rPr lang="en-US" sz="2400" dirty="0"/>
              <a:t>8. In   case   of   infant   &amp;   children if there is febrile        </a:t>
            </a:r>
          </a:p>
          <a:p>
            <a:pPr algn="just">
              <a:lnSpc>
                <a:spcPct val="120000"/>
              </a:lnSpc>
            </a:pPr>
            <a:r>
              <a:rPr lang="en-US" sz="2400" dirty="0"/>
              <a:t>    convulsion  and   or   history   of   so   appropriate </a:t>
            </a:r>
          </a:p>
          <a:p>
            <a:pPr>
              <a:lnSpc>
                <a:spcPct val="120000"/>
              </a:lnSpc>
            </a:pPr>
            <a:r>
              <a:rPr lang="en-US" sz="2400" dirty="0"/>
              <a:t>    standard measures should be taken. </a:t>
            </a:r>
          </a:p>
        </p:txBody>
      </p:sp>
      <p:sp>
        <p:nvSpPr>
          <p:cNvPr id="48131" name="Text Box 3"/>
          <p:cNvSpPr txBox="1">
            <a:spLocks noChangeArrowheads="1"/>
          </p:cNvSpPr>
          <p:nvPr/>
        </p:nvSpPr>
        <p:spPr bwMode="auto">
          <a:xfrm>
            <a:off x="381000" y="135988"/>
            <a:ext cx="3773487" cy="535531"/>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90000"/>
              </a:lnSpc>
              <a:spcBef>
                <a:spcPct val="50000"/>
              </a:spcBef>
            </a:pPr>
            <a:r>
              <a:rPr lang="en-US" sz="3200" b="1" dirty="0">
                <a:latin typeface="+mj-lt"/>
              </a:rPr>
              <a:t>Dos or Don’ts:</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159012258"/>
      </p:ext>
    </p:extLst>
  </p:cSld>
  <p:clrMapOvr>
    <a:masterClrMapping/>
  </p:clrMapOvr>
  <p:transition spd="slow"/>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3886200" cy="1600200"/>
          </a:xfrm>
        </p:spPr>
        <p:txBody>
          <a:bodyPr/>
          <a:lstStyle/>
          <a:p>
            <a:r>
              <a:rPr lang="en-US" sz="2400" dirty="0" smtClean="0"/>
              <a:t>http:/www.dghs.gov.bd/images/docs/publications/NationalGuidelineforDengue2018.pdf</a:t>
            </a:r>
            <a:endParaRPr lang="en-US" sz="2400" dirty="0"/>
          </a:p>
        </p:txBody>
      </p:sp>
      <p:pic>
        <p:nvPicPr>
          <p:cNvPr id="1026" name="Picture 2" descr="C:\Users\user\Downloads\20181109_205120.jpg"/>
          <p:cNvPicPr>
            <a:picLocks noGrp="1" noChangeAspect="1" noChangeArrowheads="1"/>
          </p:cNvPicPr>
          <p:nvPr>
            <p:ph idx="1"/>
          </p:nvPr>
        </p:nvPicPr>
        <p:blipFill>
          <a:blip r:embed="rId2" cstate="print"/>
          <a:srcRect/>
          <a:stretch>
            <a:fillRect/>
          </a:stretch>
        </p:blipFill>
        <p:spPr bwMode="auto">
          <a:xfrm>
            <a:off x="4419600" y="609600"/>
            <a:ext cx="4267199" cy="6248400"/>
          </a:xfrm>
          <a:prstGeom prst="rect">
            <a:avLst/>
          </a:prstGeom>
          <a:noFill/>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p:cNvSpPr>
            <a:spLocks noGrp="1" noChangeArrowheads="1"/>
          </p:cNvSpPr>
          <p:nvPr>
            <p:ph idx="1"/>
          </p:nvPr>
        </p:nvSpPr>
        <p:spPr>
          <a:xfrm>
            <a:off x="2819400" y="2857500"/>
            <a:ext cx="5486400" cy="1143000"/>
          </a:xfrm>
        </p:spPr>
        <p:txBody>
          <a:bodyPr>
            <a:normAutofit fontScale="92500" lnSpcReduction="10000"/>
          </a:bodyPr>
          <a:lstStyle/>
          <a:p>
            <a:pPr eaLnBrk="1" hangingPunct="1">
              <a:buFont typeface="Wingdings" pitchFamily="2" charset="2"/>
              <a:buNone/>
            </a:pPr>
            <a:r>
              <a:rPr lang="en-US" sz="8000" smtClean="0"/>
              <a:t>Thank you</a:t>
            </a:r>
          </a:p>
        </p:txBody>
      </p:sp>
    </p:spTree>
    <p:extLst>
      <p:ext uri="{BB962C8B-B14F-4D97-AF65-F5344CB8AC3E}">
        <p14:creationId xmlns:p14="http://schemas.microsoft.com/office/powerpoint/2010/main" xmlns="" val="333783927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Effect transition="in" filter="fade">
                                      <p:cBhvr>
                                        <p:cTn id="7" dur="1000"/>
                                        <p:tgtEl>
                                          <p:spTgt spid="58371">
                                            <p:txEl>
                                              <p:pRg st="0" end="0"/>
                                            </p:txEl>
                                          </p:spTgt>
                                        </p:tgtEl>
                                      </p:cBhvr>
                                    </p:animEffect>
                                    <p:anim calcmode="lin" valueType="num">
                                      <p:cBhvr>
                                        <p:cTn id="8" dur="1000" fill="hold"/>
                                        <p:tgtEl>
                                          <p:spTgt spid="5837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837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4"/>
          <p:cNvSpPr txBox="1">
            <a:spLocks noChangeArrowheads="1"/>
          </p:cNvSpPr>
          <p:nvPr/>
        </p:nvSpPr>
        <p:spPr bwMode="auto">
          <a:xfrm>
            <a:off x="1371600" y="4586288"/>
            <a:ext cx="2698750" cy="915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1800" smtClean="0">
                <a:solidFill>
                  <a:schemeClr val="accent2">
                    <a:lumMod val="95000"/>
                    <a:lumOff val="5000"/>
                  </a:schemeClr>
                </a:solidFill>
                <a:latin typeface="Arial" pitchFamily="34" charset="0"/>
                <a:cs typeface="Angsana New" pitchFamily="18" charset="-34"/>
              </a:rPr>
              <a:t>complement Activation</a:t>
            </a:r>
          </a:p>
          <a:p>
            <a:pPr algn="ctr" eaLnBrk="1" fontAlgn="base" hangingPunct="1">
              <a:spcBef>
                <a:spcPct val="0"/>
              </a:spcBef>
              <a:spcAft>
                <a:spcPct val="0"/>
              </a:spcAft>
            </a:pPr>
            <a:r>
              <a:rPr lang="en-US" sz="1800" smtClean="0">
                <a:solidFill>
                  <a:schemeClr val="accent2">
                    <a:lumMod val="95000"/>
                    <a:lumOff val="5000"/>
                  </a:schemeClr>
                </a:solidFill>
                <a:latin typeface="Arial" pitchFamily="34" charset="0"/>
                <a:cs typeface="Angsana New" pitchFamily="18" charset="-34"/>
              </a:rPr>
              <a:t>Pro-inflammatory </a:t>
            </a:r>
          </a:p>
          <a:p>
            <a:pPr algn="ctr" eaLnBrk="1" fontAlgn="base" hangingPunct="1">
              <a:spcBef>
                <a:spcPct val="0"/>
              </a:spcBef>
              <a:spcAft>
                <a:spcPct val="0"/>
              </a:spcAft>
            </a:pPr>
            <a:r>
              <a:rPr lang="en-US" sz="1800" smtClean="0">
                <a:solidFill>
                  <a:schemeClr val="accent2">
                    <a:lumMod val="95000"/>
                    <a:lumOff val="5000"/>
                  </a:schemeClr>
                </a:solidFill>
                <a:latin typeface="Arial" pitchFamily="34" charset="0"/>
                <a:cs typeface="Angsana New" pitchFamily="18" charset="-34"/>
              </a:rPr>
              <a:t>cytokine release</a:t>
            </a:r>
            <a:endParaRPr lang="en-US" sz="2800" smtClean="0">
              <a:solidFill>
                <a:schemeClr val="accent2">
                  <a:lumMod val="95000"/>
                  <a:lumOff val="5000"/>
                </a:schemeClr>
              </a:solidFill>
              <a:latin typeface="Arial" pitchFamily="34" charset="0"/>
              <a:cs typeface="Angsana New" pitchFamily="18" charset="-34"/>
            </a:endParaRPr>
          </a:p>
        </p:txBody>
      </p:sp>
      <p:sp>
        <p:nvSpPr>
          <p:cNvPr id="63491" name="Text Box 5"/>
          <p:cNvSpPr txBox="1">
            <a:spLocks noChangeArrowheads="1"/>
          </p:cNvSpPr>
          <p:nvPr/>
        </p:nvSpPr>
        <p:spPr bwMode="auto">
          <a:xfrm>
            <a:off x="6237288" y="4492625"/>
            <a:ext cx="1962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1800" dirty="0" smtClean="0">
                <a:solidFill>
                  <a:srgbClr val="C00000"/>
                </a:solidFill>
                <a:latin typeface="Arial" pitchFamily="34" charset="0"/>
                <a:cs typeface="Angsana New" pitchFamily="18" charset="-34"/>
              </a:rPr>
              <a:t>cytokine release</a:t>
            </a:r>
          </a:p>
        </p:txBody>
      </p:sp>
      <p:sp>
        <p:nvSpPr>
          <p:cNvPr id="63492" name="Line 6"/>
          <p:cNvSpPr>
            <a:spLocks noChangeShapeType="1"/>
          </p:cNvSpPr>
          <p:nvPr/>
        </p:nvSpPr>
        <p:spPr bwMode="auto">
          <a:xfrm>
            <a:off x="2895600" y="4114800"/>
            <a:ext cx="0" cy="504825"/>
          </a:xfrm>
          <a:prstGeom prst="line">
            <a:avLst/>
          </a:prstGeom>
          <a:noFill/>
          <a:ln w="762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493" name="Oval 7"/>
          <p:cNvSpPr>
            <a:spLocks noChangeArrowheads="1"/>
          </p:cNvSpPr>
          <p:nvPr/>
        </p:nvSpPr>
        <p:spPr bwMode="auto">
          <a:xfrm rot="10326617">
            <a:off x="6904038" y="2887663"/>
            <a:ext cx="530225" cy="425450"/>
          </a:xfrm>
          <a:prstGeom prst="ellipse">
            <a:avLst/>
          </a:prstGeom>
          <a:gradFill rotWithShape="1">
            <a:gsLst>
              <a:gs pos="0">
                <a:srgbClr val="FF0000"/>
              </a:gs>
              <a:gs pos="100000">
                <a:srgbClr val="FFFF00"/>
              </a:gs>
            </a:gsLst>
            <a:path path="rect">
              <a:fillToRect r="100000" b="10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494" name="Oval 8"/>
          <p:cNvSpPr>
            <a:spLocks noChangeArrowheads="1"/>
          </p:cNvSpPr>
          <p:nvPr/>
        </p:nvSpPr>
        <p:spPr bwMode="auto">
          <a:xfrm rot="10356178">
            <a:off x="7008813" y="3076575"/>
            <a:ext cx="212725" cy="141288"/>
          </a:xfrm>
          <a:prstGeom prst="ellipse">
            <a:avLst/>
          </a:prstGeom>
          <a:gradFill rotWithShape="1">
            <a:gsLst>
              <a:gs pos="0">
                <a:srgbClr val="00FFFF"/>
              </a:gs>
              <a:gs pos="100000">
                <a:srgbClr val="E41AC7"/>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495" name="Oval 9"/>
          <p:cNvSpPr>
            <a:spLocks noChangeArrowheads="1"/>
          </p:cNvSpPr>
          <p:nvPr/>
        </p:nvSpPr>
        <p:spPr bwMode="auto">
          <a:xfrm rot="10326617">
            <a:off x="7466013" y="1820863"/>
            <a:ext cx="531812" cy="425450"/>
          </a:xfrm>
          <a:prstGeom prst="ellipse">
            <a:avLst/>
          </a:prstGeom>
          <a:gradFill rotWithShape="1">
            <a:gsLst>
              <a:gs pos="0">
                <a:srgbClr val="FF0000"/>
              </a:gs>
              <a:gs pos="100000">
                <a:srgbClr val="FFFF00"/>
              </a:gs>
            </a:gsLst>
            <a:path path="rect">
              <a:fillToRect r="100000" b="10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496" name="Oval 10"/>
          <p:cNvSpPr>
            <a:spLocks noChangeArrowheads="1"/>
          </p:cNvSpPr>
          <p:nvPr/>
        </p:nvSpPr>
        <p:spPr bwMode="auto">
          <a:xfrm rot="10356178">
            <a:off x="7680325" y="2009775"/>
            <a:ext cx="212725" cy="141288"/>
          </a:xfrm>
          <a:prstGeom prst="ellipse">
            <a:avLst/>
          </a:prstGeom>
          <a:gradFill rotWithShape="1">
            <a:gsLst>
              <a:gs pos="0">
                <a:srgbClr val="00FFFF"/>
              </a:gs>
              <a:gs pos="100000">
                <a:srgbClr val="E41AC7"/>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497" name="Oval 11"/>
          <p:cNvSpPr>
            <a:spLocks noChangeArrowheads="1"/>
          </p:cNvSpPr>
          <p:nvPr/>
        </p:nvSpPr>
        <p:spPr bwMode="auto">
          <a:xfrm rot="10326617">
            <a:off x="7307263" y="2198688"/>
            <a:ext cx="531812" cy="425450"/>
          </a:xfrm>
          <a:prstGeom prst="ellipse">
            <a:avLst/>
          </a:prstGeom>
          <a:gradFill rotWithShape="1">
            <a:gsLst>
              <a:gs pos="0">
                <a:srgbClr val="FF0000"/>
              </a:gs>
              <a:gs pos="100000">
                <a:srgbClr val="FFFF00"/>
              </a:gs>
            </a:gsLst>
            <a:path path="rect">
              <a:fillToRect r="100000" b="10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498" name="Oval 12"/>
          <p:cNvSpPr>
            <a:spLocks noChangeArrowheads="1"/>
          </p:cNvSpPr>
          <p:nvPr/>
        </p:nvSpPr>
        <p:spPr bwMode="auto">
          <a:xfrm rot="10356178">
            <a:off x="7466013" y="2435225"/>
            <a:ext cx="214312" cy="142875"/>
          </a:xfrm>
          <a:prstGeom prst="ellipse">
            <a:avLst/>
          </a:prstGeom>
          <a:gradFill rotWithShape="1">
            <a:gsLst>
              <a:gs pos="0">
                <a:srgbClr val="00FFFF"/>
              </a:gs>
              <a:gs pos="100000">
                <a:srgbClr val="E41AC7"/>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499" name="Oval 13"/>
          <p:cNvSpPr>
            <a:spLocks noChangeArrowheads="1"/>
          </p:cNvSpPr>
          <p:nvPr/>
        </p:nvSpPr>
        <p:spPr bwMode="auto">
          <a:xfrm rot="10326617">
            <a:off x="6351588" y="3435350"/>
            <a:ext cx="530225" cy="425450"/>
          </a:xfrm>
          <a:prstGeom prst="ellipse">
            <a:avLst/>
          </a:prstGeom>
          <a:gradFill rotWithShape="1">
            <a:gsLst>
              <a:gs pos="0">
                <a:srgbClr val="FF0000"/>
              </a:gs>
              <a:gs pos="100000">
                <a:srgbClr val="FFFF00"/>
              </a:gs>
            </a:gsLst>
            <a:path path="rect">
              <a:fillToRect r="100000" b="10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00" name="Oval 14"/>
          <p:cNvSpPr>
            <a:spLocks noChangeArrowheads="1"/>
          </p:cNvSpPr>
          <p:nvPr/>
        </p:nvSpPr>
        <p:spPr bwMode="auto">
          <a:xfrm rot="10356178">
            <a:off x="6510338" y="3671888"/>
            <a:ext cx="212725" cy="141287"/>
          </a:xfrm>
          <a:prstGeom prst="ellipse">
            <a:avLst/>
          </a:prstGeom>
          <a:gradFill rotWithShape="1">
            <a:gsLst>
              <a:gs pos="0">
                <a:srgbClr val="00FFFF"/>
              </a:gs>
              <a:gs pos="100000">
                <a:srgbClr val="E41AC7"/>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01" name="Oval 15"/>
          <p:cNvSpPr>
            <a:spLocks noChangeArrowheads="1"/>
          </p:cNvSpPr>
          <p:nvPr/>
        </p:nvSpPr>
        <p:spPr bwMode="auto">
          <a:xfrm rot="10326617">
            <a:off x="7786688" y="2105025"/>
            <a:ext cx="530225" cy="425450"/>
          </a:xfrm>
          <a:prstGeom prst="ellipse">
            <a:avLst/>
          </a:prstGeom>
          <a:gradFill rotWithShape="1">
            <a:gsLst>
              <a:gs pos="0">
                <a:srgbClr val="FF0000"/>
              </a:gs>
              <a:gs pos="100000">
                <a:srgbClr val="FFFF00"/>
              </a:gs>
            </a:gsLst>
            <a:path path="rect">
              <a:fillToRect r="100000" b="10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02" name="Oval 16"/>
          <p:cNvSpPr>
            <a:spLocks noChangeArrowheads="1"/>
          </p:cNvSpPr>
          <p:nvPr/>
        </p:nvSpPr>
        <p:spPr bwMode="auto">
          <a:xfrm rot="10356178">
            <a:off x="7893050" y="2293938"/>
            <a:ext cx="211138" cy="141287"/>
          </a:xfrm>
          <a:prstGeom prst="ellipse">
            <a:avLst/>
          </a:prstGeom>
          <a:gradFill rotWithShape="1">
            <a:gsLst>
              <a:gs pos="0">
                <a:srgbClr val="00FFFF"/>
              </a:gs>
              <a:gs pos="100000">
                <a:srgbClr val="E41AC7"/>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nvGrpSpPr>
          <p:cNvPr id="2" name="Group 17"/>
          <p:cNvGrpSpPr>
            <a:grpSpLocks/>
          </p:cNvGrpSpPr>
          <p:nvPr/>
        </p:nvGrpSpPr>
        <p:grpSpPr bwMode="auto">
          <a:xfrm>
            <a:off x="6245225" y="1536700"/>
            <a:ext cx="530225" cy="425450"/>
            <a:chOff x="2928" y="1392"/>
            <a:chExt cx="480" cy="432"/>
          </a:xfrm>
        </p:grpSpPr>
        <p:sp>
          <p:nvSpPr>
            <p:cNvPr id="63671" name="Oval 18"/>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72" name="Oval 19"/>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3" name="Group 20"/>
          <p:cNvGrpSpPr>
            <a:grpSpLocks/>
          </p:cNvGrpSpPr>
          <p:nvPr/>
        </p:nvGrpSpPr>
        <p:grpSpPr bwMode="auto">
          <a:xfrm>
            <a:off x="6775450" y="1631950"/>
            <a:ext cx="531813" cy="425450"/>
            <a:chOff x="2928" y="1392"/>
            <a:chExt cx="480" cy="432"/>
          </a:xfrm>
        </p:grpSpPr>
        <p:sp>
          <p:nvSpPr>
            <p:cNvPr id="63669" name="Oval 21"/>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70" name="Oval 22"/>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4" name="Group 23"/>
          <p:cNvGrpSpPr>
            <a:grpSpLocks/>
          </p:cNvGrpSpPr>
          <p:nvPr/>
        </p:nvGrpSpPr>
        <p:grpSpPr bwMode="auto">
          <a:xfrm>
            <a:off x="5181600" y="2578100"/>
            <a:ext cx="530225" cy="425450"/>
            <a:chOff x="2928" y="1392"/>
            <a:chExt cx="480" cy="432"/>
          </a:xfrm>
        </p:grpSpPr>
        <p:sp>
          <p:nvSpPr>
            <p:cNvPr id="63667" name="Oval 24"/>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68" name="Oval 25"/>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5" name="Group 26"/>
          <p:cNvGrpSpPr>
            <a:grpSpLocks/>
          </p:cNvGrpSpPr>
          <p:nvPr/>
        </p:nvGrpSpPr>
        <p:grpSpPr bwMode="auto">
          <a:xfrm>
            <a:off x="5872163" y="1868488"/>
            <a:ext cx="531812" cy="425450"/>
            <a:chOff x="2928" y="1392"/>
            <a:chExt cx="480" cy="432"/>
          </a:xfrm>
        </p:grpSpPr>
        <p:sp>
          <p:nvSpPr>
            <p:cNvPr id="63665" name="Oval 27"/>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66" name="Oval 28"/>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6" name="Group 29"/>
          <p:cNvGrpSpPr>
            <a:grpSpLocks/>
          </p:cNvGrpSpPr>
          <p:nvPr/>
        </p:nvGrpSpPr>
        <p:grpSpPr bwMode="auto">
          <a:xfrm>
            <a:off x="5553075" y="2293938"/>
            <a:ext cx="531813" cy="425450"/>
            <a:chOff x="2928" y="1392"/>
            <a:chExt cx="480" cy="432"/>
          </a:xfrm>
        </p:grpSpPr>
        <p:sp>
          <p:nvSpPr>
            <p:cNvPr id="63663" name="Oval 30"/>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64" name="Oval 31"/>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sp>
        <p:nvSpPr>
          <p:cNvPr id="63508" name="Freeform 32"/>
          <p:cNvSpPr>
            <a:spLocks/>
          </p:cNvSpPr>
          <p:nvPr/>
        </p:nvSpPr>
        <p:spPr bwMode="auto">
          <a:xfrm>
            <a:off x="6099175" y="2805113"/>
            <a:ext cx="258763" cy="138112"/>
          </a:xfrm>
          <a:custGeom>
            <a:avLst/>
            <a:gdLst>
              <a:gd name="T0" fmla="*/ 2147483647 w 330"/>
              <a:gd name="T1" fmla="*/ 2147483647 h 236"/>
              <a:gd name="T2" fmla="*/ 2147483647 w 330"/>
              <a:gd name="T3" fmla="*/ 2147483647 h 236"/>
              <a:gd name="T4" fmla="*/ 2147483647 w 330"/>
              <a:gd name="T5" fmla="*/ 2147483647 h 236"/>
              <a:gd name="T6" fmla="*/ 2147483647 w 330"/>
              <a:gd name="T7" fmla="*/ 2147483647 h 236"/>
              <a:gd name="T8" fmla="*/ 2147483647 w 330"/>
              <a:gd name="T9" fmla="*/ 2147483647 h 236"/>
              <a:gd name="T10" fmla="*/ 2147483647 w 330"/>
              <a:gd name="T11" fmla="*/ 2147483647 h 236"/>
              <a:gd name="T12" fmla="*/ 2147483647 w 330"/>
              <a:gd name="T13" fmla="*/ 2147483647 h 236"/>
              <a:gd name="T14" fmla="*/ 2147483647 w 330"/>
              <a:gd name="T15" fmla="*/ 2147483647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grpSp>
        <p:nvGrpSpPr>
          <p:cNvPr id="7" name="Group 33"/>
          <p:cNvGrpSpPr>
            <a:grpSpLocks/>
          </p:cNvGrpSpPr>
          <p:nvPr/>
        </p:nvGrpSpPr>
        <p:grpSpPr bwMode="auto">
          <a:xfrm>
            <a:off x="5730875" y="2681288"/>
            <a:ext cx="1177925" cy="885825"/>
            <a:chOff x="2304" y="1104"/>
            <a:chExt cx="1064" cy="898"/>
          </a:xfrm>
        </p:grpSpPr>
        <p:sp>
          <p:nvSpPr>
            <p:cNvPr id="63661" name="Freeform 34"/>
            <p:cNvSpPr>
              <a:spLocks/>
            </p:cNvSpPr>
            <p:nvPr/>
          </p:nvSpPr>
          <p:spPr bwMode="auto">
            <a:xfrm>
              <a:off x="2304" y="1104"/>
              <a:ext cx="1064" cy="898"/>
            </a:xfrm>
            <a:custGeom>
              <a:avLst/>
              <a:gdLst>
                <a:gd name="T0" fmla="*/ 209 w 1064"/>
                <a:gd name="T1" fmla="*/ 305 h 898"/>
                <a:gd name="T2" fmla="*/ 301 w 1064"/>
                <a:gd name="T3" fmla="*/ 236 h 898"/>
                <a:gd name="T4" fmla="*/ 464 w 1064"/>
                <a:gd name="T5" fmla="*/ 34 h 898"/>
                <a:gd name="T6" fmla="*/ 608 w 1064"/>
                <a:gd name="T7" fmla="*/ 34 h 898"/>
                <a:gd name="T8" fmla="*/ 656 w 1064"/>
                <a:gd name="T9" fmla="*/ 178 h 898"/>
                <a:gd name="T10" fmla="*/ 848 w 1064"/>
                <a:gd name="T11" fmla="*/ 274 h 898"/>
                <a:gd name="T12" fmla="*/ 1040 w 1064"/>
                <a:gd name="T13" fmla="*/ 322 h 898"/>
                <a:gd name="T14" fmla="*/ 992 w 1064"/>
                <a:gd name="T15" fmla="*/ 466 h 898"/>
                <a:gd name="T16" fmla="*/ 896 w 1064"/>
                <a:gd name="T17" fmla="*/ 610 h 898"/>
                <a:gd name="T18" fmla="*/ 848 w 1064"/>
                <a:gd name="T19" fmla="*/ 802 h 898"/>
                <a:gd name="T20" fmla="*/ 656 w 1064"/>
                <a:gd name="T21" fmla="*/ 802 h 898"/>
                <a:gd name="T22" fmla="*/ 368 w 1064"/>
                <a:gd name="T23" fmla="*/ 898 h 898"/>
                <a:gd name="T24" fmla="*/ 224 w 1064"/>
                <a:gd name="T25" fmla="*/ 802 h 898"/>
                <a:gd name="T26" fmla="*/ 224 w 1064"/>
                <a:gd name="T27" fmla="*/ 610 h 898"/>
                <a:gd name="T28" fmla="*/ 224 w 1064"/>
                <a:gd name="T29" fmla="*/ 562 h 898"/>
                <a:gd name="T30" fmla="*/ 32 w 1064"/>
                <a:gd name="T31" fmla="*/ 514 h 898"/>
                <a:gd name="T32" fmla="*/ 32 w 1064"/>
                <a:gd name="T33" fmla="*/ 418 h 898"/>
                <a:gd name="T34" fmla="*/ 128 w 1064"/>
                <a:gd name="T35" fmla="*/ 370 h 898"/>
                <a:gd name="T36" fmla="*/ 209 w 1064"/>
                <a:gd name="T37" fmla="*/ 305 h 8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4"/>
                <a:gd name="T58" fmla="*/ 0 h 898"/>
                <a:gd name="T59" fmla="*/ 1064 w 1064"/>
                <a:gd name="T60" fmla="*/ 898 h 8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4" h="898">
                  <a:moveTo>
                    <a:pt x="209" y="305"/>
                  </a:moveTo>
                  <a:cubicBezTo>
                    <a:pt x="238" y="283"/>
                    <a:pt x="259" y="281"/>
                    <a:pt x="301" y="236"/>
                  </a:cubicBezTo>
                  <a:cubicBezTo>
                    <a:pt x="343" y="191"/>
                    <a:pt x="413" y="68"/>
                    <a:pt x="464" y="34"/>
                  </a:cubicBezTo>
                  <a:cubicBezTo>
                    <a:pt x="515" y="0"/>
                    <a:pt x="576" y="10"/>
                    <a:pt x="608" y="34"/>
                  </a:cubicBezTo>
                  <a:cubicBezTo>
                    <a:pt x="640" y="58"/>
                    <a:pt x="616" y="138"/>
                    <a:pt x="656" y="178"/>
                  </a:cubicBezTo>
                  <a:cubicBezTo>
                    <a:pt x="696" y="218"/>
                    <a:pt x="784" y="250"/>
                    <a:pt x="848" y="274"/>
                  </a:cubicBezTo>
                  <a:cubicBezTo>
                    <a:pt x="912" y="298"/>
                    <a:pt x="1016" y="290"/>
                    <a:pt x="1040" y="322"/>
                  </a:cubicBezTo>
                  <a:cubicBezTo>
                    <a:pt x="1064" y="354"/>
                    <a:pt x="1016" y="418"/>
                    <a:pt x="992" y="466"/>
                  </a:cubicBezTo>
                  <a:cubicBezTo>
                    <a:pt x="968" y="514"/>
                    <a:pt x="920" y="554"/>
                    <a:pt x="896" y="610"/>
                  </a:cubicBezTo>
                  <a:cubicBezTo>
                    <a:pt x="872" y="666"/>
                    <a:pt x="888" y="770"/>
                    <a:pt x="848" y="802"/>
                  </a:cubicBezTo>
                  <a:cubicBezTo>
                    <a:pt x="808" y="834"/>
                    <a:pt x="736" y="786"/>
                    <a:pt x="656" y="802"/>
                  </a:cubicBezTo>
                  <a:cubicBezTo>
                    <a:pt x="576" y="818"/>
                    <a:pt x="440" y="898"/>
                    <a:pt x="368" y="898"/>
                  </a:cubicBezTo>
                  <a:cubicBezTo>
                    <a:pt x="296" y="898"/>
                    <a:pt x="248" y="850"/>
                    <a:pt x="224" y="802"/>
                  </a:cubicBezTo>
                  <a:cubicBezTo>
                    <a:pt x="200" y="754"/>
                    <a:pt x="224" y="650"/>
                    <a:pt x="224" y="610"/>
                  </a:cubicBezTo>
                  <a:cubicBezTo>
                    <a:pt x="224" y="570"/>
                    <a:pt x="256" y="578"/>
                    <a:pt x="224" y="562"/>
                  </a:cubicBezTo>
                  <a:cubicBezTo>
                    <a:pt x="192" y="546"/>
                    <a:pt x="64" y="538"/>
                    <a:pt x="32" y="514"/>
                  </a:cubicBezTo>
                  <a:cubicBezTo>
                    <a:pt x="0" y="490"/>
                    <a:pt x="16" y="442"/>
                    <a:pt x="32" y="418"/>
                  </a:cubicBezTo>
                  <a:cubicBezTo>
                    <a:pt x="48" y="394"/>
                    <a:pt x="98" y="389"/>
                    <a:pt x="128" y="370"/>
                  </a:cubicBezTo>
                  <a:cubicBezTo>
                    <a:pt x="158" y="351"/>
                    <a:pt x="180" y="327"/>
                    <a:pt x="209" y="305"/>
                  </a:cubicBezTo>
                  <a:close/>
                </a:path>
              </a:pathLst>
            </a:custGeom>
            <a:gradFill rotWithShape="0">
              <a:gsLst>
                <a:gs pos="0">
                  <a:srgbClr val="FFFF00"/>
                </a:gs>
                <a:gs pos="100000">
                  <a:srgbClr val="008000"/>
                </a:gs>
              </a:gsLst>
              <a:path path="rect">
                <a:fillToRect l="50000" t="50000" r="50000" b="50000"/>
              </a:path>
            </a:grad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62" name="Oval 35"/>
            <p:cNvSpPr>
              <a:spLocks noChangeArrowheads="1"/>
            </p:cNvSpPr>
            <p:nvPr/>
          </p:nvSpPr>
          <p:spPr bwMode="auto">
            <a:xfrm>
              <a:off x="2640" y="1536"/>
              <a:ext cx="432" cy="336"/>
            </a:xfrm>
            <a:prstGeom prst="ellipse">
              <a:avLst/>
            </a:prstGeom>
            <a:gradFill rotWithShape="0">
              <a:gsLst>
                <a:gs pos="0">
                  <a:srgbClr val="FF6600"/>
                </a:gs>
                <a:gs pos="100000">
                  <a:srgbClr val="762F0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8" name="Group 36"/>
          <p:cNvGrpSpPr>
            <a:grpSpLocks/>
          </p:cNvGrpSpPr>
          <p:nvPr/>
        </p:nvGrpSpPr>
        <p:grpSpPr bwMode="auto">
          <a:xfrm>
            <a:off x="6226175" y="2051050"/>
            <a:ext cx="1179513" cy="885825"/>
            <a:chOff x="2304" y="1104"/>
            <a:chExt cx="1064" cy="898"/>
          </a:xfrm>
        </p:grpSpPr>
        <p:sp>
          <p:nvSpPr>
            <p:cNvPr id="63659" name="Freeform 37"/>
            <p:cNvSpPr>
              <a:spLocks/>
            </p:cNvSpPr>
            <p:nvPr/>
          </p:nvSpPr>
          <p:spPr bwMode="auto">
            <a:xfrm>
              <a:off x="2304" y="1104"/>
              <a:ext cx="1064" cy="898"/>
            </a:xfrm>
            <a:custGeom>
              <a:avLst/>
              <a:gdLst>
                <a:gd name="T0" fmla="*/ 209 w 1064"/>
                <a:gd name="T1" fmla="*/ 305 h 898"/>
                <a:gd name="T2" fmla="*/ 301 w 1064"/>
                <a:gd name="T3" fmla="*/ 236 h 898"/>
                <a:gd name="T4" fmla="*/ 464 w 1064"/>
                <a:gd name="T5" fmla="*/ 34 h 898"/>
                <a:gd name="T6" fmla="*/ 608 w 1064"/>
                <a:gd name="T7" fmla="*/ 34 h 898"/>
                <a:gd name="T8" fmla="*/ 656 w 1064"/>
                <a:gd name="T9" fmla="*/ 178 h 898"/>
                <a:gd name="T10" fmla="*/ 848 w 1064"/>
                <a:gd name="T11" fmla="*/ 274 h 898"/>
                <a:gd name="T12" fmla="*/ 1040 w 1064"/>
                <a:gd name="T13" fmla="*/ 322 h 898"/>
                <a:gd name="T14" fmla="*/ 992 w 1064"/>
                <a:gd name="T15" fmla="*/ 466 h 898"/>
                <a:gd name="T16" fmla="*/ 896 w 1064"/>
                <a:gd name="T17" fmla="*/ 610 h 898"/>
                <a:gd name="T18" fmla="*/ 848 w 1064"/>
                <a:gd name="T19" fmla="*/ 802 h 898"/>
                <a:gd name="T20" fmla="*/ 656 w 1064"/>
                <a:gd name="T21" fmla="*/ 802 h 898"/>
                <a:gd name="T22" fmla="*/ 368 w 1064"/>
                <a:gd name="T23" fmla="*/ 898 h 898"/>
                <a:gd name="T24" fmla="*/ 224 w 1064"/>
                <a:gd name="T25" fmla="*/ 802 h 898"/>
                <a:gd name="T26" fmla="*/ 224 w 1064"/>
                <a:gd name="T27" fmla="*/ 610 h 898"/>
                <a:gd name="T28" fmla="*/ 224 w 1064"/>
                <a:gd name="T29" fmla="*/ 562 h 898"/>
                <a:gd name="T30" fmla="*/ 32 w 1064"/>
                <a:gd name="T31" fmla="*/ 514 h 898"/>
                <a:gd name="T32" fmla="*/ 32 w 1064"/>
                <a:gd name="T33" fmla="*/ 418 h 898"/>
                <a:gd name="T34" fmla="*/ 128 w 1064"/>
                <a:gd name="T35" fmla="*/ 370 h 898"/>
                <a:gd name="T36" fmla="*/ 209 w 1064"/>
                <a:gd name="T37" fmla="*/ 305 h 8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4"/>
                <a:gd name="T58" fmla="*/ 0 h 898"/>
                <a:gd name="T59" fmla="*/ 1064 w 1064"/>
                <a:gd name="T60" fmla="*/ 898 h 8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4" h="898">
                  <a:moveTo>
                    <a:pt x="209" y="305"/>
                  </a:moveTo>
                  <a:cubicBezTo>
                    <a:pt x="238" y="283"/>
                    <a:pt x="259" y="281"/>
                    <a:pt x="301" y="236"/>
                  </a:cubicBezTo>
                  <a:cubicBezTo>
                    <a:pt x="343" y="191"/>
                    <a:pt x="413" y="68"/>
                    <a:pt x="464" y="34"/>
                  </a:cubicBezTo>
                  <a:cubicBezTo>
                    <a:pt x="515" y="0"/>
                    <a:pt x="576" y="10"/>
                    <a:pt x="608" y="34"/>
                  </a:cubicBezTo>
                  <a:cubicBezTo>
                    <a:pt x="640" y="58"/>
                    <a:pt x="616" y="138"/>
                    <a:pt x="656" y="178"/>
                  </a:cubicBezTo>
                  <a:cubicBezTo>
                    <a:pt x="696" y="218"/>
                    <a:pt x="784" y="250"/>
                    <a:pt x="848" y="274"/>
                  </a:cubicBezTo>
                  <a:cubicBezTo>
                    <a:pt x="912" y="298"/>
                    <a:pt x="1016" y="290"/>
                    <a:pt x="1040" y="322"/>
                  </a:cubicBezTo>
                  <a:cubicBezTo>
                    <a:pt x="1064" y="354"/>
                    <a:pt x="1016" y="418"/>
                    <a:pt x="992" y="466"/>
                  </a:cubicBezTo>
                  <a:cubicBezTo>
                    <a:pt x="968" y="514"/>
                    <a:pt x="920" y="554"/>
                    <a:pt x="896" y="610"/>
                  </a:cubicBezTo>
                  <a:cubicBezTo>
                    <a:pt x="872" y="666"/>
                    <a:pt x="888" y="770"/>
                    <a:pt x="848" y="802"/>
                  </a:cubicBezTo>
                  <a:cubicBezTo>
                    <a:pt x="808" y="834"/>
                    <a:pt x="736" y="786"/>
                    <a:pt x="656" y="802"/>
                  </a:cubicBezTo>
                  <a:cubicBezTo>
                    <a:pt x="576" y="818"/>
                    <a:pt x="440" y="898"/>
                    <a:pt x="368" y="898"/>
                  </a:cubicBezTo>
                  <a:cubicBezTo>
                    <a:pt x="296" y="898"/>
                    <a:pt x="248" y="850"/>
                    <a:pt x="224" y="802"/>
                  </a:cubicBezTo>
                  <a:cubicBezTo>
                    <a:pt x="200" y="754"/>
                    <a:pt x="224" y="650"/>
                    <a:pt x="224" y="610"/>
                  </a:cubicBezTo>
                  <a:cubicBezTo>
                    <a:pt x="224" y="570"/>
                    <a:pt x="256" y="578"/>
                    <a:pt x="224" y="562"/>
                  </a:cubicBezTo>
                  <a:cubicBezTo>
                    <a:pt x="192" y="546"/>
                    <a:pt x="64" y="538"/>
                    <a:pt x="32" y="514"/>
                  </a:cubicBezTo>
                  <a:cubicBezTo>
                    <a:pt x="0" y="490"/>
                    <a:pt x="16" y="442"/>
                    <a:pt x="32" y="418"/>
                  </a:cubicBezTo>
                  <a:cubicBezTo>
                    <a:pt x="48" y="394"/>
                    <a:pt x="98" y="389"/>
                    <a:pt x="128" y="370"/>
                  </a:cubicBezTo>
                  <a:cubicBezTo>
                    <a:pt x="158" y="351"/>
                    <a:pt x="180" y="327"/>
                    <a:pt x="209" y="305"/>
                  </a:cubicBezTo>
                  <a:close/>
                </a:path>
              </a:pathLst>
            </a:custGeom>
            <a:gradFill rotWithShape="0">
              <a:gsLst>
                <a:gs pos="0">
                  <a:srgbClr val="FFFF00"/>
                </a:gs>
                <a:gs pos="100000">
                  <a:srgbClr val="008000"/>
                </a:gs>
              </a:gsLst>
              <a:path path="rect">
                <a:fillToRect l="50000" t="50000" r="50000" b="50000"/>
              </a:path>
            </a:grad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60" name="Oval 38"/>
            <p:cNvSpPr>
              <a:spLocks noChangeArrowheads="1"/>
            </p:cNvSpPr>
            <p:nvPr/>
          </p:nvSpPr>
          <p:spPr bwMode="auto">
            <a:xfrm>
              <a:off x="2640" y="1536"/>
              <a:ext cx="432" cy="336"/>
            </a:xfrm>
            <a:prstGeom prst="ellipse">
              <a:avLst/>
            </a:prstGeom>
            <a:gradFill rotWithShape="0">
              <a:gsLst>
                <a:gs pos="0">
                  <a:srgbClr val="FF6600"/>
                </a:gs>
                <a:gs pos="100000">
                  <a:srgbClr val="762F0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9" name="Group 39"/>
          <p:cNvGrpSpPr>
            <a:grpSpLocks/>
          </p:cNvGrpSpPr>
          <p:nvPr/>
        </p:nvGrpSpPr>
        <p:grpSpPr bwMode="auto">
          <a:xfrm>
            <a:off x="5711825" y="2846388"/>
            <a:ext cx="295275" cy="206375"/>
            <a:chOff x="3538" y="3351"/>
            <a:chExt cx="267" cy="209"/>
          </a:xfrm>
        </p:grpSpPr>
        <p:sp>
          <p:nvSpPr>
            <p:cNvPr id="63655" name="Freeform 40"/>
            <p:cNvSpPr>
              <a:spLocks/>
            </p:cNvSpPr>
            <p:nvPr/>
          </p:nvSpPr>
          <p:spPr bwMode="auto">
            <a:xfrm rot="8010975" flipV="1">
              <a:off x="3647" y="3303"/>
              <a:ext cx="95" cy="220"/>
            </a:xfrm>
            <a:custGeom>
              <a:avLst/>
              <a:gdLst>
                <a:gd name="T0" fmla="*/ 3 w 168"/>
                <a:gd name="T1" fmla="*/ 3 h 344"/>
                <a:gd name="T2" fmla="*/ 2 w 168"/>
                <a:gd name="T3" fmla="*/ 1 h 344"/>
                <a:gd name="T4" fmla="*/ 1 w 168"/>
                <a:gd name="T5" fmla="*/ 1 h 344"/>
                <a:gd name="T6" fmla="*/ 1 w 168"/>
                <a:gd name="T7" fmla="*/ 3 h 344"/>
                <a:gd name="T8" fmla="*/ 1 w 168"/>
                <a:gd name="T9" fmla="*/ 5 h 344"/>
                <a:gd name="T10" fmla="*/ 2 w 168"/>
                <a:gd name="T11" fmla="*/ 7 h 344"/>
                <a:gd name="T12" fmla="*/ 3 w 168"/>
                <a:gd name="T13" fmla="*/ 5 h 344"/>
                <a:gd name="T14" fmla="*/ 3 w 168"/>
                <a:gd name="T15" fmla="*/ 7 h 344"/>
                <a:gd name="T16" fmla="*/ 2 w 168"/>
                <a:gd name="T17" fmla="*/ 8 h 344"/>
                <a:gd name="T18" fmla="*/ 1 w 168"/>
                <a:gd name="T19" fmla="*/ 7 h 344"/>
                <a:gd name="T20" fmla="*/ 1 w 168"/>
                <a:gd name="T21" fmla="*/ 8 h 344"/>
                <a:gd name="T22" fmla="*/ 1 w 168"/>
                <a:gd name="T23" fmla="*/ 11 h 344"/>
                <a:gd name="T24" fmla="*/ 2 w 168"/>
                <a:gd name="T25" fmla="*/ 13 h 344"/>
                <a:gd name="T26" fmla="*/ 3 w 168"/>
                <a:gd name="T27" fmla="*/ 11 h 344"/>
                <a:gd name="T28" fmla="*/ 3 w 168"/>
                <a:gd name="T29" fmla="*/ 13 h 344"/>
                <a:gd name="T30" fmla="*/ 2 w 168"/>
                <a:gd name="T31" fmla="*/ 15 h 3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344"/>
                <a:gd name="T50" fmla="*/ 168 w 168"/>
                <a:gd name="T51" fmla="*/ 344 h 3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344">
                  <a:moveTo>
                    <a:pt x="160" y="56"/>
                  </a:moveTo>
                  <a:cubicBezTo>
                    <a:pt x="144" y="36"/>
                    <a:pt x="128" y="16"/>
                    <a:pt x="112" y="8"/>
                  </a:cubicBezTo>
                  <a:cubicBezTo>
                    <a:pt x="96" y="0"/>
                    <a:pt x="80" y="0"/>
                    <a:pt x="64" y="8"/>
                  </a:cubicBezTo>
                  <a:cubicBezTo>
                    <a:pt x="48" y="16"/>
                    <a:pt x="24" y="40"/>
                    <a:pt x="16" y="56"/>
                  </a:cubicBezTo>
                  <a:cubicBezTo>
                    <a:pt x="8" y="72"/>
                    <a:pt x="0" y="88"/>
                    <a:pt x="16" y="104"/>
                  </a:cubicBezTo>
                  <a:cubicBezTo>
                    <a:pt x="32" y="120"/>
                    <a:pt x="88" y="152"/>
                    <a:pt x="112" y="152"/>
                  </a:cubicBezTo>
                  <a:cubicBezTo>
                    <a:pt x="136" y="152"/>
                    <a:pt x="152" y="104"/>
                    <a:pt x="160" y="104"/>
                  </a:cubicBezTo>
                  <a:cubicBezTo>
                    <a:pt x="168" y="104"/>
                    <a:pt x="168" y="136"/>
                    <a:pt x="160" y="152"/>
                  </a:cubicBezTo>
                  <a:cubicBezTo>
                    <a:pt x="152" y="168"/>
                    <a:pt x="128" y="200"/>
                    <a:pt x="112" y="200"/>
                  </a:cubicBezTo>
                  <a:cubicBezTo>
                    <a:pt x="96" y="200"/>
                    <a:pt x="80" y="152"/>
                    <a:pt x="64" y="152"/>
                  </a:cubicBezTo>
                  <a:cubicBezTo>
                    <a:pt x="48" y="152"/>
                    <a:pt x="24" y="184"/>
                    <a:pt x="16" y="200"/>
                  </a:cubicBezTo>
                  <a:cubicBezTo>
                    <a:pt x="8" y="216"/>
                    <a:pt x="0" y="232"/>
                    <a:pt x="16" y="248"/>
                  </a:cubicBezTo>
                  <a:cubicBezTo>
                    <a:pt x="32" y="264"/>
                    <a:pt x="88" y="296"/>
                    <a:pt x="112" y="296"/>
                  </a:cubicBezTo>
                  <a:cubicBezTo>
                    <a:pt x="136" y="296"/>
                    <a:pt x="152" y="248"/>
                    <a:pt x="160" y="248"/>
                  </a:cubicBezTo>
                  <a:cubicBezTo>
                    <a:pt x="168" y="248"/>
                    <a:pt x="168" y="280"/>
                    <a:pt x="160" y="296"/>
                  </a:cubicBezTo>
                  <a:cubicBezTo>
                    <a:pt x="152" y="312"/>
                    <a:pt x="120" y="336"/>
                    <a:pt x="112" y="344"/>
                  </a:cubicBezTo>
                </a:path>
              </a:pathLst>
            </a:custGeom>
            <a:noFill/>
            <a:ln w="28575" cap="flat" cmpd="sng">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56" name="Freeform 41"/>
            <p:cNvSpPr>
              <a:spLocks/>
            </p:cNvSpPr>
            <p:nvPr/>
          </p:nvSpPr>
          <p:spPr bwMode="auto">
            <a:xfrm rot="8010975" flipV="1">
              <a:off x="3554" y="3385"/>
              <a:ext cx="95" cy="128"/>
            </a:xfrm>
            <a:custGeom>
              <a:avLst/>
              <a:gdLst>
                <a:gd name="T0" fmla="*/ 1 w 168"/>
                <a:gd name="T1" fmla="*/ 3 h 200"/>
                <a:gd name="T2" fmla="*/ 1 w 168"/>
                <a:gd name="T3" fmla="*/ 1 h 200"/>
                <a:gd name="T4" fmla="*/ 2 w 168"/>
                <a:gd name="T5" fmla="*/ 1 h 200"/>
                <a:gd name="T6" fmla="*/ 3 w 168"/>
                <a:gd name="T7" fmla="*/ 3 h 200"/>
                <a:gd name="T8" fmla="*/ 3 w 168"/>
                <a:gd name="T9" fmla="*/ 5 h 200"/>
                <a:gd name="T10" fmla="*/ 1 w 168"/>
                <a:gd name="T11" fmla="*/ 7 h 200"/>
                <a:gd name="T12" fmla="*/ 1 w 168"/>
                <a:gd name="T13" fmla="*/ 5 h 200"/>
                <a:gd name="T14" fmla="*/ 1 w 168"/>
                <a:gd name="T15" fmla="*/ 7 h 200"/>
                <a:gd name="T16" fmla="*/ 1 w 168"/>
                <a:gd name="T17" fmla="*/ 8 h 200"/>
                <a:gd name="T18" fmla="*/ 2 w 168"/>
                <a:gd name="T19" fmla="*/ 7 h 200"/>
                <a:gd name="T20" fmla="*/ 1 w 168"/>
                <a:gd name="T21" fmla="*/ 8 h 200"/>
                <a:gd name="T22" fmla="*/ 1 w 168"/>
                <a:gd name="T23" fmla="*/ 8 h 200"/>
                <a:gd name="T24" fmla="*/ 1 w 168"/>
                <a:gd name="T25" fmla="*/ 8 h 200"/>
                <a:gd name="T26" fmla="*/ 1 w 168"/>
                <a:gd name="T27" fmla="*/ 8 h 200"/>
                <a:gd name="T28" fmla="*/ 1 w 168"/>
                <a:gd name="T29" fmla="*/ 8 h 200"/>
                <a:gd name="T30" fmla="*/ 1 w 168"/>
                <a:gd name="T31" fmla="*/ 8 h 2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200"/>
                <a:gd name="T50" fmla="*/ 168 w 168"/>
                <a:gd name="T51" fmla="*/ 200 h 2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200">
                  <a:moveTo>
                    <a:pt x="8" y="56"/>
                  </a:moveTo>
                  <a:cubicBezTo>
                    <a:pt x="24" y="36"/>
                    <a:pt x="40" y="16"/>
                    <a:pt x="56" y="8"/>
                  </a:cubicBezTo>
                  <a:cubicBezTo>
                    <a:pt x="72" y="0"/>
                    <a:pt x="88" y="0"/>
                    <a:pt x="104" y="8"/>
                  </a:cubicBezTo>
                  <a:cubicBezTo>
                    <a:pt x="120" y="16"/>
                    <a:pt x="144" y="40"/>
                    <a:pt x="152" y="56"/>
                  </a:cubicBezTo>
                  <a:cubicBezTo>
                    <a:pt x="160" y="72"/>
                    <a:pt x="168" y="88"/>
                    <a:pt x="152" y="104"/>
                  </a:cubicBezTo>
                  <a:cubicBezTo>
                    <a:pt x="136" y="120"/>
                    <a:pt x="80" y="152"/>
                    <a:pt x="56" y="152"/>
                  </a:cubicBezTo>
                  <a:cubicBezTo>
                    <a:pt x="32" y="152"/>
                    <a:pt x="16" y="104"/>
                    <a:pt x="8" y="104"/>
                  </a:cubicBezTo>
                  <a:cubicBezTo>
                    <a:pt x="0" y="104"/>
                    <a:pt x="0" y="136"/>
                    <a:pt x="8" y="152"/>
                  </a:cubicBezTo>
                  <a:cubicBezTo>
                    <a:pt x="16" y="168"/>
                    <a:pt x="40" y="200"/>
                    <a:pt x="56" y="200"/>
                  </a:cubicBezTo>
                  <a:cubicBezTo>
                    <a:pt x="72" y="200"/>
                    <a:pt x="104" y="154"/>
                    <a:pt x="104" y="152"/>
                  </a:cubicBezTo>
                  <a:cubicBezTo>
                    <a:pt x="104" y="150"/>
                    <a:pt x="66" y="180"/>
                    <a:pt x="58" y="187"/>
                  </a:cubicBezTo>
                  <a:cubicBezTo>
                    <a:pt x="50" y="194"/>
                    <a:pt x="52" y="196"/>
                    <a:pt x="53" y="197"/>
                  </a:cubicBezTo>
                  <a:cubicBezTo>
                    <a:pt x="54" y="198"/>
                    <a:pt x="64" y="195"/>
                    <a:pt x="62" y="192"/>
                  </a:cubicBezTo>
                  <a:cubicBezTo>
                    <a:pt x="60" y="189"/>
                    <a:pt x="37" y="178"/>
                    <a:pt x="38" y="178"/>
                  </a:cubicBezTo>
                  <a:cubicBezTo>
                    <a:pt x="39" y="178"/>
                    <a:pt x="64" y="190"/>
                    <a:pt x="67" y="192"/>
                  </a:cubicBezTo>
                  <a:cubicBezTo>
                    <a:pt x="70" y="194"/>
                    <a:pt x="60" y="192"/>
                    <a:pt x="58" y="192"/>
                  </a:cubicBezTo>
                </a:path>
              </a:pathLst>
            </a:custGeom>
            <a:noFill/>
            <a:ln w="28575" cap="flat" cmpd="sng">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57" name="Freeform 42"/>
            <p:cNvSpPr>
              <a:spLocks/>
            </p:cNvSpPr>
            <p:nvPr/>
          </p:nvSpPr>
          <p:spPr bwMode="auto">
            <a:xfrm rot="8010975" flipV="1">
              <a:off x="3601" y="3473"/>
              <a:ext cx="98" cy="75"/>
            </a:xfrm>
            <a:custGeom>
              <a:avLst/>
              <a:gdLst>
                <a:gd name="T0" fmla="*/ 1 w 174"/>
                <a:gd name="T1" fmla="*/ 1 h 117"/>
                <a:gd name="T2" fmla="*/ 2 w 174"/>
                <a:gd name="T3" fmla="*/ 1 h 117"/>
                <a:gd name="T4" fmla="*/ 3 w 174"/>
                <a:gd name="T5" fmla="*/ 3 h 117"/>
                <a:gd name="T6" fmla="*/ 3 w 174"/>
                <a:gd name="T7" fmla="*/ 5 h 117"/>
                <a:gd name="T8" fmla="*/ 2 w 174"/>
                <a:gd name="T9" fmla="*/ 5 h 117"/>
                <a:gd name="T10" fmla="*/ 2 w 174"/>
                <a:gd name="T11" fmla="*/ 5 h 117"/>
                <a:gd name="T12" fmla="*/ 1 w 174"/>
                <a:gd name="T13" fmla="*/ 4 h 117"/>
                <a:gd name="T14" fmla="*/ 1 w 174"/>
                <a:gd name="T15" fmla="*/ 3 h 117"/>
                <a:gd name="T16" fmla="*/ 0 w 174"/>
                <a:gd name="T17" fmla="*/ 4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4"/>
                <a:gd name="T28" fmla="*/ 0 h 117"/>
                <a:gd name="T29" fmla="*/ 174 w 174"/>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4" h="117">
                  <a:moveTo>
                    <a:pt x="20" y="30"/>
                  </a:moveTo>
                  <a:cubicBezTo>
                    <a:pt x="48" y="25"/>
                    <a:pt x="67" y="17"/>
                    <a:pt x="92" y="2"/>
                  </a:cubicBezTo>
                  <a:cubicBezTo>
                    <a:pt x="152" y="7"/>
                    <a:pt x="157" y="0"/>
                    <a:pt x="168" y="54"/>
                  </a:cubicBezTo>
                  <a:cubicBezTo>
                    <a:pt x="163" y="99"/>
                    <a:pt x="174" y="82"/>
                    <a:pt x="135" y="107"/>
                  </a:cubicBezTo>
                  <a:cubicBezTo>
                    <a:pt x="126" y="113"/>
                    <a:pt x="106" y="117"/>
                    <a:pt x="106" y="117"/>
                  </a:cubicBezTo>
                  <a:cubicBezTo>
                    <a:pt x="96" y="115"/>
                    <a:pt x="86" y="115"/>
                    <a:pt x="77" y="112"/>
                  </a:cubicBezTo>
                  <a:cubicBezTo>
                    <a:pt x="53" y="104"/>
                    <a:pt x="70" y="104"/>
                    <a:pt x="58" y="88"/>
                  </a:cubicBezTo>
                  <a:cubicBezTo>
                    <a:pt x="50" y="78"/>
                    <a:pt x="40" y="77"/>
                    <a:pt x="29" y="74"/>
                  </a:cubicBezTo>
                  <a:cubicBezTo>
                    <a:pt x="19" y="77"/>
                    <a:pt x="0" y="83"/>
                    <a:pt x="0" y="83"/>
                  </a:cubicBezTo>
                </a:path>
              </a:pathLst>
            </a:custGeom>
            <a:noFill/>
            <a:ln w="28575" cap="flat" cmpd="sng">
              <a:solidFill>
                <a:srgbClr val="FFCC99"/>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58" name="Oval 43"/>
            <p:cNvSpPr>
              <a:spLocks noChangeAspect="1" noChangeArrowheads="1"/>
            </p:cNvSpPr>
            <p:nvPr/>
          </p:nvSpPr>
          <p:spPr bwMode="auto">
            <a:xfrm rot="8010975" flipV="1">
              <a:off x="3552" y="3348"/>
              <a:ext cx="40" cy="46"/>
            </a:xfrm>
            <a:prstGeom prst="ellipse">
              <a:avLst/>
            </a:prstGeom>
            <a:solidFill>
              <a:srgbClr val="66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10" name="Group 44"/>
          <p:cNvGrpSpPr>
            <a:grpSpLocks/>
          </p:cNvGrpSpPr>
          <p:nvPr/>
        </p:nvGrpSpPr>
        <p:grpSpPr bwMode="auto">
          <a:xfrm>
            <a:off x="6032500" y="2663825"/>
            <a:ext cx="292100" cy="198438"/>
            <a:chOff x="3828" y="3166"/>
            <a:chExt cx="263" cy="201"/>
          </a:xfrm>
        </p:grpSpPr>
        <p:sp>
          <p:nvSpPr>
            <p:cNvPr id="63651" name="Freeform 45"/>
            <p:cNvSpPr>
              <a:spLocks/>
            </p:cNvSpPr>
            <p:nvPr/>
          </p:nvSpPr>
          <p:spPr bwMode="auto">
            <a:xfrm rot="7689063" flipV="1">
              <a:off x="3933" y="3107"/>
              <a:ext cx="95" cy="220"/>
            </a:xfrm>
            <a:custGeom>
              <a:avLst/>
              <a:gdLst>
                <a:gd name="T0" fmla="*/ 3 w 168"/>
                <a:gd name="T1" fmla="*/ 3 h 344"/>
                <a:gd name="T2" fmla="*/ 2 w 168"/>
                <a:gd name="T3" fmla="*/ 1 h 344"/>
                <a:gd name="T4" fmla="*/ 1 w 168"/>
                <a:gd name="T5" fmla="*/ 1 h 344"/>
                <a:gd name="T6" fmla="*/ 1 w 168"/>
                <a:gd name="T7" fmla="*/ 3 h 344"/>
                <a:gd name="T8" fmla="*/ 1 w 168"/>
                <a:gd name="T9" fmla="*/ 5 h 344"/>
                <a:gd name="T10" fmla="*/ 2 w 168"/>
                <a:gd name="T11" fmla="*/ 7 h 344"/>
                <a:gd name="T12" fmla="*/ 3 w 168"/>
                <a:gd name="T13" fmla="*/ 5 h 344"/>
                <a:gd name="T14" fmla="*/ 3 w 168"/>
                <a:gd name="T15" fmla="*/ 7 h 344"/>
                <a:gd name="T16" fmla="*/ 2 w 168"/>
                <a:gd name="T17" fmla="*/ 8 h 344"/>
                <a:gd name="T18" fmla="*/ 1 w 168"/>
                <a:gd name="T19" fmla="*/ 7 h 344"/>
                <a:gd name="T20" fmla="*/ 1 w 168"/>
                <a:gd name="T21" fmla="*/ 8 h 344"/>
                <a:gd name="T22" fmla="*/ 1 w 168"/>
                <a:gd name="T23" fmla="*/ 11 h 344"/>
                <a:gd name="T24" fmla="*/ 2 w 168"/>
                <a:gd name="T25" fmla="*/ 13 h 344"/>
                <a:gd name="T26" fmla="*/ 3 w 168"/>
                <a:gd name="T27" fmla="*/ 11 h 344"/>
                <a:gd name="T28" fmla="*/ 3 w 168"/>
                <a:gd name="T29" fmla="*/ 13 h 344"/>
                <a:gd name="T30" fmla="*/ 2 w 168"/>
                <a:gd name="T31" fmla="*/ 15 h 3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344"/>
                <a:gd name="T50" fmla="*/ 168 w 168"/>
                <a:gd name="T51" fmla="*/ 344 h 3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344">
                  <a:moveTo>
                    <a:pt x="160" y="56"/>
                  </a:moveTo>
                  <a:cubicBezTo>
                    <a:pt x="144" y="36"/>
                    <a:pt x="128" y="16"/>
                    <a:pt x="112" y="8"/>
                  </a:cubicBezTo>
                  <a:cubicBezTo>
                    <a:pt x="96" y="0"/>
                    <a:pt x="80" y="0"/>
                    <a:pt x="64" y="8"/>
                  </a:cubicBezTo>
                  <a:cubicBezTo>
                    <a:pt x="48" y="16"/>
                    <a:pt x="24" y="40"/>
                    <a:pt x="16" y="56"/>
                  </a:cubicBezTo>
                  <a:cubicBezTo>
                    <a:pt x="8" y="72"/>
                    <a:pt x="0" y="88"/>
                    <a:pt x="16" y="104"/>
                  </a:cubicBezTo>
                  <a:cubicBezTo>
                    <a:pt x="32" y="120"/>
                    <a:pt x="88" y="152"/>
                    <a:pt x="112" y="152"/>
                  </a:cubicBezTo>
                  <a:cubicBezTo>
                    <a:pt x="136" y="152"/>
                    <a:pt x="152" y="104"/>
                    <a:pt x="160" y="104"/>
                  </a:cubicBezTo>
                  <a:cubicBezTo>
                    <a:pt x="168" y="104"/>
                    <a:pt x="168" y="136"/>
                    <a:pt x="160" y="152"/>
                  </a:cubicBezTo>
                  <a:cubicBezTo>
                    <a:pt x="152" y="168"/>
                    <a:pt x="128" y="200"/>
                    <a:pt x="112" y="200"/>
                  </a:cubicBezTo>
                  <a:cubicBezTo>
                    <a:pt x="96" y="200"/>
                    <a:pt x="80" y="152"/>
                    <a:pt x="64" y="152"/>
                  </a:cubicBezTo>
                  <a:cubicBezTo>
                    <a:pt x="48" y="152"/>
                    <a:pt x="24" y="184"/>
                    <a:pt x="16" y="200"/>
                  </a:cubicBezTo>
                  <a:cubicBezTo>
                    <a:pt x="8" y="216"/>
                    <a:pt x="0" y="232"/>
                    <a:pt x="16" y="248"/>
                  </a:cubicBezTo>
                  <a:cubicBezTo>
                    <a:pt x="32" y="264"/>
                    <a:pt x="88" y="296"/>
                    <a:pt x="112" y="296"/>
                  </a:cubicBezTo>
                  <a:cubicBezTo>
                    <a:pt x="136" y="296"/>
                    <a:pt x="152" y="248"/>
                    <a:pt x="160" y="248"/>
                  </a:cubicBezTo>
                  <a:cubicBezTo>
                    <a:pt x="168" y="248"/>
                    <a:pt x="168" y="280"/>
                    <a:pt x="160" y="296"/>
                  </a:cubicBezTo>
                  <a:cubicBezTo>
                    <a:pt x="152" y="312"/>
                    <a:pt x="120" y="336"/>
                    <a:pt x="112" y="344"/>
                  </a:cubicBezTo>
                </a:path>
              </a:pathLst>
            </a:custGeom>
            <a:noFill/>
            <a:ln w="28575" cap="flat" cmpd="sng">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52" name="Freeform 46"/>
            <p:cNvSpPr>
              <a:spLocks/>
            </p:cNvSpPr>
            <p:nvPr/>
          </p:nvSpPr>
          <p:spPr bwMode="auto">
            <a:xfrm rot="7689063" flipV="1">
              <a:off x="3844" y="3197"/>
              <a:ext cx="95" cy="128"/>
            </a:xfrm>
            <a:custGeom>
              <a:avLst/>
              <a:gdLst>
                <a:gd name="T0" fmla="*/ 1 w 168"/>
                <a:gd name="T1" fmla="*/ 3 h 200"/>
                <a:gd name="T2" fmla="*/ 1 w 168"/>
                <a:gd name="T3" fmla="*/ 1 h 200"/>
                <a:gd name="T4" fmla="*/ 2 w 168"/>
                <a:gd name="T5" fmla="*/ 1 h 200"/>
                <a:gd name="T6" fmla="*/ 3 w 168"/>
                <a:gd name="T7" fmla="*/ 3 h 200"/>
                <a:gd name="T8" fmla="*/ 3 w 168"/>
                <a:gd name="T9" fmla="*/ 5 h 200"/>
                <a:gd name="T10" fmla="*/ 1 w 168"/>
                <a:gd name="T11" fmla="*/ 7 h 200"/>
                <a:gd name="T12" fmla="*/ 1 w 168"/>
                <a:gd name="T13" fmla="*/ 5 h 200"/>
                <a:gd name="T14" fmla="*/ 1 w 168"/>
                <a:gd name="T15" fmla="*/ 7 h 200"/>
                <a:gd name="T16" fmla="*/ 1 w 168"/>
                <a:gd name="T17" fmla="*/ 8 h 200"/>
                <a:gd name="T18" fmla="*/ 2 w 168"/>
                <a:gd name="T19" fmla="*/ 7 h 200"/>
                <a:gd name="T20" fmla="*/ 1 w 168"/>
                <a:gd name="T21" fmla="*/ 8 h 200"/>
                <a:gd name="T22" fmla="*/ 1 w 168"/>
                <a:gd name="T23" fmla="*/ 8 h 200"/>
                <a:gd name="T24" fmla="*/ 1 w 168"/>
                <a:gd name="T25" fmla="*/ 8 h 200"/>
                <a:gd name="T26" fmla="*/ 1 w 168"/>
                <a:gd name="T27" fmla="*/ 8 h 200"/>
                <a:gd name="T28" fmla="*/ 1 w 168"/>
                <a:gd name="T29" fmla="*/ 8 h 200"/>
                <a:gd name="T30" fmla="*/ 1 w 168"/>
                <a:gd name="T31" fmla="*/ 8 h 2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200"/>
                <a:gd name="T50" fmla="*/ 168 w 168"/>
                <a:gd name="T51" fmla="*/ 200 h 2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200">
                  <a:moveTo>
                    <a:pt x="8" y="56"/>
                  </a:moveTo>
                  <a:cubicBezTo>
                    <a:pt x="24" y="36"/>
                    <a:pt x="40" y="16"/>
                    <a:pt x="56" y="8"/>
                  </a:cubicBezTo>
                  <a:cubicBezTo>
                    <a:pt x="72" y="0"/>
                    <a:pt x="88" y="0"/>
                    <a:pt x="104" y="8"/>
                  </a:cubicBezTo>
                  <a:cubicBezTo>
                    <a:pt x="120" y="16"/>
                    <a:pt x="144" y="40"/>
                    <a:pt x="152" y="56"/>
                  </a:cubicBezTo>
                  <a:cubicBezTo>
                    <a:pt x="160" y="72"/>
                    <a:pt x="168" y="88"/>
                    <a:pt x="152" y="104"/>
                  </a:cubicBezTo>
                  <a:cubicBezTo>
                    <a:pt x="136" y="120"/>
                    <a:pt x="80" y="152"/>
                    <a:pt x="56" y="152"/>
                  </a:cubicBezTo>
                  <a:cubicBezTo>
                    <a:pt x="32" y="152"/>
                    <a:pt x="16" y="104"/>
                    <a:pt x="8" y="104"/>
                  </a:cubicBezTo>
                  <a:cubicBezTo>
                    <a:pt x="0" y="104"/>
                    <a:pt x="0" y="136"/>
                    <a:pt x="8" y="152"/>
                  </a:cubicBezTo>
                  <a:cubicBezTo>
                    <a:pt x="16" y="168"/>
                    <a:pt x="40" y="200"/>
                    <a:pt x="56" y="200"/>
                  </a:cubicBezTo>
                  <a:cubicBezTo>
                    <a:pt x="72" y="200"/>
                    <a:pt x="104" y="154"/>
                    <a:pt x="104" y="152"/>
                  </a:cubicBezTo>
                  <a:cubicBezTo>
                    <a:pt x="104" y="150"/>
                    <a:pt x="66" y="180"/>
                    <a:pt x="58" y="187"/>
                  </a:cubicBezTo>
                  <a:cubicBezTo>
                    <a:pt x="50" y="194"/>
                    <a:pt x="52" y="196"/>
                    <a:pt x="53" y="197"/>
                  </a:cubicBezTo>
                  <a:cubicBezTo>
                    <a:pt x="54" y="198"/>
                    <a:pt x="64" y="195"/>
                    <a:pt x="62" y="192"/>
                  </a:cubicBezTo>
                  <a:cubicBezTo>
                    <a:pt x="60" y="189"/>
                    <a:pt x="37" y="178"/>
                    <a:pt x="38" y="178"/>
                  </a:cubicBezTo>
                  <a:cubicBezTo>
                    <a:pt x="39" y="178"/>
                    <a:pt x="64" y="190"/>
                    <a:pt x="67" y="192"/>
                  </a:cubicBezTo>
                  <a:cubicBezTo>
                    <a:pt x="70" y="194"/>
                    <a:pt x="60" y="192"/>
                    <a:pt x="58" y="192"/>
                  </a:cubicBezTo>
                </a:path>
              </a:pathLst>
            </a:custGeom>
            <a:noFill/>
            <a:ln w="28575" cap="flat" cmpd="sng">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53" name="Freeform 47"/>
            <p:cNvSpPr>
              <a:spLocks/>
            </p:cNvSpPr>
            <p:nvPr/>
          </p:nvSpPr>
          <p:spPr bwMode="auto">
            <a:xfrm rot="7689063" flipV="1">
              <a:off x="3896" y="3280"/>
              <a:ext cx="98" cy="75"/>
            </a:xfrm>
            <a:custGeom>
              <a:avLst/>
              <a:gdLst>
                <a:gd name="T0" fmla="*/ 1 w 174"/>
                <a:gd name="T1" fmla="*/ 1 h 117"/>
                <a:gd name="T2" fmla="*/ 2 w 174"/>
                <a:gd name="T3" fmla="*/ 1 h 117"/>
                <a:gd name="T4" fmla="*/ 3 w 174"/>
                <a:gd name="T5" fmla="*/ 3 h 117"/>
                <a:gd name="T6" fmla="*/ 3 w 174"/>
                <a:gd name="T7" fmla="*/ 5 h 117"/>
                <a:gd name="T8" fmla="*/ 2 w 174"/>
                <a:gd name="T9" fmla="*/ 5 h 117"/>
                <a:gd name="T10" fmla="*/ 2 w 174"/>
                <a:gd name="T11" fmla="*/ 5 h 117"/>
                <a:gd name="T12" fmla="*/ 1 w 174"/>
                <a:gd name="T13" fmla="*/ 4 h 117"/>
                <a:gd name="T14" fmla="*/ 1 w 174"/>
                <a:gd name="T15" fmla="*/ 3 h 117"/>
                <a:gd name="T16" fmla="*/ 0 w 174"/>
                <a:gd name="T17" fmla="*/ 4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4"/>
                <a:gd name="T28" fmla="*/ 0 h 117"/>
                <a:gd name="T29" fmla="*/ 174 w 174"/>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4" h="117">
                  <a:moveTo>
                    <a:pt x="20" y="30"/>
                  </a:moveTo>
                  <a:cubicBezTo>
                    <a:pt x="48" y="25"/>
                    <a:pt x="67" y="17"/>
                    <a:pt x="92" y="2"/>
                  </a:cubicBezTo>
                  <a:cubicBezTo>
                    <a:pt x="152" y="7"/>
                    <a:pt x="157" y="0"/>
                    <a:pt x="168" y="54"/>
                  </a:cubicBezTo>
                  <a:cubicBezTo>
                    <a:pt x="163" y="99"/>
                    <a:pt x="174" y="82"/>
                    <a:pt x="135" y="107"/>
                  </a:cubicBezTo>
                  <a:cubicBezTo>
                    <a:pt x="126" y="113"/>
                    <a:pt x="106" y="117"/>
                    <a:pt x="106" y="117"/>
                  </a:cubicBezTo>
                  <a:cubicBezTo>
                    <a:pt x="96" y="115"/>
                    <a:pt x="86" y="115"/>
                    <a:pt x="77" y="112"/>
                  </a:cubicBezTo>
                  <a:cubicBezTo>
                    <a:pt x="53" y="104"/>
                    <a:pt x="70" y="104"/>
                    <a:pt x="58" y="88"/>
                  </a:cubicBezTo>
                  <a:cubicBezTo>
                    <a:pt x="50" y="78"/>
                    <a:pt x="40" y="77"/>
                    <a:pt x="29" y="74"/>
                  </a:cubicBezTo>
                  <a:cubicBezTo>
                    <a:pt x="19" y="77"/>
                    <a:pt x="0" y="83"/>
                    <a:pt x="0" y="83"/>
                  </a:cubicBezTo>
                </a:path>
              </a:pathLst>
            </a:custGeom>
            <a:noFill/>
            <a:ln w="28575" cap="flat" cmpd="sng">
              <a:solidFill>
                <a:srgbClr val="FFCC99"/>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54" name="Oval 48"/>
            <p:cNvSpPr>
              <a:spLocks noChangeAspect="1" noChangeArrowheads="1"/>
            </p:cNvSpPr>
            <p:nvPr/>
          </p:nvSpPr>
          <p:spPr bwMode="auto">
            <a:xfrm rot="7689063" flipV="1">
              <a:off x="3835" y="3163"/>
              <a:ext cx="40" cy="46"/>
            </a:xfrm>
            <a:prstGeom prst="ellipse">
              <a:avLst/>
            </a:prstGeom>
            <a:solidFill>
              <a:srgbClr val="66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11" name="Group 49"/>
          <p:cNvGrpSpPr>
            <a:grpSpLocks/>
          </p:cNvGrpSpPr>
          <p:nvPr/>
        </p:nvGrpSpPr>
        <p:grpSpPr bwMode="auto">
          <a:xfrm>
            <a:off x="6353175" y="2227263"/>
            <a:ext cx="231775" cy="161925"/>
            <a:chOff x="4117" y="2723"/>
            <a:chExt cx="209" cy="164"/>
          </a:xfrm>
        </p:grpSpPr>
        <p:sp>
          <p:nvSpPr>
            <p:cNvPr id="63647" name="Freeform 50"/>
            <p:cNvSpPr>
              <a:spLocks/>
            </p:cNvSpPr>
            <p:nvPr/>
          </p:nvSpPr>
          <p:spPr bwMode="auto">
            <a:xfrm rot="7932881" flipV="1">
              <a:off x="4202" y="2683"/>
              <a:ext cx="71" cy="176"/>
            </a:xfrm>
            <a:custGeom>
              <a:avLst/>
              <a:gdLst>
                <a:gd name="T0" fmla="*/ 0 w 168"/>
                <a:gd name="T1" fmla="*/ 1 h 344"/>
                <a:gd name="T2" fmla="*/ 0 w 168"/>
                <a:gd name="T3" fmla="*/ 1 h 344"/>
                <a:gd name="T4" fmla="*/ 0 w 168"/>
                <a:gd name="T5" fmla="*/ 1 h 344"/>
                <a:gd name="T6" fmla="*/ 0 w 168"/>
                <a:gd name="T7" fmla="*/ 1 h 344"/>
                <a:gd name="T8" fmla="*/ 0 w 168"/>
                <a:gd name="T9" fmla="*/ 1 h 344"/>
                <a:gd name="T10" fmla="*/ 0 w 168"/>
                <a:gd name="T11" fmla="*/ 2 h 344"/>
                <a:gd name="T12" fmla="*/ 0 w 168"/>
                <a:gd name="T13" fmla="*/ 1 h 344"/>
                <a:gd name="T14" fmla="*/ 0 w 168"/>
                <a:gd name="T15" fmla="*/ 2 h 344"/>
                <a:gd name="T16" fmla="*/ 0 w 168"/>
                <a:gd name="T17" fmla="*/ 2 h 344"/>
                <a:gd name="T18" fmla="*/ 0 w 168"/>
                <a:gd name="T19" fmla="*/ 2 h 344"/>
                <a:gd name="T20" fmla="*/ 0 w 168"/>
                <a:gd name="T21" fmla="*/ 2 h 344"/>
                <a:gd name="T22" fmla="*/ 0 w 168"/>
                <a:gd name="T23" fmla="*/ 3 h 344"/>
                <a:gd name="T24" fmla="*/ 0 w 168"/>
                <a:gd name="T25" fmla="*/ 3 h 344"/>
                <a:gd name="T26" fmla="*/ 0 w 168"/>
                <a:gd name="T27" fmla="*/ 3 h 344"/>
                <a:gd name="T28" fmla="*/ 0 w 168"/>
                <a:gd name="T29" fmla="*/ 3 h 344"/>
                <a:gd name="T30" fmla="*/ 0 w 168"/>
                <a:gd name="T31" fmla="*/ 3 h 3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344"/>
                <a:gd name="T50" fmla="*/ 168 w 168"/>
                <a:gd name="T51" fmla="*/ 344 h 3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344">
                  <a:moveTo>
                    <a:pt x="160" y="56"/>
                  </a:moveTo>
                  <a:cubicBezTo>
                    <a:pt x="144" y="36"/>
                    <a:pt x="128" y="16"/>
                    <a:pt x="112" y="8"/>
                  </a:cubicBezTo>
                  <a:cubicBezTo>
                    <a:pt x="96" y="0"/>
                    <a:pt x="80" y="0"/>
                    <a:pt x="64" y="8"/>
                  </a:cubicBezTo>
                  <a:cubicBezTo>
                    <a:pt x="48" y="16"/>
                    <a:pt x="24" y="40"/>
                    <a:pt x="16" y="56"/>
                  </a:cubicBezTo>
                  <a:cubicBezTo>
                    <a:pt x="8" y="72"/>
                    <a:pt x="0" y="88"/>
                    <a:pt x="16" y="104"/>
                  </a:cubicBezTo>
                  <a:cubicBezTo>
                    <a:pt x="32" y="120"/>
                    <a:pt x="88" y="152"/>
                    <a:pt x="112" y="152"/>
                  </a:cubicBezTo>
                  <a:cubicBezTo>
                    <a:pt x="136" y="152"/>
                    <a:pt x="152" y="104"/>
                    <a:pt x="160" y="104"/>
                  </a:cubicBezTo>
                  <a:cubicBezTo>
                    <a:pt x="168" y="104"/>
                    <a:pt x="168" y="136"/>
                    <a:pt x="160" y="152"/>
                  </a:cubicBezTo>
                  <a:cubicBezTo>
                    <a:pt x="152" y="168"/>
                    <a:pt x="128" y="200"/>
                    <a:pt x="112" y="200"/>
                  </a:cubicBezTo>
                  <a:cubicBezTo>
                    <a:pt x="96" y="200"/>
                    <a:pt x="80" y="152"/>
                    <a:pt x="64" y="152"/>
                  </a:cubicBezTo>
                  <a:cubicBezTo>
                    <a:pt x="48" y="152"/>
                    <a:pt x="24" y="184"/>
                    <a:pt x="16" y="200"/>
                  </a:cubicBezTo>
                  <a:cubicBezTo>
                    <a:pt x="8" y="216"/>
                    <a:pt x="0" y="232"/>
                    <a:pt x="16" y="248"/>
                  </a:cubicBezTo>
                  <a:cubicBezTo>
                    <a:pt x="32" y="264"/>
                    <a:pt x="88" y="296"/>
                    <a:pt x="112" y="296"/>
                  </a:cubicBezTo>
                  <a:cubicBezTo>
                    <a:pt x="136" y="296"/>
                    <a:pt x="152" y="248"/>
                    <a:pt x="160" y="248"/>
                  </a:cubicBezTo>
                  <a:cubicBezTo>
                    <a:pt x="168" y="248"/>
                    <a:pt x="168" y="280"/>
                    <a:pt x="160" y="296"/>
                  </a:cubicBezTo>
                  <a:cubicBezTo>
                    <a:pt x="152" y="312"/>
                    <a:pt x="120" y="336"/>
                    <a:pt x="112" y="344"/>
                  </a:cubicBezTo>
                </a:path>
              </a:pathLst>
            </a:custGeom>
            <a:noFill/>
            <a:ln w="28575" cap="flat" cmpd="sng">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48" name="Freeform 51"/>
            <p:cNvSpPr>
              <a:spLocks/>
            </p:cNvSpPr>
            <p:nvPr/>
          </p:nvSpPr>
          <p:spPr bwMode="auto">
            <a:xfrm rot="7932881" flipV="1">
              <a:off x="4132" y="2749"/>
              <a:ext cx="71" cy="102"/>
            </a:xfrm>
            <a:custGeom>
              <a:avLst/>
              <a:gdLst>
                <a:gd name="T0" fmla="*/ 0 w 168"/>
                <a:gd name="T1" fmla="*/ 1 h 200"/>
                <a:gd name="T2" fmla="*/ 0 w 168"/>
                <a:gd name="T3" fmla="*/ 1 h 200"/>
                <a:gd name="T4" fmla="*/ 0 w 168"/>
                <a:gd name="T5" fmla="*/ 1 h 200"/>
                <a:gd name="T6" fmla="*/ 0 w 168"/>
                <a:gd name="T7" fmla="*/ 1 h 200"/>
                <a:gd name="T8" fmla="*/ 0 w 168"/>
                <a:gd name="T9" fmla="*/ 1 h 200"/>
                <a:gd name="T10" fmla="*/ 0 w 168"/>
                <a:gd name="T11" fmla="*/ 2 h 200"/>
                <a:gd name="T12" fmla="*/ 0 w 168"/>
                <a:gd name="T13" fmla="*/ 1 h 200"/>
                <a:gd name="T14" fmla="*/ 0 w 168"/>
                <a:gd name="T15" fmla="*/ 2 h 200"/>
                <a:gd name="T16" fmla="*/ 0 w 168"/>
                <a:gd name="T17" fmla="*/ 2 h 200"/>
                <a:gd name="T18" fmla="*/ 0 w 168"/>
                <a:gd name="T19" fmla="*/ 2 h 200"/>
                <a:gd name="T20" fmla="*/ 0 w 168"/>
                <a:gd name="T21" fmla="*/ 2 h 200"/>
                <a:gd name="T22" fmla="*/ 0 w 168"/>
                <a:gd name="T23" fmla="*/ 2 h 200"/>
                <a:gd name="T24" fmla="*/ 0 w 168"/>
                <a:gd name="T25" fmla="*/ 2 h 200"/>
                <a:gd name="T26" fmla="*/ 0 w 168"/>
                <a:gd name="T27" fmla="*/ 2 h 200"/>
                <a:gd name="T28" fmla="*/ 0 w 168"/>
                <a:gd name="T29" fmla="*/ 2 h 200"/>
                <a:gd name="T30" fmla="*/ 0 w 168"/>
                <a:gd name="T31" fmla="*/ 2 h 2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200"/>
                <a:gd name="T50" fmla="*/ 168 w 168"/>
                <a:gd name="T51" fmla="*/ 200 h 2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200">
                  <a:moveTo>
                    <a:pt x="8" y="56"/>
                  </a:moveTo>
                  <a:cubicBezTo>
                    <a:pt x="24" y="36"/>
                    <a:pt x="40" y="16"/>
                    <a:pt x="56" y="8"/>
                  </a:cubicBezTo>
                  <a:cubicBezTo>
                    <a:pt x="72" y="0"/>
                    <a:pt x="88" y="0"/>
                    <a:pt x="104" y="8"/>
                  </a:cubicBezTo>
                  <a:cubicBezTo>
                    <a:pt x="120" y="16"/>
                    <a:pt x="144" y="40"/>
                    <a:pt x="152" y="56"/>
                  </a:cubicBezTo>
                  <a:cubicBezTo>
                    <a:pt x="160" y="72"/>
                    <a:pt x="168" y="88"/>
                    <a:pt x="152" y="104"/>
                  </a:cubicBezTo>
                  <a:cubicBezTo>
                    <a:pt x="136" y="120"/>
                    <a:pt x="80" y="152"/>
                    <a:pt x="56" y="152"/>
                  </a:cubicBezTo>
                  <a:cubicBezTo>
                    <a:pt x="32" y="152"/>
                    <a:pt x="16" y="104"/>
                    <a:pt x="8" y="104"/>
                  </a:cubicBezTo>
                  <a:cubicBezTo>
                    <a:pt x="0" y="104"/>
                    <a:pt x="0" y="136"/>
                    <a:pt x="8" y="152"/>
                  </a:cubicBezTo>
                  <a:cubicBezTo>
                    <a:pt x="16" y="168"/>
                    <a:pt x="40" y="200"/>
                    <a:pt x="56" y="200"/>
                  </a:cubicBezTo>
                  <a:cubicBezTo>
                    <a:pt x="72" y="200"/>
                    <a:pt x="104" y="154"/>
                    <a:pt x="104" y="152"/>
                  </a:cubicBezTo>
                  <a:cubicBezTo>
                    <a:pt x="104" y="150"/>
                    <a:pt x="66" y="180"/>
                    <a:pt x="58" y="187"/>
                  </a:cubicBezTo>
                  <a:cubicBezTo>
                    <a:pt x="50" y="194"/>
                    <a:pt x="52" y="196"/>
                    <a:pt x="53" y="197"/>
                  </a:cubicBezTo>
                  <a:cubicBezTo>
                    <a:pt x="54" y="198"/>
                    <a:pt x="64" y="195"/>
                    <a:pt x="62" y="192"/>
                  </a:cubicBezTo>
                  <a:cubicBezTo>
                    <a:pt x="60" y="189"/>
                    <a:pt x="37" y="178"/>
                    <a:pt x="38" y="178"/>
                  </a:cubicBezTo>
                  <a:cubicBezTo>
                    <a:pt x="39" y="178"/>
                    <a:pt x="64" y="190"/>
                    <a:pt x="67" y="192"/>
                  </a:cubicBezTo>
                  <a:cubicBezTo>
                    <a:pt x="70" y="194"/>
                    <a:pt x="60" y="192"/>
                    <a:pt x="58" y="192"/>
                  </a:cubicBezTo>
                </a:path>
              </a:pathLst>
            </a:custGeom>
            <a:noFill/>
            <a:ln w="28575" cap="flat" cmpd="sng">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49" name="Freeform 52"/>
            <p:cNvSpPr>
              <a:spLocks/>
            </p:cNvSpPr>
            <p:nvPr/>
          </p:nvSpPr>
          <p:spPr bwMode="auto">
            <a:xfrm rot="7932881" flipV="1">
              <a:off x="4169" y="2820"/>
              <a:ext cx="74" cy="60"/>
            </a:xfrm>
            <a:custGeom>
              <a:avLst/>
              <a:gdLst>
                <a:gd name="T0" fmla="*/ 0 w 174"/>
                <a:gd name="T1" fmla="*/ 1 h 117"/>
                <a:gd name="T2" fmla="*/ 0 w 174"/>
                <a:gd name="T3" fmla="*/ 1 h 117"/>
                <a:gd name="T4" fmla="*/ 0 w 174"/>
                <a:gd name="T5" fmla="*/ 1 h 117"/>
                <a:gd name="T6" fmla="*/ 0 w 174"/>
                <a:gd name="T7" fmla="*/ 1 h 117"/>
                <a:gd name="T8" fmla="*/ 0 w 174"/>
                <a:gd name="T9" fmla="*/ 1 h 117"/>
                <a:gd name="T10" fmla="*/ 0 w 174"/>
                <a:gd name="T11" fmla="*/ 1 h 117"/>
                <a:gd name="T12" fmla="*/ 0 w 174"/>
                <a:gd name="T13" fmla="*/ 1 h 117"/>
                <a:gd name="T14" fmla="*/ 0 w 174"/>
                <a:gd name="T15" fmla="*/ 1 h 117"/>
                <a:gd name="T16" fmla="*/ 0 w 174"/>
                <a:gd name="T17" fmla="*/ 1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4"/>
                <a:gd name="T28" fmla="*/ 0 h 117"/>
                <a:gd name="T29" fmla="*/ 174 w 174"/>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4" h="117">
                  <a:moveTo>
                    <a:pt x="20" y="30"/>
                  </a:moveTo>
                  <a:cubicBezTo>
                    <a:pt x="48" y="25"/>
                    <a:pt x="67" y="17"/>
                    <a:pt x="92" y="2"/>
                  </a:cubicBezTo>
                  <a:cubicBezTo>
                    <a:pt x="152" y="7"/>
                    <a:pt x="157" y="0"/>
                    <a:pt x="168" y="54"/>
                  </a:cubicBezTo>
                  <a:cubicBezTo>
                    <a:pt x="163" y="99"/>
                    <a:pt x="174" y="82"/>
                    <a:pt x="135" y="107"/>
                  </a:cubicBezTo>
                  <a:cubicBezTo>
                    <a:pt x="126" y="113"/>
                    <a:pt x="106" y="117"/>
                    <a:pt x="106" y="117"/>
                  </a:cubicBezTo>
                  <a:cubicBezTo>
                    <a:pt x="96" y="115"/>
                    <a:pt x="86" y="115"/>
                    <a:pt x="77" y="112"/>
                  </a:cubicBezTo>
                  <a:cubicBezTo>
                    <a:pt x="53" y="104"/>
                    <a:pt x="70" y="104"/>
                    <a:pt x="58" y="88"/>
                  </a:cubicBezTo>
                  <a:cubicBezTo>
                    <a:pt x="50" y="78"/>
                    <a:pt x="40" y="77"/>
                    <a:pt x="29" y="74"/>
                  </a:cubicBezTo>
                  <a:cubicBezTo>
                    <a:pt x="19" y="77"/>
                    <a:pt x="0" y="83"/>
                    <a:pt x="0" y="83"/>
                  </a:cubicBezTo>
                </a:path>
              </a:pathLst>
            </a:custGeom>
            <a:noFill/>
            <a:ln w="28575" cap="flat" cmpd="sng">
              <a:solidFill>
                <a:srgbClr val="FFCC99"/>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50" name="Oval 53"/>
            <p:cNvSpPr>
              <a:spLocks noChangeAspect="1" noChangeArrowheads="1"/>
            </p:cNvSpPr>
            <p:nvPr/>
          </p:nvSpPr>
          <p:spPr bwMode="auto">
            <a:xfrm rot="7932881" flipV="1">
              <a:off x="4130" y="2719"/>
              <a:ext cx="30" cy="37"/>
            </a:xfrm>
            <a:prstGeom prst="ellipse">
              <a:avLst/>
            </a:prstGeom>
            <a:solidFill>
              <a:srgbClr val="66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12" name="Group 54"/>
          <p:cNvGrpSpPr>
            <a:grpSpLocks/>
          </p:cNvGrpSpPr>
          <p:nvPr/>
        </p:nvGrpSpPr>
        <p:grpSpPr bwMode="auto">
          <a:xfrm>
            <a:off x="6629400" y="1914525"/>
            <a:ext cx="212725" cy="227013"/>
            <a:chOff x="4366" y="2406"/>
            <a:chExt cx="193" cy="231"/>
          </a:xfrm>
        </p:grpSpPr>
        <p:sp>
          <p:nvSpPr>
            <p:cNvPr id="63643" name="Freeform 55"/>
            <p:cNvSpPr>
              <a:spLocks/>
            </p:cNvSpPr>
            <p:nvPr/>
          </p:nvSpPr>
          <p:spPr bwMode="auto">
            <a:xfrm rot="9841322" flipV="1">
              <a:off x="4464" y="2417"/>
              <a:ext cx="95" cy="220"/>
            </a:xfrm>
            <a:custGeom>
              <a:avLst/>
              <a:gdLst>
                <a:gd name="T0" fmla="*/ 3 w 168"/>
                <a:gd name="T1" fmla="*/ 3 h 344"/>
                <a:gd name="T2" fmla="*/ 2 w 168"/>
                <a:gd name="T3" fmla="*/ 1 h 344"/>
                <a:gd name="T4" fmla="*/ 1 w 168"/>
                <a:gd name="T5" fmla="*/ 1 h 344"/>
                <a:gd name="T6" fmla="*/ 1 w 168"/>
                <a:gd name="T7" fmla="*/ 3 h 344"/>
                <a:gd name="T8" fmla="*/ 1 w 168"/>
                <a:gd name="T9" fmla="*/ 5 h 344"/>
                <a:gd name="T10" fmla="*/ 2 w 168"/>
                <a:gd name="T11" fmla="*/ 7 h 344"/>
                <a:gd name="T12" fmla="*/ 3 w 168"/>
                <a:gd name="T13" fmla="*/ 5 h 344"/>
                <a:gd name="T14" fmla="*/ 3 w 168"/>
                <a:gd name="T15" fmla="*/ 7 h 344"/>
                <a:gd name="T16" fmla="*/ 2 w 168"/>
                <a:gd name="T17" fmla="*/ 8 h 344"/>
                <a:gd name="T18" fmla="*/ 1 w 168"/>
                <a:gd name="T19" fmla="*/ 7 h 344"/>
                <a:gd name="T20" fmla="*/ 1 w 168"/>
                <a:gd name="T21" fmla="*/ 8 h 344"/>
                <a:gd name="T22" fmla="*/ 1 w 168"/>
                <a:gd name="T23" fmla="*/ 11 h 344"/>
                <a:gd name="T24" fmla="*/ 2 w 168"/>
                <a:gd name="T25" fmla="*/ 13 h 344"/>
                <a:gd name="T26" fmla="*/ 3 w 168"/>
                <a:gd name="T27" fmla="*/ 11 h 344"/>
                <a:gd name="T28" fmla="*/ 3 w 168"/>
                <a:gd name="T29" fmla="*/ 13 h 344"/>
                <a:gd name="T30" fmla="*/ 2 w 168"/>
                <a:gd name="T31" fmla="*/ 15 h 3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344"/>
                <a:gd name="T50" fmla="*/ 168 w 168"/>
                <a:gd name="T51" fmla="*/ 344 h 3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344">
                  <a:moveTo>
                    <a:pt x="160" y="56"/>
                  </a:moveTo>
                  <a:cubicBezTo>
                    <a:pt x="144" y="36"/>
                    <a:pt x="128" y="16"/>
                    <a:pt x="112" y="8"/>
                  </a:cubicBezTo>
                  <a:cubicBezTo>
                    <a:pt x="96" y="0"/>
                    <a:pt x="80" y="0"/>
                    <a:pt x="64" y="8"/>
                  </a:cubicBezTo>
                  <a:cubicBezTo>
                    <a:pt x="48" y="16"/>
                    <a:pt x="24" y="40"/>
                    <a:pt x="16" y="56"/>
                  </a:cubicBezTo>
                  <a:cubicBezTo>
                    <a:pt x="8" y="72"/>
                    <a:pt x="0" y="88"/>
                    <a:pt x="16" y="104"/>
                  </a:cubicBezTo>
                  <a:cubicBezTo>
                    <a:pt x="32" y="120"/>
                    <a:pt x="88" y="152"/>
                    <a:pt x="112" y="152"/>
                  </a:cubicBezTo>
                  <a:cubicBezTo>
                    <a:pt x="136" y="152"/>
                    <a:pt x="152" y="104"/>
                    <a:pt x="160" y="104"/>
                  </a:cubicBezTo>
                  <a:cubicBezTo>
                    <a:pt x="168" y="104"/>
                    <a:pt x="168" y="136"/>
                    <a:pt x="160" y="152"/>
                  </a:cubicBezTo>
                  <a:cubicBezTo>
                    <a:pt x="152" y="168"/>
                    <a:pt x="128" y="200"/>
                    <a:pt x="112" y="200"/>
                  </a:cubicBezTo>
                  <a:cubicBezTo>
                    <a:pt x="96" y="200"/>
                    <a:pt x="80" y="152"/>
                    <a:pt x="64" y="152"/>
                  </a:cubicBezTo>
                  <a:cubicBezTo>
                    <a:pt x="48" y="152"/>
                    <a:pt x="24" y="184"/>
                    <a:pt x="16" y="200"/>
                  </a:cubicBezTo>
                  <a:cubicBezTo>
                    <a:pt x="8" y="216"/>
                    <a:pt x="0" y="232"/>
                    <a:pt x="16" y="248"/>
                  </a:cubicBezTo>
                  <a:cubicBezTo>
                    <a:pt x="32" y="264"/>
                    <a:pt x="88" y="296"/>
                    <a:pt x="112" y="296"/>
                  </a:cubicBezTo>
                  <a:cubicBezTo>
                    <a:pt x="136" y="296"/>
                    <a:pt x="152" y="248"/>
                    <a:pt x="160" y="248"/>
                  </a:cubicBezTo>
                  <a:cubicBezTo>
                    <a:pt x="168" y="248"/>
                    <a:pt x="168" y="280"/>
                    <a:pt x="160" y="296"/>
                  </a:cubicBezTo>
                  <a:cubicBezTo>
                    <a:pt x="152" y="312"/>
                    <a:pt x="120" y="336"/>
                    <a:pt x="112" y="344"/>
                  </a:cubicBezTo>
                </a:path>
              </a:pathLst>
            </a:custGeom>
            <a:noFill/>
            <a:ln w="28575" cap="flat" cmpd="sng">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44" name="Freeform 56"/>
            <p:cNvSpPr>
              <a:spLocks/>
            </p:cNvSpPr>
            <p:nvPr/>
          </p:nvSpPr>
          <p:spPr bwMode="auto">
            <a:xfrm rot="9841322" flipV="1">
              <a:off x="4366" y="2447"/>
              <a:ext cx="95" cy="128"/>
            </a:xfrm>
            <a:custGeom>
              <a:avLst/>
              <a:gdLst>
                <a:gd name="T0" fmla="*/ 1 w 168"/>
                <a:gd name="T1" fmla="*/ 3 h 200"/>
                <a:gd name="T2" fmla="*/ 1 w 168"/>
                <a:gd name="T3" fmla="*/ 1 h 200"/>
                <a:gd name="T4" fmla="*/ 2 w 168"/>
                <a:gd name="T5" fmla="*/ 1 h 200"/>
                <a:gd name="T6" fmla="*/ 3 w 168"/>
                <a:gd name="T7" fmla="*/ 3 h 200"/>
                <a:gd name="T8" fmla="*/ 3 w 168"/>
                <a:gd name="T9" fmla="*/ 5 h 200"/>
                <a:gd name="T10" fmla="*/ 1 w 168"/>
                <a:gd name="T11" fmla="*/ 7 h 200"/>
                <a:gd name="T12" fmla="*/ 1 w 168"/>
                <a:gd name="T13" fmla="*/ 5 h 200"/>
                <a:gd name="T14" fmla="*/ 1 w 168"/>
                <a:gd name="T15" fmla="*/ 7 h 200"/>
                <a:gd name="T16" fmla="*/ 1 w 168"/>
                <a:gd name="T17" fmla="*/ 8 h 200"/>
                <a:gd name="T18" fmla="*/ 2 w 168"/>
                <a:gd name="T19" fmla="*/ 7 h 200"/>
                <a:gd name="T20" fmla="*/ 1 w 168"/>
                <a:gd name="T21" fmla="*/ 8 h 200"/>
                <a:gd name="T22" fmla="*/ 1 w 168"/>
                <a:gd name="T23" fmla="*/ 8 h 200"/>
                <a:gd name="T24" fmla="*/ 1 w 168"/>
                <a:gd name="T25" fmla="*/ 8 h 200"/>
                <a:gd name="T26" fmla="*/ 1 w 168"/>
                <a:gd name="T27" fmla="*/ 8 h 200"/>
                <a:gd name="T28" fmla="*/ 1 w 168"/>
                <a:gd name="T29" fmla="*/ 8 h 200"/>
                <a:gd name="T30" fmla="*/ 1 w 168"/>
                <a:gd name="T31" fmla="*/ 8 h 2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200"/>
                <a:gd name="T50" fmla="*/ 168 w 168"/>
                <a:gd name="T51" fmla="*/ 200 h 2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200">
                  <a:moveTo>
                    <a:pt x="8" y="56"/>
                  </a:moveTo>
                  <a:cubicBezTo>
                    <a:pt x="24" y="36"/>
                    <a:pt x="40" y="16"/>
                    <a:pt x="56" y="8"/>
                  </a:cubicBezTo>
                  <a:cubicBezTo>
                    <a:pt x="72" y="0"/>
                    <a:pt x="88" y="0"/>
                    <a:pt x="104" y="8"/>
                  </a:cubicBezTo>
                  <a:cubicBezTo>
                    <a:pt x="120" y="16"/>
                    <a:pt x="144" y="40"/>
                    <a:pt x="152" y="56"/>
                  </a:cubicBezTo>
                  <a:cubicBezTo>
                    <a:pt x="160" y="72"/>
                    <a:pt x="168" y="88"/>
                    <a:pt x="152" y="104"/>
                  </a:cubicBezTo>
                  <a:cubicBezTo>
                    <a:pt x="136" y="120"/>
                    <a:pt x="80" y="152"/>
                    <a:pt x="56" y="152"/>
                  </a:cubicBezTo>
                  <a:cubicBezTo>
                    <a:pt x="32" y="152"/>
                    <a:pt x="16" y="104"/>
                    <a:pt x="8" y="104"/>
                  </a:cubicBezTo>
                  <a:cubicBezTo>
                    <a:pt x="0" y="104"/>
                    <a:pt x="0" y="136"/>
                    <a:pt x="8" y="152"/>
                  </a:cubicBezTo>
                  <a:cubicBezTo>
                    <a:pt x="16" y="168"/>
                    <a:pt x="40" y="200"/>
                    <a:pt x="56" y="200"/>
                  </a:cubicBezTo>
                  <a:cubicBezTo>
                    <a:pt x="72" y="200"/>
                    <a:pt x="104" y="154"/>
                    <a:pt x="104" y="152"/>
                  </a:cubicBezTo>
                  <a:cubicBezTo>
                    <a:pt x="104" y="150"/>
                    <a:pt x="66" y="180"/>
                    <a:pt x="58" y="187"/>
                  </a:cubicBezTo>
                  <a:cubicBezTo>
                    <a:pt x="50" y="194"/>
                    <a:pt x="52" y="196"/>
                    <a:pt x="53" y="197"/>
                  </a:cubicBezTo>
                  <a:cubicBezTo>
                    <a:pt x="54" y="198"/>
                    <a:pt x="64" y="195"/>
                    <a:pt x="62" y="192"/>
                  </a:cubicBezTo>
                  <a:cubicBezTo>
                    <a:pt x="60" y="189"/>
                    <a:pt x="37" y="178"/>
                    <a:pt x="38" y="178"/>
                  </a:cubicBezTo>
                  <a:cubicBezTo>
                    <a:pt x="39" y="178"/>
                    <a:pt x="64" y="190"/>
                    <a:pt x="67" y="192"/>
                  </a:cubicBezTo>
                  <a:cubicBezTo>
                    <a:pt x="70" y="194"/>
                    <a:pt x="60" y="192"/>
                    <a:pt x="58" y="192"/>
                  </a:cubicBezTo>
                </a:path>
              </a:pathLst>
            </a:custGeom>
            <a:noFill/>
            <a:ln w="28575" cap="flat" cmpd="sng">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45" name="Freeform 57"/>
            <p:cNvSpPr>
              <a:spLocks/>
            </p:cNvSpPr>
            <p:nvPr/>
          </p:nvSpPr>
          <p:spPr bwMode="auto">
            <a:xfrm rot="9841322" flipV="1">
              <a:off x="4375" y="2551"/>
              <a:ext cx="98" cy="75"/>
            </a:xfrm>
            <a:custGeom>
              <a:avLst/>
              <a:gdLst>
                <a:gd name="T0" fmla="*/ 1 w 174"/>
                <a:gd name="T1" fmla="*/ 1 h 117"/>
                <a:gd name="T2" fmla="*/ 2 w 174"/>
                <a:gd name="T3" fmla="*/ 1 h 117"/>
                <a:gd name="T4" fmla="*/ 3 w 174"/>
                <a:gd name="T5" fmla="*/ 3 h 117"/>
                <a:gd name="T6" fmla="*/ 3 w 174"/>
                <a:gd name="T7" fmla="*/ 5 h 117"/>
                <a:gd name="T8" fmla="*/ 2 w 174"/>
                <a:gd name="T9" fmla="*/ 5 h 117"/>
                <a:gd name="T10" fmla="*/ 2 w 174"/>
                <a:gd name="T11" fmla="*/ 5 h 117"/>
                <a:gd name="T12" fmla="*/ 1 w 174"/>
                <a:gd name="T13" fmla="*/ 4 h 117"/>
                <a:gd name="T14" fmla="*/ 1 w 174"/>
                <a:gd name="T15" fmla="*/ 3 h 117"/>
                <a:gd name="T16" fmla="*/ 0 w 174"/>
                <a:gd name="T17" fmla="*/ 4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4"/>
                <a:gd name="T28" fmla="*/ 0 h 117"/>
                <a:gd name="T29" fmla="*/ 174 w 174"/>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4" h="117">
                  <a:moveTo>
                    <a:pt x="20" y="30"/>
                  </a:moveTo>
                  <a:cubicBezTo>
                    <a:pt x="48" y="25"/>
                    <a:pt x="67" y="17"/>
                    <a:pt x="92" y="2"/>
                  </a:cubicBezTo>
                  <a:cubicBezTo>
                    <a:pt x="152" y="7"/>
                    <a:pt x="157" y="0"/>
                    <a:pt x="168" y="54"/>
                  </a:cubicBezTo>
                  <a:cubicBezTo>
                    <a:pt x="163" y="99"/>
                    <a:pt x="174" y="82"/>
                    <a:pt x="135" y="107"/>
                  </a:cubicBezTo>
                  <a:cubicBezTo>
                    <a:pt x="126" y="113"/>
                    <a:pt x="106" y="117"/>
                    <a:pt x="106" y="117"/>
                  </a:cubicBezTo>
                  <a:cubicBezTo>
                    <a:pt x="96" y="115"/>
                    <a:pt x="86" y="115"/>
                    <a:pt x="77" y="112"/>
                  </a:cubicBezTo>
                  <a:cubicBezTo>
                    <a:pt x="53" y="104"/>
                    <a:pt x="70" y="104"/>
                    <a:pt x="58" y="88"/>
                  </a:cubicBezTo>
                  <a:cubicBezTo>
                    <a:pt x="50" y="78"/>
                    <a:pt x="40" y="77"/>
                    <a:pt x="29" y="74"/>
                  </a:cubicBezTo>
                  <a:cubicBezTo>
                    <a:pt x="19" y="77"/>
                    <a:pt x="0" y="83"/>
                    <a:pt x="0" y="83"/>
                  </a:cubicBezTo>
                </a:path>
              </a:pathLst>
            </a:custGeom>
            <a:noFill/>
            <a:ln w="28575" cap="flat" cmpd="sng">
              <a:solidFill>
                <a:srgbClr val="FFCC99"/>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46" name="Oval 58"/>
            <p:cNvSpPr>
              <a:spLocks noChangeAspect="1" noChangeArrowheads="1"/>
            </p:cNvSpPr>
            <p:nvPr/>
          </p:nvSpPr>
          <p:spPr bwMode="auto">
            <a:xfrm rot="9841322" flipV="1">
              <a:off x="4408" y="2406"/>
              <a:ext cx="40" cy="46"/>
            </a:xfrm>
            <a:prstGeom prst="ellipse">
              <a:avLst/>
            </a:prstGeom>
            <a:solidFill>
              <a:srgbClr val="66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13" name="Group 59"/>
          <p:cNvGrpSpPr>
            <a:grpSpLocks/>
          </p:cNvGrpSpPr>
          <p:nvPr/>
        </p:nvGrpSpPr>
        <p:grpSpPr bwMode="auto">
          <a:xfrm>
            <a:off x="7158038" y="2563813"/>
            <a:ext cx="290512" cy="200025"/>
            <a:chOff x="4843" y="3064"/>
            <a:chExt cx="263" cy="204"/>
          </a:xfrm>
        </p:grpSpPr>
        <p:sp>
          <p:nvSpPr>
            <p:cNvPr id="63639" name="Freeform 60"/>
            <p:cNvSpPr>
              <a:spLocks/>
            </p:cNvSpPr>
            <p:nvPr/>
          </p:nvSpPr>
          <p:spPr bwMode="auto">
            <a:xfrm rot="17477796" flipV="1">
              <a:off x="4905" y="3111"/>
              <a:ext cx="95" cy="220"/>
            </a:xfrm>
            <a:custGeom>
              <a:avLst/>
              <a:gdLst>
                <a:gd name="T0" fmla="*/ 3 w 168"/>
                <a:gd name="T1" fmla="*/ 3 h 344"/>
                <a:gd name="T2" fmla="*/ 2 w 168"/>
                <a:gd name="T3" fmla="*/ 1 h 344"/>
                <a:gd name="T4" fmla="*/ 1 w 168"/>
                <a:gd name="T5" fmla="*/ 1 h 344"/>
                <a:gd name="T6" fmla="*/ 1 w 168"/>
                <a:gd name="T7" fmla="*/ 3 h 344"/>
                <a:gd name="T8" fmla="*/ 1 w 168"/>
                <a:gd name="T9" fmla="*/ 5 h 344"/>
                <a:gd name="T10" fmla="*/ 2 w 168"/>
                <a:gd name="T11" fmla="*/ 7 h 344"/>
                <a:gd name="T12" fmla="*/ 3 w 168"/>
                <a:gd name="T13" fmla="*/ 5 h 344"/>
                <a:gd name="T14" fmla="*/ 3 w 168"/>
                <a:gd name="T15" fmla="*/ 7 h 344"/>
                <a:gd name="T16" fmla="*/ 2 w 168"/>
                <a:gd name="T17" fmla="*/ 8 h 344"/>
                <a:gd name="T18" fmla="*/ 1 w 168"/>
                <a:gd name="T19" fmla="*/ 7 h 344"/>
                <a:gd name="T20" fmla="*/ 1 w 168"/>
                <a:gd name="T21" fmla="*/ 8 h 344"/>
                <a:gd name="T22" fmla="*/ 1 w 168"/>
                <a:gd name="T23" fmla="*/ 11 h 344"/>
                <a:gd name="T24" fmla="*/ 2 w 168"/>
                <a:gd name="T25" fmla="*/ 13 h 344"/>
                <a:gd name="T26" fmla="*/ 3 w 168"/>
                <a:gd name="T27" fmla="*/ 11 h 344"/>
                <a:gd name="T28" fmla="*/ 3 w 168"/>
                <a:gd name="T29" fmla="*/ 13 h 344"/>
                <a:gd name="T30" fmla="*/ 2 w 168"/>
                <a:gd name="T31" fmla="*/ 15 h 3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344"/>
                <a:gd name="T50" fmla="*/ 168 w 168"/>
                <a:gd name="T51" fmla="*/ 344 h 3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344">
                  <a:moveTo>
                    <a:pt x="160" y="56"/>
                  </a:moveTo>
                  <a:cubicBezTo>
                    <a:pt x="144" y="36"/>
                    <a:pt x="128" y="16"/>
                    <a:pt x="112" y="8"/>
                  </a:cubicBezTo>
                  <a:cubicBezTo>
                    <a:pt x="96" y="0"/>
                    <a:pt x="80" y="0"/>
                    <a:pt x="64" y="8"/>
                  </a:cubicBezTo>
                  <a:cubicBezTo>
                    <a:pt x="48" y="16"/>
                    <a:pt x="24" y="40"/>
                    <a:pt x="16" y="56"/>
                  </a:cubicBezTo>
                  <a:cubicBezTo>
                    <a:pt x="8" y="72"/>
                    <a:pt x="0" y="88"/>
                    <a:pt x="16" y="104"/>
                  </a:cubicBezTo>
                  <a:cubicBezTo>
                    <a:pt x="32" y="120"/>
                    <a:pt x="88" y="152"/>
                    <a:pt x="112" y="152"/>
                  </a:cubicBezTo>
                  <a:cubicBezTo>
                    <a:pt x="136" y="152"/>
                    <a:pt x="152" y="104"/>
                    <a:pt x="160" y="104"/>
                  </a:cubicBezTo>
                  <a:cubicBezTo>
                    <a:pt x="168" y="104"/>
                    <a:pt x="168" y="136"/>
                    <a:pt x="160" y="152"/>
                  </a:cubicBezTo>
                  <a:cubicBezTo>
                    <a:pt x="152" y="168"/>
                    <a:pt x="128" y="200"/>
                    <a:pt x="112" y="200"/>
                  </a:cubicBezTo>
                  <a:cubicBezTo>
                    <a:pt x="96" y="200"/>
                    <a:pt x="80" y="152"/>
                    <a:pt x="64" y="152"/>
                  </a:cubicBezTo>
                  <a:cubicBezTo>
                    <a:pt x="48" y="152"/>
                    <a:pt x="24" y="184"/>
                    <a:pt x="16" y="200"/>
                  </a:cubicBezTo>
                  <a:cubicBezTo>
                    <a:pt x="8" y="216"/>
                    <a:pt x="0" y="232"/>
                    <a:pt x="16" y="248"/>
                  </a:cubicBezTo>
                  <a:cubicBezTo>
                    <a:pt x="32" y="264"/>
                    <a:pt x="88" y="296"/>
                    <a:pt x="112" y="296"/>
                  </a:cubicBezTo>
                  <a:cubicBezTo>
                    <a:pt x="136" y="296"/>
                    <a:pt x="152" y="248"/>
                    <a:pt x="160" y="248"/>
                  </a:cubicBezTo>
                  <a:cubicBezTo>
                    <a:pt x="168" y="248"/>
                    <a:pt x="168" y="280"/>
                    <a:pt x="160" y="296"/>
                  </a:cubicBezTo>
                  <a:cubicBezTo>
                    <a:pt x="152" y="312"/>
                    <a:pt x="120" y="336"/>
                    <a:pt x="112" y="344"/>
                  </a:cubicBezTo>
                </a:path>
              </a:pathLst>
            </a:custGeom>
            <a:noFill/>
            <a:ln w="28575" cap="flat" cmpd="sng">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40" name="Freeform 61"/>
            <p:cNvSpPr>
              <a:spLocks/>
            </p:cNvSpPr>
            <p:nvPr/>
          </p:nvSpPr>
          <p:spPr bwMode="auto">
            <a:xfrm rot="17477796" flipV="1">
              <a:off x="4978" y="3088"/>
              <a:ext cx="95" cy="128"/>
            </a:xfrm>
            <a:custGeom>
              <a:avLst/>
              <a:gdLst>
                <a:gd name="T0" fmla="*/ 1 w 168"/>
                <a:gd name="T1" fmla="*/ 3 h 200"/>
                <a:gd name="T2" fmla="*/ 1 w 168"/>
                <a:gd name="T3" fmla="*/ 1 h 200"/>
                <a:gd name="T4" fmla="*/ 2 w 168"/>
                <a:gd name="T5" fmla="*/ 1 h 200"/>
                <a:gd name="T6" fmla="*/ 3 w 168"/>
                <a:gd name="T7" fmla="*/ 3 h 200"/>
                <a:gd name="T8" fmla="*/ 3 w 168"/>
                <a:gd name="T9" fmla="*/ 5 h 200"/>
                <a:gd name="T10" fmla="*/ 1 w 168"/>
                <a:gd name="T11" fmla="*/ 7 h 200"/>
                <a:gd name="T12" fmla="*/ 1 w 168"/>
                <a:gd name="T13" fmla="*/ 5 h 200"/>
                <a:gd name="T14" fmla="*/ 1 w 168"/>
                <a:gd name="T15" fmla="*/ 7 h 200"/>
                <a:gd name="T16" fmla="*/ 1 w 168"/>
                <a:gd name="T17" fmla="*/ 8 h 200"/>
                <a:gd name="T18" fmla="*/ 2 w 168"/>
                <a:gd name="T19" fmla="*/ 7 h 200"/>
                <a:gd name="T20" fmla="*/ 1 w 168"/>
                <a:gd name="T21" fmla="*/ 8 h 200"/>
                <a:gd name="T22" fmla="*/ 1 w 168"/>
                <a:gd name="T23" fmla="*/ 8 h 200"/>
                <a:gd name="T24" fmla="*/ 1 w 168"/>
                <a:gd name="T25" fmla="*/ 8 h 200"/>
                <a:gd name="T26" fmla="*/ 1 w 168"/>
                <a:gd name="T27" fmla="*/ 8 h 200"/>
                <a:gd name="T28" fmla="*/ 1 w 168"/>
                <a:gd name="T29" fmla="*/ 8 h 200"/>
                <a:gd name="T30" fmla="*/ 1 w 168"/>
                <a:gd name="T31" fmla="*/ 8 h 2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200"/>
                <a:gd name="T50" fmla="*/ 168 w 168"/>
                <a:gd name="T51" fmla="*/ 200 h 2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200">
                  <a:moveTo>
                    <a:pt x="8" y="56"/>
                  </a:moveTo>
                  <a:cubicBezTo>
                    <a:pt x="24" y="36"/>
                    <a:pt x="40" y="16"/>
                    <a:pt x="56" y="8"/>
                  </a:cubicBezTo>
                  <a:cubicBezTo>
                    <a:pt x="72" y="0"/>
                    <a:pt x="88" y="0"/>
                    <a:pt x="104" y="8"/>
                  </a:cubicBezTo>
                  <a:cubicBezTo>
                    <a:pt x="120" y="16"/>
                    <a:pt x="144" y="40"/>
                    <a:pt x="152" y="56"/>
                  </a:cubicBezTo>
                  <a:cubicBezTo>
                    <a:pt x="160" y="72"/>
                    <a:pt x="168" y="88"/>
                    <a:pt x="152" y="104"/>
                  </a:cubicBezTo>
                  <a:cubicBezTo>
                    <a:pt x="136" y="120"/>
                    <a:pt x="80" y="152"/>
                    <a:pt x="56" y="152"/>
                  </a:cubicBezTo>
                  <a:cubicBezTo>
                    <a:pt x="32" y="152"/>
                    <a:pt x="16" y="104"/>
                    <a:pt x="8" y="104"/>
                  </a:cubicBezTo>
                  <a:cubicBezTo>
                    <a:pt x="0" y="104"/>
                    <a:pt x="0" y="136"/>
                    <a:pt x="8" y="152"/>
                  </a:cubicBezTo>
                  <a:cubicBezTo>
                    <a:pt x="16" y="168"/>
                    <a:pt x="40" y="200"/>
                    <a:pt x="56" y="200"/>
                  </a:cubicBezTo>
                  <a:cubicBezTo>
                    <a:pt x="72" y="200"/>
                    <a:pt x="104" y="154"/>
                    <a:pt x="104" y="152"/>
                  </a:cubicBezTo>
                  <a:cubicBezTo>
                    <a:pt x="104" y="150"/>
                    <a:pt x="66" y="180"/>
                    <a:pt x="58" y="187"/>
                  </a:cubicBezTo>
                  <a:cubicBezTo>
                    <a:pt x="50" y="194"/>
                    <a:pt x="52" y="196"/>
                    <a:pt x="53" y="197"/>
                  </a:cubicBezTo>
                  <a:cubicBezTo>
                    <a:pt x="54" y="198"/>
                    <a:pt x="64" y="195"/>
                    <a:pt x="62" y="192"/>
                  </a:cubicBezTo>
                  <a:cubicBezTo>
                    <a:pt x="60" y="189"/>
                    <a:pt x="37" y="178"/>
                    <a:pt x="38" y="178"/>
                  </a:cubicBezTo>
                  <a:cubicBezTo>
                    <a:pt x="39" y="178"/>
                    <a:pt x="64" y="190"/>
                    <a:pt x="67" y="192"/>
                  </a:cubicBezTo>
                  <a:cubicBezTo>
                    <a:pt x="70" y="194"/>
                    <a:pt x="60" y="192"/>
                    <a:pt x="58" y="192"/>
                  </a:cubicBezTo>
                </a:path>
              </a:pathLst>
            </a:custGeom>
            <a:noFill/>
            <a:ln w="28575" cap="flat" cmpd="sng">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41" name="Freeform 62"/>
            <p:cNvSpPr>
              <a:spLocks/>
            </p:cNvSpPr>
            <p:nvPr/>
          </p:nvSpPr>
          <p:spPr bwMode="auto">
            <a:xfrm rot="17477796" flipV="1">
              <a:off x="4909" y="3075"/>
              <a:ext cx="98" cy="75"/>
            </a:xfrm>
            <a:custGeom>
              <a:avLst/>
              <a:gdLst>
                <a:gd name="T0" fmla="*/ 1 w 174"/>
                <a:gd name="T1" fmla="*/ 1 h 117"/>
                <a:gd name="T2" fmla="*/ 2 w 174"/>
                <a:gd name="T3" fmla="*/ 1 h 117"/>
                <a:gd name="T4" fmla="*/ 3 w 174"/>
                <a:gd name="T5" fmla="*/ 3 h 117"/>
                <a:gd name="T6" fmla="*/ 3 w 174"/>
                <a:gd name="T7" fmla="*/ 5 h 117"/>
                <a:gd name="T8" fmla="*/ 2 w 174"/>
                <a:gd name="T9" fmla="*/ 5 h 117"/>
                <a:gd name="T10" fmla="*/ 2 w 174"/>
                <a:gd name="T11" fmla="*/ 5 h 117"/>
                <a:gd name="T12" fmla="*/ 1 w 174"/>
                <a:gd name="T13" fmla="*/ 4 h 117"/>
                <a:gd name="T14" fmla="*/ 1 w 174"/>
                <a:gd name="T15" fmla="*/ 3 h 117"/>
                <a:gd name="T16" fmla="*/ 0 w 174"/>
                <a:gd name="T17" fmla="*/ 4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4"/>
                <a:gd name="T28" fmla="*/ 0 h 117"/>
                <a:gd name="T29" fmla="*/ 174 w 174"/>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4" h="117">
                  <a:moveTo>
                    <a:pt x="20" y="30"/>
                  </a:moveTo>
                  <a:cubicBezTo>
                    <a:pt x="48" y="25"/>
                    <a:pt x="67" y="17"/>
                    <a:pt x="92" y="2"/>
                  </a:cubicBezTo>
                  <a:cubicBezTo>
                    <a:pt x="152" y="7"/>
                    <a:pt x="157" y="0"/>
                    <a:pt x="168" y="54"/>
                  </a:cubicBezTo>
                  <a:cubicBezTo>
                    <a:pt x="163" y="99"/>
                    <a:pt x="174" y="82"/>
                    <a:pt x="135" y="107"/>
                  </a:cubicBezTo>
                  <a:cubicBezTo>
                    <a:pt x="126" y="113"/>
                    <a:pt x="106" y="117"/>
                    <a:pt x="106" y="117"/>
                  </a:cubicBezTo>
                  <a:cubicBezTo>
                    <a:pt x="96" y="115"/>
                    <a:pt x="86" y="115"/>
                    <a:pt x="77" y="112"/>
                  </a:cubicBezTo>
                  <a:cubicBezTo>
                    <a:pt x="53" y="104"/>
                    <a:pt x="70" y="104"/>
                    <a:pt x="58" y="88"/>
                  </a:cubicBezTo>
                  <a:cubicBezTo>
                    <a:pt x="50" y="78"/>
                    <a:pt x="40" y="77"/>
                    <a:pt x="29" y="74"/>
                  </a:cubicBezTo>
                  <a:cubicBezTo>
                    <a:pt x="19" y="77"/>
                    <a:pt x="0" y="83"/>
                    <a:pt x="0" y="83"/>
                  </a:cubicBezTo>
                </a:path>
              </a:pathLst>
            </a:custGeom>
            <a:noFill/>
            <a:ln w="28575" cap="flat" cmpd="sng">
              <a:solidFill>
                <a:srgbClr val="FFCC99"/>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42" name="Oval 63"/>
            <p:cNvSpPr>
              <a:spLocks noChangeAspect="1" noChangeArrowheads="1"/>
            </p:cNvSpPr>
            <p:nvPr/>
          </p:nvSpPr>
          <p:spPr bwMode="auto">
            <a:xfrm rot="17477796" flipV="1">
              <a:off x="5063" y="3191"/>
              <a:ext cx="40" cy="46"/>
            </a:xfrm>
            <a:prstGeom prst="ellipse">
              <a:avLst/>
            </a:prstGeom>
            <a:solidFill>
              <a:srgbClr val="66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14" name="Group 64"/>
          <p:cNvGrpSpPr>
            <a:grpSpLocks/>
          </p:cNvGrpSpPr>
          <p:nvPr/>
        </p:nvGrpSpPr>
        <p:grpSpPr bwMode="auto">
          <a:xfrm>
            <a:off x="1042988" y="2000250"/>
            <a:ext cx="1244600" cy="863600"/>
            <a:chOff x="2304" y="1104"/>
            <a:chExt cx="1064" cy="898"/>
          </a:xfrm>
        </p:grpSpPr>
        <p:sp>
          <p:nvSpPr>
            <p:cNvPr id="63637" name="Freeform 65"/>
            <p:cNvSpPr>
              <a:spLocks/>
            </p:cNvSpPr>
            <p:nvPr/>
          </p:nvSpPr>
          <p:spPr bwMode="auto">
            <a:xfrm>
              <a:off x="2304" y="1104"/>
              <a:ext cx="1064" cy="898"/>
            </a:xfrm>
            <a:custGeom>
              <a:avLst/>
              <a:gdLst>
                <a:gd name="T0" fmla="*/ 209 w 1064"/>
                <a:gd name="T1" fmla="*/ 305 h 898"/>
                <a:gd name="T2" fmla="*/ 301 w 1064"/>
                <a:gd name="T3" fmla="*/ 236 h 898"/>
                <a:gd name="T4" fmla="*/ 464 w 1064"/>
                <a:gd name="T5" fmla="*/ 34 h 898"/>
                <a:gd name="T6" fmla="*/ 608 w 1064"/>
                <a:gd name="T7" fmla="*/ 34 h 898"/>
                <a:gd name="T8" fmla="*/ 656 w 1064"/>
                <a:gd name="T9" fmla="*/ 178 h 898"/>
                <a:gd name="T10" fmla="*/ 848 w 1064"/>
                <a:gd name="T11" fmla="*/ 274 h 898"/>
                <a:gd name="T12" fmla="*/ 1040 w 1064"/>
                <a:gd name="T13" fmla="*/ 322 h 898"/>
                <a:gd name="T14" fmla="*/ 992 w 1064"/>
                <a:gd name="T15" fmla="*/ 466 h 898"/>
                <a:gd name="T16" fmla="*/ 896 w 1064"/>
                <a:gd name="T17" fmla="*/ 610 h 898"/>
                <a:gd name="T18" fmla="*/ 848 w 1064"/>
                <a:gd name="T19" fmla="*/ 802 h 898"/>
                <a:gd name="T20" fmla="*/ 656 w 1064"/>
                <a:gd name="T21" fmla="*/ 802 h 898"/>
                <a:gd name="T22" fmla="*/ 368 w 1064"/>
                <a:gd name="T23" fmla="*/ 898 h 898"/>
                <a:gd name="T24" fmla="*/ 224 w 1064"/>
                <a:gd name="T25" fmla="*/ 802 h 898"/>
                <a:gd name="T26" fmla="*/ 224 w 1064"/>
                <a:gd name="T27" fmla="*/ 610 h 898"/>
                <a:gd name="T28" fmla="*/ 224 w 1064"/>
                <a:gd name="T29" fmla="*/ 562 h 898"/>
                <a:gd name="T30" fmla="*/ 32 w 1064"/>
                <a:gd name="T31" fmla="*/ 514 h 898"/>
                <a:gd name="T32" fmla="*/ 32 w 1064"/>
                <a:gd name="T33" fmla="*/ 418 h 898"/>
                <a:gd name="T34" fmla="*/ 128 w 1064"/>
                <a:gd name="T35" fmla="*/ 370 h 898"/>
                <a:gd name="T36" fmla="*/ 209 w 1064"/>
                <a:gd name="T37" fmla="*/ 305 h 8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4"/>
                <a:gd name="T58" fmla="*/ 0 h 898"/>
                <a:gd name="T59" fmla="*/ 1064 w 1064"/>
                <a:gd name="T60" fmla="*/ 898 h 8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4" h="898">
                  <a:moveTo>
                    <a:pt x="209" y="305"/>
                  </a:moveTo>
                  <a:cubicBezTo>
                    <a:pt x="238" y="283"/>
                    <a:pt x="259" y="281"/>
                    <a:pt x="301" y="236"/>
                  </a:cubicBezTo>
                  <a:cubicBezTo>
                    <a:pt x="343" y="191"/>
                    <a:pt x="413" y="68"/>
                    <a:pt x="464" y="34"/>
                  </a:cubicBezTo>
                  <a:cubicBezTo>
                    <a:pt x="515" y="0"/>
                    <a:pt x="576" y="10"/>
                    <a:pt x="608" y="34"/>
                  </a:cubicBezTo>
                  <a:cubicBezTo>
                    <a:pt x="640" y="58"/>
                    <a:pt x="616" y="138"/>
                    <a:pt x="656" y="178"/>
                  </a:cubicBezTo>
                  <a:cubicBezTo>
                    <a:pt x="696" y="218"/>
                    <a:pt x="784" y="250"/>
                    <a:pt x="848" y="274"/>
                  </a:cubicBezTo>
                  <a:cubicBezTo>
                    <a:pt x="912" y="298"/>
                    <a:pt x="1016" y="290"/>
                    <a:pt x="1040" y="322"/>
                  </a:cubicBezTo>
                  <a:cubicBezTo>
                    <a:pt x="1064" y="354"/>
                    <a:pt x="1016" y="418"/>
                    <a:pt x="992" y="466"/>
                  </a:cubicBezTo>
                  <a:cubicBezTo>
                    <a:pt x="968" y="514"/>
                    <a:pt x="920" y="554"/>
                    <a:pt x="896" y="610"/>
                  </a:cubicBezTo>
                  <a:cubicBezTo>
                    <a:pt x="872" y="666"/>
                    <a:pt x="888" y="770"/>
                    <a:pt x="848" y="802"/>
                  </a:cubicBezTo>
                  <a:cubicBezTo>
                    <a:pt x="808" y="834"/>
                    <a:pt x="736" y="786"/>
                    <a:pt x="656" y="802"/>
                  </a:cubicBezTo>
                  <a:cubicBezTo>
                    <a:pt x="576" y="818"/>
                    <a:pt x="440" y="898"/>
                    <a:pt x="368" y="898"/>
                  </a:cubicBezTo>
                  <a:cubicBezTo>
                    <a:pt x="296" y="898"/>
                    <a:pt x="248" y="850"/>
                    <a:pt x="224" y="802"/>
                  </a:cubicBezTo>
                  <a:cubicBezTo>
                    <a:pt x="200" y="754"/>
                    <a:pt x="224" y="650"/>
                    <a:pt x="224" y="610"/>
                  </a:cubicBezTo>
                  <a:cubicBezTo>
                    <a:pt x="224" y="570"/>
                    <a:pt x="256" y="578"/>
                    <a:pt x="224" y="562"/>
                  </a:cubicBezTo>
                  <a:cubicBezTo>
                    <a:pt x="192" y="546"/>
                    <a:pt x="64" y="538"/>
                    <a:pt x="32" y="514"/>
                  </a:cubicBezTo>
                  <a:cubicBezTo>
                    <a:pt x="0" y="490"/>
                    <a:pt x="16" y="442"/>
                    <a:pt x="32" y="418"/>
                  </a:cubicBezTo>
                  <a:cubicBezTo>
                    <a:pt x="48" y="394"/>
                    <a:pt x="98" y="389"/>
                    <a:pt x="128" y="370"/>
                  </a:cubicBezTo>
                  <a:cubicBezTo>
                    <a:pt x="158" y="351"/>
                    <a:pt x="180" y="327"/>
                    <a:pt x="209" y="305"/>
                  </a:cubicBezTo>
                  <a:close/>
                </a:path>
              </a:pathLst>
            </a:custGeom>
            <a:gradFill rotWithShape="0">
              <a:gsLst>
                <a:gs pos="0">
                  <a:srgbClr val="FFFF00"/>
                </a:gs>
                <a:gs pos="100000">
                  <a:srgbClr val="008000"/>
                </a:gs>
              </a:gsLst>
              <a:path path="rect">
                <a:fillToRect l="50000" t="50000" r="50000" b="50000"/>
              </a:path>
            </a:grad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38" name="Oval 66"/>
            <p:cNvSpPr>
              <a:spLocks noChangeArrowheads="1"/>
            </p:cNvSpPr>
            <p:nvPr/>
          </p:nvSpPr>
          <p:spPr bwMode="auto">
            <a:xfrm>
              <a:off x="2640" y="1536"/>
              <a:ext cx="432" cy="336"/>
            </a:xfrm>
            <a:prstGeom prst="ellipse">
              <a:avLst/>
            </a:prstGeom>
            <a:gradFill rotWithShape="0">
              <a:gsLst>
                <a:gs pos="0">
                  <a:srgbClr val="FF6600"/>
                </a:gs>
                <a:gs pos="100000">
                  <a:srgbClr val="762F0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15" name="Group 67"/>
          <p:cNvGrpSpPr>
            <a:grpSpLocks/>
          </p:cNvGrpSpPr>
          <p:nvPr/>
        </p:nvGrpSpPr>
        <p:grpSpPr bwMode="auto">
          <a:xfrm rot="18063081" flipV="1">
            <a:off x="2356644" y="2582069"/>
            <a:ext cx="506413" cy="504825"/>
            <a:chOff x="2736" y="624"/>
            <a:chExt cx="480" cy="480"/>
          </a:xfrm>
        </p:grpSpPr>
        <p:sp>
          <p:nvSpPr>
            <p:cNvPr id="63634" name="Rectangle 68"/>
            <p:cNvSpPr>
              <a:spLocks noChangeArrowheads="1"/>
            </p:cNvSpPr>
            <p:nvPr/>
          </p:nvSpPr>
          <p:spPr bwMode="auto">
            <a:xfrm>
              <a:off x="2928" y="816"/>
              <a:ext cx="96" cy="288"/>
            </a:xfrm>
            <a:prstGeom prst="rect">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35" name="Freeform 69"/>
            <p:cNvSpPr>
              <a:spLocks/>
            </p:cNvSpPr>
            <p:nvPr/>
          </p:nvSpPr>
          <p:spPr bwMode="auto">
            <a:xfrm>
              <a:off x="273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36" name="Freeform 70"/>
            <p:cNvSpPr>
              <a:spLocks/>
            </p:cNvSpPr>
            <p:nvPr/>
          </p:nvSpPr>
          <p:spPr bwMode="auto">
            <a:xfrm flipH="1">
              <a:off x="297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16" name="Group 71"/>
          <p:cNvGrpSpPr>
            <a:grpSpLocks/>
          </p:cNvGrpSpPr>
          <p:nvPr/>
        </p:nvGrpSpPr>
        <p:grpSpPr bwMode="auto">
          <a:xfrm rot="15599405" flipV="1">
            <a:off x="2669381" y="2162969"/>
            <a:ext cx="506413" cy="504825"/>
            <a:chOff x="2736" y="624"/>
            <a:chExt cx="480" cy="480"/>
          </a:xfrm>
        </p:grpSpPr>
        <p:sp>
          <p:nvSpPr>
            <p:cNvPr id="63631" name="Rectangle 72"/>
            <p:cNvSpPr>
              <a:spLocks noChangeArrowheads="1"/>
            </p:cNvSpPr>
            <p:nvPr/>
          </p:nvSpPr>
          <p:spPr bwMode="auto">
            <a:xfrm>
              <a:off x="2928" y="816"/>
              <a:ext cx="96" cy="288"/>
            </a:xfrm>
            <a:prstGeom prst="rect">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32" name="Freeform 73"/>
            <p:cNvSpPr>
              <a:spLocks/>
            </p:cNvSpPr>
            <p:nvPr/>
          </p:nvSpPr>
          <p:spPr bwMode="auto">
            <a:xfrm>
              <a:off x="273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33" name="Freeform 74"/>
            <p:cNvSpPr>
              <a:spLocks/>
            </p:cNvSpPr>
            <p:nvPr/>
          </p:nvSpPr>
          <p:spPr bwMode="auto">
            <a:xfrm flipH="1">
              <a:off x="297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17" name="Group 75"/>
          <p:cNvGrpSpPr>
            <a:grpSpLocks/>
          </p:cNvGrpSpPr>
          <p:nvPr/>
        </p:nvGrpSpPr>
        <p:grpSpPr bwMode="auto">
          <a:xfrm rot="12832941" flipV="1">
            <a:off x="4411663" y="3381375"/>
            <a:ext cx="533400" cy="479425"/>
            <a:chOff x="2736" y="624"/>
            <a:chExt cx="480" cy="480"/>
          </a:xfrm>
        </p:grpSpPr>
        <p:sp>
          <p:nvSpPr>
            <p:cNvPr id="63628" name="Rectangle 76"/>
            <p:cNvSpPr>
              <a:spLocks noChangeArrowheads="1"/>
            </p:cNvSpPr>
            <p:nvPr/>
          </p:nvSpPr>
          <p:spPr bwMode="auto">
            <a:xfrm>
              <a:off x="2928" y="816"/>
              <a:ext cx="96" cy="288"/>
            </a:xfrm>
            <a:prstGeom prst="rect">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29" name="Freeform 77"/>
            <p:cNvSpPr>
              <a:spLocks/>
            </p:cNvSpPr>
            <p:nvPr/>
          </p:nvSpPr>
          <p:spPr bwMode="auto">
            <a:xfrm>
              <a:off x="273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30" name="Freeform 78"/>
            <p:cNvSpPr>
              <a:spLocks/>
            </p:cNvSpPr>
            <p:nvPr/>
          </p:nvSpPr>
          <p:spPr bwMode="auto">
            <a:xfrm flipH="1">
              <a:off x="297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18" name="Group 79"/>
          <p:cNvGrpSpPr>
            <a:grpSpLocks/>
          </p:cNvGrpSpPr>
          <p:nvPr/>
        </p:nvGrpSpPr>
        <p:grpSpPr bwMode="auto">
          <a:xfrm rot="12832941" flipV="1">
            <a:off x="4598988" y="3738563"/>
            <a:ext cx="534987" cy="479425"/>
            <a:chOff x="2736" y="624"/>
            <a:chExt cx="480" cy="480"/>
          </a:xfrm>
        </p:grpSpPr>
        <p:sp>
          <p:nvSpPr>
            <p:cNvPr id="63625" name="Rectangle 80"/>
            <p:cNvSpPr>
              <a:spLocks noChangeArrowheads="1"/>
            </p:cNvSpPr>
            <p:nvPr/>
          </p:nvSpPr>
          <p:spPr bwMode="auto">
            <a:xfrm>
              <a:off x="2928" y="816"/>
              <a:ext cx="96" cy="288"/>
            </a:xfrm>
            <a:prstGeom prst="rect">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26" name="Freeform 81"/>
            <p:cNvSpPr>
              <a:spLocks/>
            </p:cNvSpPr>
            <p:nvPr/>
          </p:nvSpPr>
          <p:spPr bwMode="auto">
            <a:xfrm>
              <a:off x="273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27" name="Freeform 82"/>
            <p:cNvSpPr>
              <a:spLocks/>
            </p:cNvSpPr>
            <p:nvPr/>
          </p:nvSpPr>
          <p:spPr bwMode="auto">
            <a:xfrm flipH="1">
              <a:off x="297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19" name="Group 83"/>
          <p:cNvGrpSpPr>
            <a:grpSpLocks/>
          </p:cNvGrpSpPr>
          <p:nvPr/>
        </p:nvGrpSpPr>
        <p:grpSpPr bwMode="auto">
          <a:xfrm rot="12832941" flipV="1">
            <a:off x="3989388" y="3435350"/>
            <a:ext cx="534987" cy="479425"/>
            <a:chOff x="2736" y="624"/>
            <a:chExt cx="480" cy="480"/>
          </a:xfrm>
        </p:grpSpPr>
        <p:sp>
          <p:nvSpPr>
            <p:cNvPr id="63622" name="Rectangle 84"/>
            <p:cNvSpPr>
              <a:spLocks noChangeArrowheads="1"/>
            </p:cNvSpPr>
            <p:nvPr/>
          </p:nvSpPr>
          <p:spPr bwMode="auto">
            <a:xfrm>
              <a:off x="2928" y="816"/>
              <a:ext cx="96" cy="288"/>
            </a:xfrm>
            <a:prstGeom prst="rect">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23" name="Freeform 85"/>
            <p:cNvSpPr>
              <a:spLocks/>
            </p:cNvSpPr>
            <p:nvPr/>
          </p:nvSpPr>
          <p:spPr bwMode="auto">
            <a:xfrm>
              <a:off x="273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24" name="Freeform 86"/>
            <p:cNvSpPr>
              <a:spLocks/>
            </p:cNvSpPr>
            <p:nvPr/>
          </p:nvSpPr>
          <p:spPr bwMode="auto">
            <a:xfrm flipH="1">
              <a:off x="297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20" name="Group 87"/>
          <p:cNvGrpSpPr>
            <a:grpSpLocks/>
          </p:cNvGrpSpPr>
          <p:nvPr/>
        </p:nvGrpSpPr>
        <p:grpSpPr bwMode="auto">
          <a:xfrm rot="10671247" flipV="1">
            <a:off x="2095500" y="1042988"/>
            <a:ext cx="533400" cy="479425"/>
            <a:chOff x="2736" y="624"/>
            <a:chExt cx="480" cy="480"/>
          </a:xfrm>
        </p:grpSpPr>
        <p:sp>
          <p:nvSpPr>
            <p:cNvPr id="63619" name="Rectangle 88"/>
            <p:cNvSpPr>
              <a:spLocks noChangeArrowheads="1"/>
            </p:cNvSpPr>
            <p:nvPr/>
          </p:nvSpPr>
          <p:spPr bwMode="auto">
            <a:xfrm>
              <a:off x="2928" y="816"/>
              <a:ext cx="96" cy="288"/>
            </a:xfrm>
            <a:prstGeom prst="rect">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20" name="Freeform 89"/>
            <p:cNvSpPr>
              <a:spLocks/>
            </p:cNvSpPr>
            <p:nvPr/>
          </p:nvSpPr>
          <p:spPr bwMode="auto">
            <a:xfrm>
              <a:off x="273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21" name="Freeform 90"/>
            <p:cNvSpPr>
              <a:spLocks/>
            </p:cNvSpPr>
            <p:nvPr/>
          </p:nvSpPr>
          <p:spPr bwMode="auto">
            <a:xfrm flipH="1">
              <a:off x="297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21" name="Group 91"/>
          <p:cNvGrpSpPr>
            <a:grpSpLocks/>
          </p:cNvGrpSpPr>
          <p:nvPr/>
        </p:nvGrpSpPr>
        <p:grpSpPr bwMode="auto">
          <a:xfrm rot="10671247" flipV="1">
            <a:off x="2344738" y="1341438"/>
            <a:ext cx="533400" cy="479425"/>
            <a:chOff x="2736" y="624"/>
            <a:chExt cx="480" cy="480"/>
          </a:xfrm>
        </p:grpSpPr>
        <p:sp>
          <p:nvSpPr>
            <p:cNvPr id="63616" name="Rectangle 92"/>
            <p:cNvSpPr>
              <a:spLocks noChangeArrowheads="1"/>
            </p:cNvSpPr>
            <p:nvPr/>
          </p:nvSpPr>
          <p:spPr bwMode="auto">
            <a:xfrm>
              <a:off x="2928" y="816"/>
              <a:ext cx="96" cy="288"/>
            </a:xfrm>
            <a:prstGeom prst="rect">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17" name="Freeform 93"/>
            <p:cNvSpPr>
              <a:spLocks/>
            </p:cNvSpPr>
            <p:nvPr/>
          </p:nvSpPr>
          <p:spPr bwMode="auto">
            <a:xfrm>
              <a:off x="273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18" name="Freeform 94"/>
            <p:cNvSpPr>
              <a:spLocks/>
            </p:cNvSpPr>
            <p:nvPr/>
          </p:nvSpPr>
          <p:spPr bwMode="auto">
            <a:xfrm flipH="1">
              <a:off x="297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sp>
        <p:nvSpPr>
          <p:cNvPr id="63524" name="Line 95"/>
          <p:cNvSpPr>
            <a:spLocks noChangeShapeType="1"/>
          </p:cNvSpPr>
          <p:nvPr/>
        </p:nvSpPr>
        <p:spPr bwMode="auto">
          <a:xfrm>
            <a:off x="3175000" y="2847975"/>
            <a:ext cx="468313" cy="0"/>
          </a:xfrm>
          <a:prstGeom prst="line">
            <a:avLst/>
          </a:prstGeom>
          <a:noFill/>
          <a:ln w="762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525" name="Line 96"/>
          <p:cNvSpPr>
            <a:spLocks noChangeShapeType="1"/>
          </p:cNvSpPr>
          <p:nvPr/>
        </p:nvSpPr>
        <p:spPr bwMode="auto">
          <a:xfrm>
            <a:off x="4587875" y="2847975"/>
            <a:ext cx="468313" cy="0"/>
          </a:xfrm>
          <a:prstGeom prst="line">
            <a:avLst/>
          </a:prstGeom>
          <a:noFill/>
          <a:ln w="762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grpSp>
        <p:nvGrpSpPr>
          <p:cNvPr id="22" name="Group 97"/>
          <p:cNvGrpSpPr>
            <a:grpSpLocks/>
          </p:cNvGrpSpPr>
          <p:nvPr/>
        </p:nvGrpSpPr>
        <p:grpSpPr bwMode="auto">
          <a:xfrm>
            <a:off x="4808538" y="762000"/>
            <a:ext cx="1319212" cy="803275"/>
            <a:chOff x="3064" y="663"/>
            <a:chExt cx="954" cy="612"/>
          </a:xfrm>
        </p:grpSpPr>
        <p:sp>
          <p:nvSpPr>
            <p:cNvPr id="63604" name="Oval 98"/>
            <p:cNvSpPr>
              <a:spLocks noChangeArrowheads="1"/>
            </p:cNvSpPr>
            <p:nvPr/>
          </p:nvSpPr>
          <p:spPr bwMode="auto">
            <a:xfrm rot="10326617">
              <a:off x="3403" y="663"/>
              <a:ext cx="384" cy="324"/>
            </a:xfrm>
            <a:prstGeom prst="ellipse">
              <a:avLst/>
            </a:prstGeom>
            <a:gradFill rotWithShape="1">
              <a:gsLst>
                <a:gs pos="0">
                  <a:srgbClr val="FF0000"/>
                </a:gs>
                <a:gs pos="100000">
                  <a:srgbClr val="FFFF00"/>
                </a:gs>
              </a:gsLst>
              <a:path path="rect">
                <a:fillToRect r="100000" b="10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05" name="Oval 99"/>
            <p:cNvSpPr>
              <a:spLocks noChangeArrowheads="1"/>
            </p:cNvSpPr>
            <p:nvPr/>
          </p:nvSpPr>
          <p:spPr bwMode="auto">
            <a:xfrm rot="10356178">
              <a:off x="3557" y="807"/>
              <a:ext cx="154" cy="108"/>
            </a:xfrm>
            <a:prstGeom prst="ellipse">
              <a:avLst/>
            </a:prstGeom>
            <a:gradFill rotWithShape="1">
              <a:gsLst>
                <a:gs pos="0">
                  <a:srgbClr val="00FFFF"/>
                </a:gs>
                <a:gs pos="100000">
                  <a:srgbClr val="E41AC7"/>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06" name="Oval 100"/>
            <p:cNvSpPr>
              <a:spLocks noChangeArrowheads="1"/>
            </p:cNvSpPr>
            <p:nvPr/>
          </p:nvSpPr>
          <p:spPr bwMode="auto">
            <a:xfrm rot="10326617">
              <a:off x="3288" y="951"/>
              <a:ext cx="384" cy="324"/>
            </a:xfrm>
            <a:prstGeom prst="ellipse">
              <a:avLst/>
            </a:prstGeom>
            <a:gradFill rotWithShape="1">
              <a:gsLst>
                <a:gs pos="0">
                  <a:srgbClr val="FF0000"/>
                </a:gs>
                <a:gs pos="100000">
                  <a:srgbClr val="FFFF00"/>
                </a:gs>
              </a:gsLst>
              <a:path path="rect">
                <a:fillToRect r="100000" b="10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07" name="Oval 101"/>
            <p:cNvSpPr>
              <a:spLocks noChangeArrowheads="1"/>
            </p:cNvSpPr>
            <p:nvPr/>
          </p:nvSpPr>
          <p:spPr bwMode="auto">
            <a:xfrm rot="10356178">
              <a:off x="3403" y="1131"/>
              <a:ext cx="154" cy="108"/>
            </a:xfrm>
            <a:prstGeom prst="ellipse">
              <a:avLst/>
            </a:prstGeom>
            <a:gradFill rotWithShape="1">
              <a:gsLst>
                <a:gs pos="0">
                  <a:srgbClr val="00FFFF"/>
                </a:gs>
                <a:gs pos="100000">
                  <a:srgbClr val="E41AC7"/>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08" name="Oval 102"/>
            <p:cNvSpPr>
              <a:spLocks noChangeArrowheads="1"/>
            </p:cNvSpPr>
            <p:nvPr/>
          </p:nvSpPr>
          <p:spPr bwMode="auto">
            <a:xfrm rot="10326617">
              <a:off x="3634" y="879"/>
              <a:ext cx="384" cy="324"/>
            </a:xfrm>
            <a:prstGeom prst="ellipse">
              <a:avLst/>
            </a:prstGeom>
            <a:gradFill rotWithShape="1">
              <a:gsLst>
                <a:gs pos="0">
                  <a:srgbClr val="FF0000"/>
                </a:gs>
                <a:gs pos="100000">
                  <a:srgbClr val="FFFF00"/>
                </a:gs>
              </a:gsLst>
              <a:path path="rect">
                <a:fillToRect r="100000" b="10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09" name="Oval 103"/>
            <p:cNvSpPr>
              <a:spLocks noChangeArrowheads="1"/>
            </p:cNvSpPr>
            <p:nvPr/>
          </p:nvSpPr>
          <p:spPr bwMode="auto">
            <a:xfrm rot="10356178">
              <a:off x="3711" y="1023"/>
              <a:ext cx="153" cy="108"/>
            </a:xfrm>
            <a:prstGeom prst="ellipse">
              <a:avLst/>
            </a:prstGeom>
            <a:gradFill rotWithShape="1">
              <a:gsLst>
                <a:gs pos="0">
                  <a:srgbClr val="00FFFF"/>
                </a:gs>
                <a:gs pos="100000">
                  <a:srgbClr val="E41AC7"/>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nvGrpSpPr>
            <p:cNvPr id="23" name="Group 104"/>
            <p:cNvGrpSpPr>
              <a:grpSpLocks/>
            </p:cNvGrpSpPr>
            <p:nvPr/>
          </p:nvGrpSpPr>
          <p:grpSpPr bwMode="auto">
            <a:xfrm>
              <a:off x="3064" y="799"/>
              <a:ext cx="384" cy="324"/>
              <a:chOff x="2928" y="1392"/>
              <a:chExt cx="480" cy="432"/>
            </a:xfrm>
          </p:grpSpPr>
          <p:sp>
            <p:nvSpPr>
              <p:cNvPr id="63614" name="Oval 105"/>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15" name="Oval 106"/>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24" name="Group 107"/>
            <p:cNvGrpSpPr>
              <a:grpSpLocks/>
            </p:cNvGrpSpPr>
            <p:nvPr/>
          </p:nvGrpSpPr>
          <p:grpSpPr bwMode="auto">
            <a:xfrm>
              <a:off x="3448" y="871"/>
              <a:ext cx="385" cy="324"/>
              <a:chOff x="2928" y="1392"/>
              <a:chExt cx="480" cy="432"/>
            </a:xfrm>
          </p:grpSpPr>
          <p:sp>
            <p:nvSpPr>
              <p:cNvPr id="63612" name="Oval 108"/>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13" name="Oval 109"/>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sp>
        <p:nvSpPr>
          <p:cNvPr id="63527" name="Text Box 110"/>
          <p:cNvSpPr txBox="1">
            <a:spLocks noChangeArrowheads="1"/>
          </p:cNvSpPr>
          <p:nvPr/>
        </p:nvSpPr>
        <p:spPr bwMode="auto">
          <a:xfrm>
            <a:off x="1905000" y="3829050"/>
            <a:ext cx="137636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1400" dirty="0" smtClean="0">
                <a:solidFill>
                  <a:srgbClr val="C00000"/>
                </a:solidFill>
                <a:latin typeface="Arial" pitchFamily="34" charset="0"/>
                <a:cs typeface="Angsana New" pitchFamily="18" charset="-34"/>
              </a:rPr>
              <a:t>Viral products</a:t>
            </a:r>
          </a:p>
        </p:txBody>
      </p:sp>
      <p:sp>
        <p:nvSpPr>
          <p:cNvPr id="63528" name="Text Box 111"/>
          <p:cNvSpPr txBox="1">
            <a:spLocks noChangeArrowheads="1"/>
          </p:cNvSpPr>
          <p:nvPr/>
        </p:nvSpPr>
        <p:spPr bwMode="auto">
          <a:xfrm>
            <a:off x="3429000" y="4191000"/>
            <a:ext cx="1830388"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1400" dirty="0" smtClean="0">
                <a:solidFill>
                  <a:srgbClr val="C00000"/>
                </a:solidFill>
                <a:latin typeface="Arial" pitchFamily="34" charset="0"/>
                <a:cs typeface="Angsana New" pitchFamily="18" charset="-34"/>
              </a:rPr>
              <a:t>Immune complexes</a:t>
            </a:r>
          </a:p>
        </p:txBody>
      </p:sp>
      <p:sp>
        <p:nvSpPr>
          <p:cNvPr id="63529" name="Line 112"/>
          <p:cNvSpPr>
            <a:spLocks noChangeShapeType="1"/>
          </p:cNvSpPr>
          <p:nvPr/>
        </p:nvSpPr>
        <p:spPr bwMode="auto">
          <a:xfrm>
            <a:off x="6948488" y="3930650"/>
            <a:ext cx="0" cy="504825"/>
          </a:xfrm>
          <a:prstGeom prst="line">
            <a:avLst/>
          </a:prstGeom>
          <a:noFill/>
          <a:ln w="762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530" name="Text Box 113"/>
          <p:cNvSpPr txBox="1">
            <a:spLocks noChangeArrowheads="1"/>
          </p:cNvSpPr>
          <p:nvPr/>
        </p:nvSpPr>
        <p:spPr bwMode="auto">
          <a:xfrm>
            <a:off x="539750" y="1057275"/>
            <a:ext cx="1458913"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1800" dirty="0" smtClean="0">
                <a:solidFill>
                  <a:schemeClr val="accent2">
                    <a:lumMod val="95000"/>
                    <a:lumOff val="5000"/>
                  </a:schemeClr>
                </a:solidFill>
                <a:latin typeface="Arial" pitchFamily="34" charset="0"/>
                <a:cs typeface="Angsana New" pitchFamily="18" charset="-34"/>
              </a:rPr>
              <a:t>preexisting </a:t>
            </a:r>
          </a:p>
          <a:p>
            <a:pPr algn="ctr" eaLnBrk="1" fontAlgn="base" hangingPunct="1">
              <a:spcBef>
                <a:spcPct val="0"/>
              </a:spcBef>
              <a:spcAft>
                <a:spcPct val="0"/>
              </a:spcAft>
            </a:pPr>
            <a:r>
              <a:rPr lang="en-US" sz="1800" dirty="0" smtClean="0">
                <a:solidFill>
                  <a:schemeClr val="accent2">
                    <a:lumMod val="95000"/>
                    <a:lumOff val="5000"/>
                  </a:schemeClr>
                </a:solidFill>
                <a:latin typeface="Arial" pitchFamily="34" charset="0"/>
                <a:cs typeface="Angsana New" pitchFamily="18" charset="-34"/>
              </a:rPr>
              <a:t>antibodies</a:t>
            </a:r>
          </a:p>
        </p:txBody>
      </p:sp>
      <p:sp>
        <p:nvSpPr>
          <p:cNvPr id="63531" name="Text Box 114"/>
          <p:cNvSpPr txBox="1">
            <a:spLocks noChangeArrowheads="1"/>
          </p:cNvSpPr>
          <p:nvPr/>
        </p:nvSpPr>
        <p:spPr bwMode="auto">
          <a:xfrm>
            <a:off x="6315075" y="857250"/>
            <a:ext cx="1847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1800" smtClean="0">
                <a:solidFill>
                  <a:srgbClr val="FFFFFF"/>
                </a:solidFill>
                <a:latin typeface="Arial" pitchFamily="34" charset="0"/>
                <a:cs typeface="Angsana New" pitchFamily="18" charset="-34"/>
              </a:rPr>
              <a:t>memory T cells</a:t>
            </a:r>
          </a:p>
        </p:txBody>
      </p:sp>
      <p:grpSp>
        <p:nvGrpSpPr>
          <p:cNvPr id="25" name="Group 115"/>
          <p:cNvGrpSpPr>
            <a:grpSpLocks/>
          </p:cNvGrpSpPr>
          <p:nvPr/>
        </p:nvGrpSpPr>
        <p:grpSpPr bwMode="auto">
          <a:xfrm rot="1067142">
            <a:off x="4648200" y="4819650"/>
            <a:ext cx="1512888" cy="1223963"/>
            <a:chOff x="96" y="768"/>
            <a:chExt cx="2256" cy="1824"/>
          </a:xfrm>
        </p:grpSpPr>
        <p:sp>
          <p:nvSpPr>
            <p:cNvPr id="63575" name="Freeform 116"/>
            <p:cNvSpPr>
              <a:spLocks/>
            </p:cNvSpPr>
            <p:nvPr/>
          </p:nvSpPr>
          <p:spPr bwMode="auto">
            <a:xfrm>
              <a:off x="1536" y="768"/>
              <a:ext cx="288" cy="432"/>
            </a:xfrm>
            <a:custGeom>
              <a:avLst/>
              <a:gdLst>
                <a:gd name="T0" fmla="*/ 192 w 288"/>
                <a:gd name="T1" fmla="*/ 0 h 432"/>
                <a:gd name="T2" fmla="*/ 240 w 288"/>
                <a:gd name="T3" fmla="*/ 144 h 432"/>
                <a:gd name="T4" fmla="*/ 240 w 288"/>
                <a:gd name="T5" fmla="*/ 192 h 432"/>
                <a:gd name="T6" fmla="*/ 288 w 288"/>
                <a:gd name="T7" fmla="*/ 384 h 432"/>
                <a:gd name="T8" fmla="*/ 240 w 288"/>
                <a:gd name="T9" fmla="*/ 432 h 432"/>
                <a:gd name="T10" fmla="*/ 144 w 288"/>
                <a:gd name="T11" fmla="*/ 336 h 432"/>
                <a:gd name="T12" fmla="*/ 0 w 288"/>
                <a:gd name="T13" fmla="*/ 144 h 432"/>
                <a:gd name="T14" fmla="*/ 48 w 288"/>
                <a:gd name="T15" fmla="*/ 144 h 432"/>
                <a:gd name="T16" fmla="*/ 96 w 288"/>
                <a:gd name="T17" fmla="*/ 96 h 432"/>
                <a:gd name="T18" fmla="*/ 48 w 288"/>
                <a:gd name="T19" fmla="*/ 144 h 432"/>
                <a:gd name="T20" fmla="*/ 192 w 288"/>
                <a:gd name="T21" fmla="*/ 0 h 4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8"/>
                <a:gd name="T34" fmla="*/ 0 h 432"/>
                <a:gd name="T35" fmla="*/ 288 w 288"/>
                <a:gd name="T36" fmla="*/ 432 h 4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8" h="432">
                  <a:moveTo>
                    <a:pt x="192" y="0"/>
                  </a:moveTo>
                  <a:lnTo>
                    <a:pt x="240" y="144"/>
                  </a:lnTo>
                  <a:lnTo>
                    <a:pt x="240" y="192"/>
                  </a:lnTo>
                  <a:lnTo>
                    <a:pt x="288" y="384"/>
                  </a:lnTo>
                  <a:lnTo>
                    <a:pt x="240" y="432"/>
                  </a:lnTo>
                  <a:lnTo>
                    <a:pt x="144" y="336"/>
                  </a:lnTo>
                  <a:lnTo>
                    <a:pt x="0" y="144"/>
                  </a:lnTo>
                  <a:lnTo>
                    <a:pt x="48" y="144"/>
                  </a:lnTo>
                  <a:lnTo>
                    <a:pt x="96" y="96"/>
                  </a:lnTo>
                  <a:lnTo>
                    <a:pt x="48" y="144"/>
                  </a:lnTo>
                  <a:lnTo>
                    <a:pt x="192" y="0"/>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76" name="Freeform 117"/>
            <p:cNvSpPr>
              <a:spLocks/>
            </p:cNvSpPr>
            <p:nvPr/>
          </p:nvSpPr>
          <p:spPr bwMode="auto">
            <a:xfrm>
              <a:off x="96" y="2064"/>
              <a:ext cx="480" cy="384"/>
            </a:xfrm>
            <a:custGeom>
              <a:avLst/>
              <a:gdLst>
                <a:gd name="T0" fmla="*/ 96 w 480"/>
                <a:gd name="T1" fmla="*/ 96 h 384"/>
                <a:gd name="T2" fmla="*/ 240 w 480"/>
                <a:gd name="T3" fmla="*/ 0 h 384"/>
                <a:gd name="T4" fmla="*/ 480 w 480"/>
                <a:gd name="T5" fmla="*/ 144 h 384"/>
                <a:gd name="T6" fmla="*/ 480 w 480"/>
                <a:gd name="T7" fmla="*/ 240 h 384"/>
                <a:gd name="T8" fmla="*/ 240 w 480"/>
                <a:gd name="T9" fmla="*/ 384 h 384"/>
                <a:gd name="T10" fmla="*/ 192 w 480"/>
                <a:gd name="T11" fmla="*/ 336 h 384"/>
                <a:gd name="T12" fmla="*/ 0 w 480"/>
                <a:gd name="T13" fmla="*/ 192 h 384"/>
                <a:gd name="T14" fmla="*/ 96 w 480"/>
                <a:gd name="T15" fmla="*/ 96 h 384"/>
                <a:gd name="T16" fmla="*/ 0 60000 65536"/>
                <a:gd name="T17" fmla="*/ 0 60000 65536"/>
                <a:gd name="T18" fmla="*/ 0 60000 65536"/>
                <a:gd name="T19" fmla="*/ 0 60000 65536"/>
                <a:gd name="T20" fmla="*/ 0 60000 65536"/>
                <a:gd name="T21" fmla="*/ 0 60000 65536"/>
                <a:gd name="T22" fmla="*/ 0 60000 65536"/>
                <a:gd name="T23" fmla="*/ 0 60000 65536"/>
                <a:gd name="T24" fmla="*/ 0 w 480"/>
                <a:gd name="T25" fmla="*/ 0 h 384"/>
                <a:gd name="T26" fmla="*/ 480 w 480"/>
                <a:gd name="T27" fmla="*/ 384 h 3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0" h="384">
                  <a:moveTo>
                    <a:pt x="96" y="96"/>
                  </a:moveTo>
                  <a:lnTo>
                    <a:pt x="240" y="0"/>
                  </a:lnTo>
                  <a:lnTo>
                    <a:pt x="480" y="144"/>
                  </a:lnTo>
                  <a:lnTo>
                    <a:pt x="480" y="240"/>
                  </a:lnTo>
                  <a:lnTo>
                    <a:pt x="240" y="384"/>
                  </a:lnTo>
                  <a:lnTo>
                    <a:pt x="192" y="336"/>
                  </a:lnTo>
                  <a:lnTo>
                    <a:pt x="0" y="192"/>
                  </a:lnTo>
                  <a:lnTo>
                    <a:pt x="96" y="96"/>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77" name="Freeform 118"/>
            <p:cNvSpPr>
              <a:spLocks/>
            </p:cNvSpPr>
            <p:nvPr/>
          </p:nvSpPr>
          <p:spPr bwMode="auto">
            <a:xfrm>
              <a:off x="1008" y="768"/>
              <a:ext cx="720" cy="384"/>
            </a:xfrm>
            <a:custGeom>
              <a:avLst/>
              <a:gdLst>
                <a:gd name="T0" fmla="*/ 48 w 720"/>
                <a:gd name="T1" fmla="*/ 336 h 384"/>
                <a:gd name="T2" fmla="*/ 240 w 720"/>
                <a:gd name="T3" fmla="*/ 192 h 384"/>
                <a:gd name="T4" fmla="*/ 576 w 720"/>
                <a:gd name="T5" fmla="*/ 96 h 384"/>
                <a:gd name="T6" fmla="*/ 720 w 720"/>
                <a:gd name="T7" fmla="*/ 0 h 384"/>
                <a:gd name="T8" fmla="*/ 480 w 720"/>
                <a:gd name="T9" fmla="*/ 240 h 384"/>
                <a:gd name="T10" fmla="*/ 384 w 720"/>
                <a:gd name="T11" fmla="*/ 288 h 384"/>
                <a:gd name="T12" fmla="*/ 240 w 720"/>
                <a:gd name="T13" fmla="*/ 336 h 384"/>
                <a:gd name="T14" fmla="*/ 48 w 720"/>
                <a:gd name="T15" fmla="*/ 384 h 384"/>
                <a:gd name="T16" fmla="*/ 0 w 720"/>
                <a:gd name="T17" fmla="*/ 384 h 384"/>
                <a:gd name="T18" fmla="*/ 48 w 720"/>
                <a:gd name="T19" fmla="*/ 336 h 3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20"/>
                <a:gd name="T31" fmla="*/ 0 h 384"/>
                <a:gd name="T32" fmla="*/ 720 w 720"/>
                <a:gd name="T33" fmla="*/ 384 h 3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20" h="384">
                  <a:moveTo>
                    <a:pt x="48" y="336"/>
                  </a:moveTo>
                  <a:lnTo>
                    <a:pt x="240" y="192"/>
                  </a:lnTo>
                  <a:lnTo>
                    <a:pt x="576" y="96"/>
                  </a:lnTo>
                  <a:lnTo>
                    <a:pt x="720" y="0"/>
                  </a:lnTo>
                  <a:lnTo>
                    <a:pt x="480" y="240"/>
                  </a:lnTo>
                  <a:lnTo>
                    <a:pt x="384" y="288"/>
                  </a:lnTo>
                  <a:lnTo>
                    <a:pt x="240" y="336"/>
                  </a:lnTo>
                  <a:lnTo>
                    <a:pt x="48" y="384"/>
                  </a:lnTo>
                  <a:lnTo>
                    <a:pt x="0" y="384"/>
                  </a:lnTo>
                  <a:lnTo>
                    <a:pt x="48" y="336"/>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78" name="Freeform 119"/>
            <p:cNvSpPr>
              <a:spLocks/>
            </p:cNvSpPr>
            <p:nvPr/>
          </p:nvSpPr>
          <p:spPr bwMode="auto">
            <a:xfrm>
              <a:off x="576" y="1872"/>
              <a:ext cx="672" cy="384"/>
            </a:xfrm>
            <a:custGeom>
              <a:avLst/>
              <a:gdLst>
                <a:gd name="T0" fmla="*/ 672 w 672"/>
                <a:gd name="T1" fmla="*/ 0 h 384"/>
                <a:gd name="T2" fmla="*/ 480 w 672"/>
                <a:gd name="T3" fmla="*/ 192 h 384"/>
                <a:gd name="T4" fmla="*/ 192 w 672"/>
                <a:gd name="T5" fmla="*/ 336 h 384"/>
                <a:gd name="T6" fmla="*/ 48 w 672"/>
                <a:gd name="T7" fmla="*/ 384 h 384"/>
                <a:gd name="T8" fmla="*/ 0 w 672"/>
                <a:gd name="T9" fmla="*/ 384 h 384"/>
                <a:gd name="T10" fmla="*/ 192 w 672"/>
                <a:gd name="T11" fmla="*/ 288 h 384"/>
                <a:gd name="T12" fmla="*/ 240 w 672"/>
                <a:gd name="T13" fmla="*/ 192 h 384"/>
                <a:gd name="T14" fmla="*/ 384 w 672"/>
                <a:gd name="T15" fmla="*/ 96 h 384"/>
                <a:gd name="T16" fmla="*/ 480 w 672"/>
                <a:gd name="T17" fmla="*/ 48 h 384"/>
                <a:gd name="T18" fmla="*/ 624 w 672"/>
                <a:gd name="T19" fmla="*/ 0 h 384"/>
                <a:gd name="T20" fmla="*/ 672 w 672"/>
                <a:gd name="T21" fmla="*/ 0 h 3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384"/>
                <a:gd name="T35" fmla="*/ 672 w 672"/>
                <a:gd name="T36" fmla="*/ 384 h 3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384">
                  <a:moveTo>
                    <a:pt x="672" y="0"/>
                  </a:moveTo>
                  <a:lnTo>
                    <a:pt x="480" y="192"/>
                  </a:lnTo>
                  <a:lnTo>
                    <a:pt x="192" y="336"/>
                  </a:lnTo>
                  <a:lnTo>
                    <a:pt x="48" y="384"/>
                  </a:lnTo>
                  <a:lnTo>
                    <a:pt x="0" y="384"/>
                  </a:lnTo>
                  <a:lnTo>
                    <a:pt x="192" y="288"/>
                  </a:lnTo>
                  <a:lnTo>
                    <a:pt x="240" y="192"/>
                  </a:lnTo>
                  <a:lnTo>
                    <a:pt x="384" y="96"/>
                  </a:lnTo>
                  <a:lnTo>
                    <a:pt x="480" y="48"/>
                  </a:lnTo>
                  <a:lnTo>
                    <a:pt x="624" y="0"/>
                  </a:lnTo>
                  <a:lnTo>
                    <a:pt x="672" y="0"/>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79" name="Freeform 120"/>
            <p:cNvSpPr>
              <a:spLocks/>
            </p:cNvSpPr>
            <p:nvPr/>
          </p:nvSpPr>
          <p:spPr bwMode="auto">
            <a:xfrm>
              <a:off x="144" y="1872"/>
              <a:ext cx="480" cy="384"/>
            </a:xfrm>
            <a:custGeom>
              <a:avLst/>
              <a:gdLst>
                <a:gd name="T0" fmla="*/ 96 w 480"/>
                <a:gd name="T1" fmla="*/ 96 h 384"/>
                <a:gd name="T2" fmla="*/ 240 w 480"/>
                <a:gd name="T3" fmla="*/ 0 h 384"/>
                <a:gd name="T4" fmla="*/ 480 w 480"/>
                <a:gd name="T5" fmla="*/ 144 h 384"/>
                <a:gd name="T6" fmla="*/ 480 w 480"/>
                <a:gd name="T7" fmla="*/ 240 h 384"/>
                <a:gd name="T8" fmla="*/ 240 w 480"/>
                <a:gd name="T9" fmla="*/ 384 h 384"/>
                <a:gd name="T10" fmla="*/ 192 w 480"/>
                <a:gd name="T11" fmla="*/ 336 h 384"/>
                <a:gd name="T12" fmla="*/ 0 w 480"/>
                <a:gd name="T13" fmla="*/ 192 h 384"/>
                <a:gd name="T14" fmla="*/ 96 w 480"/>
                <a:gd name="T15" fmla="*/ 96 h 384"/>
                <a:gd name="T16" fmla="*/ 0 60000 65536"/>
                <a:gd name="T17" fmla="*/ 0 60000 65536"/>
                <a:gd name="T18" fmla="*/ 0 60000 65536"/>
                <a:gd name="T19" fmla="*/ 0 60000 65536"/>
                <a:gd name="T20" fmla="*/ 0 60000 65536"/>
                <a:gd name="T21" fmla="*/ 0 60000 65536"/>
                <a:gd name="T22" fmla="*/ 0 60000 65536"/>
                <a:gd name="T23" fmla="*/ 0 60000 65536"/>
                <a:gd name="T24" fmla="*/ 0 w 480"/>
                <a:gd name="T25" fmla="*/ 0 h 384"/>
                <a:gd name="T26" fmla="*/ 480 w 480"/>
                <a:gd name="T27" fmla="*/ 384 h 3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0" h="384">
                  <a:moveTo>
                    <a:pt x="96" y="96"/>
                  </a:moveTo>
                  <a:lnTo>
                    <a:pt x="240" y="0"/>
                  </a:lnTo>
                  <a:lnTo>
                    <a:pt x="480" y="144"/>
                  </a:lnTo>
                  <a:lnTo>
                    <a:pt x="480" y="240"/>
                  </a:lnTo>
                  <a:lnTo>
                    <a:pt x="240" y="384"/>
                  </a:lnTo>
                  <a:lnTo>
                    <a:pt x="192" y="336"/>
                  </a:lnTo>
                  <a:lnTo>
                    <a:pt x="0" y="192"/>
                  </a:lnTo>
                  <a:lnTo>
                    <a:pt x="96" y="96"/>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80" name="Freeform 121"/>
            <p:cNvSpPr>
              <a:spLocks/>
            </p:cNvSpPr>
            <p:nvPr/>
          </p:nvSpPr>
          <p:spPr bwMode="auto">
            <a:xfrm>
              <a:off x="816" y="1104"/>
              <a:ext cx="480" cy="384"/>
            </a:xfrm>
            <a:custGeom>
              <a:avLst/>
              <a:gdLst>
                <a:gd name="T0" fmla="*/ 96 w 480"/>
                <a:gd name="T1" fmla="*/ 96 h 384"/>
                <a:gd name="T2" fmla="*/ 240 w 480"/>
                <a:gd name="T3" fmla="*/ 0 h 384"/>
                <a:gd name="T4" fmla="*/ 480 w 480"/>
                <a:gd name="T5" fmla="*/ 144 h 384"/>
                <a:gd name="T6" fmla="*/ 480 w 480"/>
                <a:gd name="T7" fmla="*/ 240 h 384"/>
                <a:gd name="T8" fmla="*/ 240 w 480"/>
                <a:gd name="T9" fmla="*/ 384 h 384"/>
                <a:gd name="T10" fmla="*/ 192 w 480"/>
                <a:gd name="T11" fmla="*/ 336 h 384"/>
                <a:gd name="T12" fmla="*/ 0 w 480"/>
                <a:gd name="T13" fmla="*/ 192 h 384"/>
                <a:gd name="T14" fmla="*/ 96 w 480"/>
                <a:gd name="T15" fmla="*/ 96 h 384"/>
                <a:gd name="T16" fmla="*/ 0 60000 65536"/>
                <a:gd name="T17" fmla="*/ 0 60000 65536"/>
                <a:gd name="T18" fmla="*/ 0 60000 65536"/>
                <a:gd name="T19" fmla="*/ 0 60000 65536"/>
                <a:gd name="T20" fmla="*/ 0 60000 65536"/>
                <a:gd name="T21" fmla="*/ 0 60000 65536"/>
                <a:gd name="T22" fmla="*/ 0 60000 65536"/>
                <a:gd name="T23" fmla="*/ 0 60000 65536"/>
                <a:gd name="T24" fmla="*/ 0 w 480"/>
                <a:gd name="T25" fmla="*/ 0 h 384"/>
                <a:gd name="T26" fmla="*/ 480 w 480"/>
                <a:gd name="T27" fmla="*/ 384 h 3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0" h="384">
                  <a:moveTo>
                    <a:pt x="96" y="96"/>
                  </a:moveTo>
                  <a:lnTo>
                    <a:pt x="240" y="0"/>
                  </a:lnTo>
                  <a:lnTo>
                    <a:pt x="480" y="144"/>
                  </a:lnTo>
                  <a:lnTo>
                    <a:pt x="480" y="240"/>
                  </a:lnTo>
                  <a:lnTo>
                    <a:pt x="240" y="384"/>
                  </a:lnTo>
                  <a:lnTo>
                    <a:pt x="192" y="336"/>
                  </a:lnTo>
                  <a:lnTo>
                    <a:pt x="0" y="192"/>
                  </a:lnTo>
                  <a:lnTo>
                    <a:pt x="96" y="96"/>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81" name="Freeform 122"/>
            <p:cNvSpPr>
              <a:spLocks/>
            </p:cNvSpPr>
            <p:nvPr/>
          </p:nvSpPr>
          <p:spPr bwMode="auto">
            <a:xfrm>
              <a:off x="856" y="1488"/>
              <a:ext cx="416" cy="304"/>
            </a:xfrm>
            <a:custGeom>
              <a:avLst/>
              <a:gdLst>
                <a:gd name="T0" fmla="*/ 56 w 416"/>
                <a:gd name="T1" fmla="*/ 96 h 304"/>
                <a:gd name="T2" fmla="*/ 248 w 416"/>
                <a:gd name="T3" fmla="*/ 0 h 304"/>
                <a:gd name="T4" fmla="*/ 392 w 416"/>
                <a:gd name="T5" fmla="*/ 96 h 304"/>
                <a:gd name="T6" fmla="*/ 392 w 416"/>
                <a:gd name="T7" fmla="*/ 144 h 304"/>
                <a:gd name="T8" fmla="*/ 392 w 416"/>
                <a:gd name="T9" fmla="*/ 192 h 304"/>
                <a:gd name="T10" fmla="*/ 344 w 416"/>
                <a:gd name="T11" fmla="*/ 288 h 304"/>
                <a:gd name="T12" fmla="*/ 200 w 416"/>
                <a:gd name="T13" fmla="*/ 288 h 304"/>
                <a:gd name="T14" fmla="*/ 104 w 416"/>
                <a:gd name="T15" fmla="*/ 288 h 304"/>
                <a:gd name="T16" fmla="*/ 8 w 416"/>
                <a:gd name="T17" fmla="*/ 240 h 304"/>
                <a:gd name="T18" fmla="*/ 56 w 416"/>
                <a:gd name="T19" fmla="*/ 144 h 304"/>
                <a:gd name="T20" fmla="*/ 56 w 416"/>
                <a:gd name="T21" fmla="*/ 96 h 3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6"/>
                <a:gd name="T34" fmla="*/ 0 h 304"/>
                <a:gd name="T35" fmla="*/ 416 w 416"/>
                <a:gd name="T36" fmla="*/ 304 h 30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6" h="304">
                  <a:moveTo>
                    <a:pt x="56" y="96"/>
                  </a:moveTo>
                  <a:cubicBezTo>
                    <a:pt x="88" y="72"/>
                    <a:pt x="192" y="0"/>
                    <a:pt x="248" y="0"/>
                  </a:cubicBezTo>
                  <a:cubicBezTo>
                    <a:pt x="304" y="0"/>
                    <a:pt x="368" y="72"/>
                    <a:pt x="392" y="96"/>
                  </a:cubicBezTo>
                  <a:cubicBezTo>
                    <a:pt x="416" y="120"/>
                    <a:pt x="392" y="128"/>
                    <a:pt x="392" y="144"/>
                  </a:cubicBezTo>
                  <a:cubicBezTo>
                    <a:pt x="392" y="160"/>
                    <a:pt x="400" y="168"/>
                    <a:pt x="392" y="192"/>
                  </a:cubicBezTo>
                  <a:cubicBezTo>
                    <a:pt x="384" y="216"/>
                    <a:pt x="376" y="272"/>
                    <a:pt x="344" y="288"/>
                  </a:cubicBezTo>
                  <a:cubicBezTo>
                    <a:pt x="312" y="304"/>
                    <a:pt x="240" y="288"/>
                    <a:pt x="200" y="288"/>
                  </a:cubicBezTo>
                  <a:cubicBezTo>
                    <a:pt x="160" y="288"/>
                    <a:pt x="136" y="296"/>
                    <a:pt x="104" y="288"/>
                  </a:cubicBezTo>
                  <a:cubicBezTo>
                    <a:pt x="72" y="280"/>
                    <a:pt x="16" y="264"/>
                    <a:pt x="8" y="240"/>
                  </a:cubicBezTo>
                  <a:cubicBezTo>
                    <a:pt x="0" y="216"/>
                    <a:pt x="48" y="168"/>
                    <a:pt x="56" y="144"/>
                  </a:cubicBezTo>
                  <a:cubicBezTo>
                    <a:pt x="64" y="120"/>
                    <a:pt x="24" y="120"/>
                    <a:pt x="56" y="96"/>
                  </a:cubicBez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82" name="Freeform 123"/>
            <p:cNvSpPr>
              <a:spLocks/>
            </p:cNvSpPr>
            <p:nvPr/>
          </p:nvSpPr>
          <p:spPr bwMode="auto">
            <a:xfrm>
              <a:off x="576" y="1433"/>
              <a:ext cx="360" cy="303"/>
            </a:xfrm>
            <a:custGeom>
              <a:avLst/>
              <a:gdLst>
                <a:gd name="T0" fmla="*/ 360 w 360"/>
                <a:gd name="T1" fmla="*/ 103 h 303"/>
                <a:gd name="T2" fmla="*/ 168 w 360"/>
                <a:gd name="T3" fmla="*/ 7 h 303"/>
                <a:gd name="T4" fmla="*/ 43 w 360"/>
                <a:gd name="T5" fmla="*/ 60 h 303"/>
                <a:gd name="T6" fmla="*/ 24 w 360"/>
                <a:gd name="T7" fmla="*/ 151 h 303"/>
                <a:gd name="T8" fmla="*/ 24 w 360"/>
                <a:gd name="T9" fmla="*/ 247 h 303"/>
                <a:gd name="T10" fmla="*/ 168 w 360"/>
                <a:gd name="T11" fmla="*/ 295 h 303"/>
                <a:gd name="T12" fmla="*/ 216 w 360"/>
                <a:gd name="T13" fmla="*/ 295 h 303"/>
                <a:gd name="T14" fmla="*/ 277 w 360"/>
                <a:gd name="T15" fmla="*/ 290 h 303"/>
                <a:gd name="T16" fmla="*/ 0 60000 65536"/>
                <a:gd name="T17" fmla="*/ 0 60000 65536"/>
                <a:gd name="T18" fmla="*/ 0 60000 65536"/>
                <a:gd name="T19" fmla="*/ 0 60000 65536"/>
                <a:gd name="T20" fmla="*/ 0 60000 65536"/>
                <a:gd name="T21" fmla="*/ 0 60000 65536"/>
                <a:gd name="T22" fmla="*/ 0 60000 65536"/>
                <a:gd name="T23" fmla="*/ 0 60000 65536"/>
                <a:gd name="T24" fmla="*/ 0 w 360"/>
                <a:gd name="T25" fmla="*/ 0 h 303"/>
                <a:gd name="T26" fmla="*/ 360 w 360"/>
                <a:gd name="T27" fmla="*/ 303 h 3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0" h="303">
                  <a:moveTo>
                    <a:pt x="360" y="103"/>
                  </a:moveTo>
                  <a:cubicBezTo>
                    <a:pt x="280" y="55"/>
                    <a:pt x="221" y="14"/>
                    <a:pt x="168" y="7"/>
                  </a:cubicBezTo>
                  <a:cubicBezTo>
                    <a:pt x="115" y="0"/>
                    <a:pt x="67" y="36"/>
                    <a:pt x="43" y="60"/>
                  </a:cubicBezTo>
                  <a:cubicBezTo>
                    <a:pt x="19" y="84"/>
                    <a:pt x="27" y="120"/>
                    <a:pt x="24" y="151"/>
                  </a:cubicBezTo>
                  <a:cubicBezTo>
                    <a:pt x="21" y="182"/>
                    <a:pt x="0" y="223"/>
                    <a:pt x="24" y="247"/>
                  </a:cubicBezTo>
                  <a:cubicBezTo>
                    <a:pt x="48" y="271"/>
                    <a:pt x="136" y="287"/>
                    <a:pt x="168" y="295"/>
                  </a:cubicBezTo>
                  <a:cubicBezTo>
                    <a:pt x="200" y="303"/>
                    <a:pt x="198" y="296"/>
                    <a:pt x="216" y="295"/>
                  </a:cubicBezTo>
                  <a:cubicBezTo>
                    <a:pt x="234" y="294"/>
                    <a:pt x="264" y="291"/>
                    <a:pt x="277" y="290"/>
                  </a:cubicBezTo>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83" name="Freeform 124"/>
            <p:cNvSpPr>
              <a:spLocks/>
            </p:cNvSpPr>
            <p:nvPr/>
          </p:nvSpPr>
          <p:spPr bwMode="auto">
            <a:xfrm>
              <a:off x="1056" y="1344"/>
              <a:ext cx="480" cy="384"/>
            </a:xfrm>
            <a:custGeom>
              <a:avLst/>
              <a:gdLst>
                <a:gd name="T0" fmla="*/ 96 w 480"/>
                <a:gd name="T1" fmla="*/ 96 h 384"/>
                <a:gd name="T2" fmla="*/ 240 w 480"/>
                <a:gd name="T3" fmla="*/ 0 h 384"/>
                <a:gd name="T4" fmla="*/ 480 w 480"/>
                <a:gd name="T5" fmla="*/ 144 h 384"/>
                <a:gd name="T6" fmla="*/ 480 w 480"/>
                <a:gd name="T7" fmla="*/ 240 h 384"/>
                <a:gd name="T8" fmla="*/ 240 w 480"/>
                <a:gd name="T9" fmla="*/ 384 h 384"/>
                <a:gd name="T10" fmla="*/ 192 w 480"/>
                <a:gd name="T11" fmla="*/ 336 h 384"/>
                <a:gd name="T12" fmla="*/ 0 w 480"/>
                <a:gd name="T13" fmla="*/ 192 h 384"/>
                <a:gd name="T14" fmla="*/ 96 w 480"/>
                <a:gd name="T15" fmla="*/ 96 h 384"/>
                <a:gd name="T16" fmla="*/ 0 60000 65536"/>
                <a:gd name="T17" fmla="*/ 0 60000 65536"/>
                <a:gd name="T18" fmla="*/ 0 60000 65536"/>
                <a:gd name="T19" fmla="*/ 0 60000 65536"/>
                <a:gd name="T20" fmla="*/ 0 60000 65536"/>
                <a:gd name="T21" fmla="*/ 0 60000 65536"/>
                <a:gd name="T22" fmla="*/ 0 60000 65536"/>
                <a:gd name="T23" fmla="*/ 0 60000 65536"/>
                <a:gd name="T24" fmla="*/ 0 w 480"/>
                <a:gd name="T25" fmla="*/ 0 h 384"/>
                <a:gd name="T26" fmla="*/ 480 w 480"/>
                <a:gd name="T27" fmla="*/ 384 h 3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0" h="384">
                  <a:moveTo>
                    <a:pt x="96" y="96"/>
                  </a:moveTo>
                  <a:lnTo>
                    <a:pt x="240" y="0"/>
                  </a:lnTo>
                  <a:lnTo>
                    <a:pt x="480" y="144"/>
                  </a:lnTo>
                  <a:lnTo>
                    <a:pt x="480" y="240"/>
                  </a:lnTo>
                  <a:lnTo>
                    <a:pt x="240" y="384"/>
                  </a:lnTo>
                  <a:lnTo>
                    <a:pt x="192" y="336"/>
                  </a:lnTo>
                  <a:lnTo>
                    <a:pt x="0" y="192"/>
                  </a:lnTo>
                  <a:lnTo>
                    <a:pt x="96" y="96"/>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84" name="Freeform 125"/>
            <p:cNvSpPr>
              <a:spLocks/>
            </p:cNvSpPr>
            <p:nvPr/>
          </p:nvSpPr>
          <p:spPr bwMode="auto">
            <a:xfrm>
              <a:off x="528" y="1680"/>
              <a:ext cx="528" cy="336"/>
            </a:xfrm>
            <a:custGeom>
              <a:avLst/>
              <a:gdLst>
                <a:gd name="T0" fmla="*/ 96 w 528"/>
                <a:gd name="T1" fmla="*/ 48 h 336"/>
                <a:gd name="T2" fmla="*/ 0 w 528"/>
                <a:gd name="T3" fmla="*/ 240 h 336"/>
                <a:gd name="T4" fmla="*/ 96 w 528"/>
                <a:gd name="T5" fmla="*/ 288 h 336"/>
                <a:gd name="T6" fmla="*/ 192 w 528"/>
                <a:gd name="T7" fmla="*/ 336 h 336"/>
                <a:gd name="T8" fmla="*/ 480 w 528"/>
                <a:gd name="T9" fmla="*/ 336 h 336"/>
                <a:gd name="T10" fmla="*/ 528 w 528"/>
                <a:gd name="T11" fmla="*/ 240 h 336"/>
                <a:gd name="T12" fmla="*/ 528 w 528"/>
                <a:gd name="T13" fmla="*/ 144 h 336"/>
                <a:gd name="T14" fmla="*/ 432 w 528"/>
                <a:gd name="T15" fmla="*/ 96 h 336"/>
                <a:gd name="T16" fmla="*/ 240 w 528"/>
                <a:gd name="T17" fmla="*/ 48 h 336"/>
                <a:gd name="T18" fmla="*/ 144 w 528"/>
                <a:gd name="T19" fmla="*/ 0 h 336"/>
                <a:gd name="T20" fmla="*/ 96 w 528"/>
                <a:gd name="T21" fmla="*/ 48 h 3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8"/>
                <a:gd name="T34" fmla="*/ 0 h 336"/>
                <a:gd name="T35" fmla="*/ 528 w 528"/>
                <a:gd name="T36" fmla="*/ 336 h 3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8" h="336">
                  <a:moveTo>
                    <a:pt x="96" y="48"/>
                  </a:moveTo>
                  <a:lnTo>
                    <a:pt x="0" y="240"/>
                  </a:lnTo>
                  <a:lnTo>
                    <a:pt x="96" y="288"/>
                  </a:lnTo>
                  <a:lnTo>
                    <a:pt x="192" y="336"/>
                  </a:lnTo>
                  <a:lnTo>
                    <a:pt x="480" y="336"/>
                  </a:lnTo>
                  <a:lnTo>
                    <a:pt x="528" y="240"/>
                  </a:lnTo>
                  <a:lnTo>
                    <a:pt x="528" y="144"/>
                  </a:lnTo>
                  <a:lnTo>
                    <a:pt x="432" y="96"/>
                  </a:lnTo>
                  <a:lnTo>
                    <a:pt x="240" y="48"/>
                  </a:lnTo>
                  <a:lnTo>
                    <a:pt x="144" y="0"/>
                  </a:lnTo>
                  <a:lnTo>
                    <a:pt x="96" y="48"/>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85" name="Freeform 126"/>
            <p:cNvSpPr>
              <a:spLocks/>
            </p:cNvSpPr>
            <p:nvPr/>
          </p:nvSpPr>
          <p:spPr bwMode="auto">
            <a:xfrm>
              <a:off x="1008" y="1680"/>
              <a:ext cx="384" cy="240"/>
            </a:xfrm>
            <a:custGeom>
              <a:avLst/>
              <a:gdLst>
                <a:gd name="T0" fmla="*/ 96 w 384"/>
                <a:gd name="T1" fmla="*/ 240 h 240"/>
                <a:gd name="T2" fmla="*/ 288 w 384"/>
                <a:gd name="T3" fmla="*/ 192 h 240"/>
                <a:gd name="T4" fmla="*/ 384 w 384"/>
                <a:gd name="T5" fmla="*/ 48 h 240"/>
                <a:gd name="T6" fmla="*/ 336 w 384"/>
                <a:gd name="T7" fmla="*/ 0 h 240"/>
                <a:gd name="T8" fmla="*/ 192 w 384"/>
                <a:gd name="T9" fmla="*/ 48 h 240"/>
                <a:gd name="T10" fmla="*/ 0 w 384"/>
                <a:gd name="T11" fmla="*/ 96 h 240"/>
                <a:gd name="T12" fmla="*/ 48 w 384"/>
                <a:gd name="T13" fmla="*/ 192 h 240"/>
                <a:gd name="T14" fmla="*/ 96 w 384"/>
                <a:gd name="T15" fmla="*/ 240 h 240"/>
                <a:gd name="T16" fmla="*/ 0 60000 65536"/>
                <a:gd name="T17" fmla="*/ 0 60000 65536"/>
                <a:gd name="T18" fmla="*/ 0 60000 65536"/>
                <a:gd name="T19" fmla="*/ 0 60000 65536"/>
                <a:gd name="T20" fmla="*/ 0 60000 65536"/>
                <a:gd name="T21" fmla="*/ 0 60000 65536"/>
                <a:gd name="T22" fmla="*/ 0 60000 65536"/>
                <a:gd name="T23" fmla="*/ 0 60000 65536"/>
                <a:gd name="T24" fmla="*/ 0 w 384"/>
                <a:gd name="T25" fmla="*/ 0 h 240"/>
                <a:gd name="T26" fmla="*/ 384 w 384"/>
                <a:gd name="T27" fmla="*/ 240 h 2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4" h="240">
                  <a:moveTo>
                    <a:pt x="96" y="240"/>
                  </a:moveTo>
                  <a:lnTo>
                    <a:pt x="288" y="192"/>
                  </a:lnTo>
                  <a:lnTo>
                    <a:pt x="384" y="48"/>
                  </a:lnTo>
                  <a:lnTo>
                    <a:pt x="336" y="0"/>
                  </a:lnTo>
                  <a:lnTo>
                    <a:pt x="192" y="48"/>
                  </a:lnTo>
                  <a:lnTo>
                    <a:pt x="0" y="96"/>
                  </a:lnTo>
                  <a:lnTo>
                    <a:pt x="48" y="192"/>
                  </a:lnTo>
                  <a:lnTo>
                    <a:pt x="96" y="240"/>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86" name="Freeform 127"/>
            <p:cNvSpPr>
              <a:spLocks/>
            </p:cNvSpPr>
            <p:nvPr/>
          </p:nvSpPr>
          <p:spPr bwMode="auto">
            <a:xfrm>
              <a:off x="816" y="1296"/>
              <a:ext cx="432" cy="240"/>
            </a:xfrm>
            <a:custGeom>
              <a:avLst/>
              <a:gdLst>
                <a:gd name="T0" fmla="*/ 48 w 432"/>
                <a:gd name="T1" fmla="*/ 144 h 240"/>
                <a:gd name="T2" fmla="*/ 240 w 432"/>
                <a:gd name="T3" fmla="*/ 0 h 240"/>
                <a:gd name="T4" fmla="*/ 336 w 432"/>
                <a:gd name="T5" fmla="*/ 0 h 240"/>
                <a:gd name="T6" fmla="*/ 432 w 432"/>
                <a:gd name="T7" fmla="*/ 96 h 240"/>
                <a:gd name="T8" fmla="*/ 192 w 432"/>
                <a:gd name="T9" fmla="*/ 240 h 240"/>
                <a:gd name="T10" fmla="*/ 48 w 432"/>
                <a:gd name="T11" fmla="*/ 240 h 240"/>
                <a:gd name="T12" fmla="*/ 0 w 432"/>
                <a:gd name="T13" fmla="*/ 144 h 240"/>
                <a:gd name="T14" fmla="*/ 48 w 432"/>
                <a:gd name="T15" fmla="*/ 144 h 240"/>
                <a:gd name="T16" fmla="*/ 0 60000 65536"/>
                <a:gd name="T17" fmla="*/ 0 60000 65536"/>
                <a:gd name="T18" fmla="*/ 0 60000 65536"/>
                <a:gd name="T19" fmla="*/ 0 60000 65536"/>
                <a:gd name="T20" fmla="*/ 0 60000 65536"/>
                <a:gd name="T21" fmla="*/ 0 60000 65536"/>
                <a:gd name="T22" fmla="*/ 0 60000 65536"/>
                <a:gd name="T23" fmla="*/ 0 60000 65536"/>
                <a:gd name="T24" fmla="*/ 0 w 432"/>
                <a:gd name="T25" fmla="*/ 0 h 240"/>
                <a:gd name="T26" fmla="*/ 432 w 432"/>
                <a:gd name="T27" fmla="*/ 240 h 2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2" h="240">
                  <a:moveTo>
                    <a:pt x="48" y="144"/>
                  </a:moveTo>
                  <a:lnTo>
                    <a:pt x="240" y="0"/>
                  </a:lnTo>
                  <a:lnTo>
                    <a:pt x="336" y="0"/>
                  </a:lnTo>
                  <a:lnTo>
                    <a:pt x="432" y="96"/>
                  </a:lnTo>
                  <a:lnTo>
                    <a:pt x="192" y="240"/>
                  </a:lnTo>
                  <a:lnTo>
                    <a:pt x="48" y="240"/>
                  </a:lnTo>
                  <a:lnTo>
                    <a:pt x="0" y="144"/>
                  </a:lnTo>
                  <a:lnTo>
                    <a:pt x="48" y="144"/>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87" name="Freeform 128"/>
            <p:cNvSpPr>
              <a:spLocks/>
            </p:cNvSpPr>
            <p:nvPr/>
          </p:nvSpPr>
          <p:spPr bwMode="auto">
            <a:xfrm>
              <a:off x="384" y="1632"/>
              <a:ext cx="336" cy="480"/>
            </a:xfrm>
            <a:custGeom>
              <a:avLst/>
              <a:gdLst>
                <a:gd name="T0" fmla="*/ 192 w 336"/>
                <a:gd name="T1" fmla="*/ 0 h 480"/>
                <a:gd name="T2" fmla="*/ 0 w 336"/>
                <a:gd name="T3" fmla="*/ 240 h 480"/>
                <a:gd name="T4" fmla="*/ 0 w 336"/>
                <a:gd name="T5" fmla="*/ 336 h 480"/>
                <a:gd name="T6" fmla="*/ 48 w 336"/>
                <a:gd name="T7" fmla="*/ 480 h 480"/>
                <a:gd name="T8" fmla="*/ 144 w 336"/>
                <a:gd name="T9" fmla="*/ 480 h 480"/>
                <a:gd name="T10" fmla="*/ 240 w 336"/>
                <a:gd name="T11" fmla="*/ 432 h 480"/>
                <a:gd name="T12" fmla="*/ 336 w 336"/>
                <a:gd name="T13" fmla="*/ 384 h 480"/>
                <a:gd name="T14" fmla="*/ 144 w 336"/>
                <a:gd name="T15" fmla="*/ 288 h 480"/>
                <a:gd name="T16" fmla="*/ 240 w 336"/>
                <a:gd name="T17" fmla="*/ 96 h 480"/>
                <a:gd name="T18" fmla="*/ 288 w 336"/>
                <a:gd name="T19" fmla="*/ 48 h 480"/>
                <a:gd name="T20" fmla="*/ 192 w 336"/>
                <a:gd name="T21" fmla="*/ 48 h 480"/>
                <a:gd name="T22" fmla="*/ 192 w 336"/>
                <a:gd name="T23" fmla="*/ 0 h 4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6"/>
                <a:gd name="T37" fmla="*/ 0 h 480"/>
                <a:gd name="T38" fmla="*/ 336 w 336"/>
                <a:gd name="T39" fmla="*/ 480 h 4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6" h="480">
                  <a:moveTo>
                    <a:pt x="192" y="0"/>
                  </a:moveTo>
                  <a:lnTo>
                    <a:pt x="0" y="240"/>
                  </a:lnTo>
                  <a:lnTo>
                    <a:pt x="0" y="336"/>
                  </a:lnTo>
                  <a:lnTo>
                    <a:pt x="48" y="480"/>
                  </a:lnTo>
                  <a:lnTo>
                    <a:pt x="144" y="480"/>
                  </a:lnTo>
                  <a:lnTo>
                    <a:pt x="240" y="432"/>
                  </a:lnTo>
                  <a:lnTo>
                    <a:pt x="336" y="384"/>
                  </a:lnTo>
                  <a:lnTo>
                    <a:pt x="144" y="288"/>
                  </a:lnTo>
                  <a:lnTo>
                    <a:pt x="240" y="96"/>
                  </a:lnTo>
                  <a:lnTo>
                    <a:pt x="288" y="48"/>
                  </a:lnTo>
                  <a:lnTo>
                    <a:pt x="192" y="48"/>
                  </a:lnTo>
                  <a:lnTo>
                    <a:pt x="192" y="0"/>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88" name="Freeform 129"/>
            <p:cNvSpPr>
              <a:spLocks/>
            </p:cNvSpPr>
            <p:nvPr/>
          </p:nvSpPr>
          <p:spPr bwMode="auto">
            <a:xfrm>
              <a:off x="1248" y="1152"/>
              <a:ext cx="480" cy="384"/>
            </a:xfrm>
            <a:custGeom>
              <a:avLst/>
              <a:gdLst>
                <a:gd name="T0" fmla="*/ 96 w 480"/>
                <a:gd name="T1" fmla="*/ 96 h 384"/>
                <a:gd name="T2" fmla="*/ 240 w 480"/>
                <a:gd name="T3" fmla="*/ 0 h 384"/>
                <a:gd name="T4" fmla="*/ 480 w 480"/>
                <a:gd name="T5" fmla="*/ 144 h 384"/>
                <a:gd name="T6" fmla="*/ 480 w 480"/>
                <a:gd name="T7" fmla="*/ 240 h 384"/>
                <a:gd name="T8" fmla="*/ 240 w 480"/>
                <a:gd name="T9" fmla="*/ 384 h 384"/>
                <a:gd name="T10" fmla="*/ 192 w 480"/>
                <a:gd name="T11" fmla="*/ 336 h 384"/>
                <a:gd name="T12" fmla="*/ 0 w 480"/>
                <a:gd name="T13" fmla="*/ 192 h 384"/>
                <a:gd name="T14" fmla="*/ 96 w 480"/>
                <a:gd name="T15" fmla="*/ 96 h 384"/>
                <a:gd name="T16" fmla="*/ 0 60000 65536"/>
                <a:gd name="T17" fmla="*/ 0 60000 65536"/>
                <a:gd name="T18" fmla="*/ 0 60000 65536"/>
                <a:gd name="T19" fmla="*/ 0 60000 65536"/>
                <a:gd name="T20" fmla="*/ 0 60000 65536"/>
                <a:gd name="T21" fmla="*/ 0 60000 65536"/>
                <a:gd name="T22" fmla="*/ 0 60000 65536"/>
                <a:gd name="T23" fmla="*/ 0 60000 65536"/>
                <a:gd name="T24" fmla="*/ 0 w 480"/>
                <a:gd name="T25" fmla="*/ 0 h 384"/>
                <a:gd name="T26" fmla="*/ 480 w 480"/>
                <a:gd name="T27" fmla="*/ 384 h 3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0" h="384">
                  <a:moveTo>
                    <a:pt x="96" y="96"/>
                  </a:moveTo>
                  <a:lnTo>
                    <a:pt x="240" y="0"/>
                  </a:lnTo>
                  <a:lnTo>
                    <a:pt x="480" y="144"/>
                  </a:lnTo>
                  <a:lnTo>
                    <a:pt x="480" y="240"/>
                  </a:lnTo>
                  <a:lnTo>
                    <a:pt x="240" y="384"/>
                  </a:lnTo>
                  <a:lnTo>
                    <a:pt x="192" y="336"/>
                  </a:lnTo>
                  <a:lnTo>
                    <a:pt x="0" y="192"/>
                  </a:lnTo>
                  <a:lnTo>
                    <a:pt x="96" y="96"/>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89" name="Freeform 130"/>
            <p:cNvSpPr>
              <a:spLocks/>
            </p:cNvSpPr>
            <p:nvPr/>
          </p:nvSpPr>
          <p:spPr bwMode="auto">
            <a:xfrm>
              <a:off x="336" y="1872"/>
              <a:ext cx="480" cy="384"/>
            </a:xfrm>
            <a:custGeom>
              <a:avLst/>
              <a:gdLst>
                <a:gd name="T0" fmla="*/ 96 w 480"/>
                <a:gd name="T1" fmla="*/ 96 h 384"/>
                <a:gd name="T2" fmla="*/ 240 w 480"/>
                <a:gd name="T3" fmla="*/ 0 h 384"/>
                <a:gd name="T4" fmla="*/ 480 w 480"/>
                <a:gd name="T5" fmla="*/ 144 h 384"/>
                <a:gd name="T6" fmla="*/ 480 w 480"/>
                <a:gd name="T7" fmla="*/ 240 h 384"/>
                <a:gd name="T8" fmla="*/ 240 w 480"/>
                <a:gd name="T9" fmla="*/ 384 h 384"/>
                <a:gd name="T10" fmla="*/ 192 w 480"/>
                <a:gd name="T11" fmla="*/ 336 h 384"/>
                <a:gd name="T12" fmla="*/ 0 w 480"/>
                <a:gd name="T13" fmla="*/ 192 h 384"/>
                <a:gd name="T14" fmla="*/ 96 w 480"/>
                <a:gd name="T15" fmla="*/ 96 h 384"/>
                <a:gd name="T16" fmla="*/ 0 60000 65536"/>
                <a:gd name="T17" fmla="*/ 0 60000 65536"/>
                <a:gd name="T18" fmla="*/ 0 60000 65536"/>
                <a:gd name="T19" fmla="*/ 0 60000 65536"/>
                <a:gd name="T20" fmla="*/ 0 60000 65536"/>
                <a:gd name="T21" fmla="*/ 0 60000 65536"/>
                <a:gd name="T22" fmla="*/ 0 60000 65536"/>
                <a:gd name="T23" fmla="*/ 0 60000 65536"/>
                <a:gd name="T24" fmla="*/ 0 w 480"/>
                <a:gd name="T25" fmla="*/ 0 h 384"/>
                <a:gd name="T26" fmla="*/ 480 w 480"/>
                <a:gd name="T27" fmla="*/ 384 h 3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0" h="384">
                  <a:moveTo>
                    <a:pt x="96" y="96"/>
                  </a:moveTo>
                  <a:lnTo>
                    <a:pt x="240" y="0"/>
                  </a:lnTo>
                  <a:lnTo>
                    <a:pt x="480" y="144"/>
                  </a:lnTo>
                  <a:lnTo>
                    <a:pt x="480" y="240"/>
                  </a:lnTo>
                  <a:lnTo>
                    <a:pt x="240" y="384"/>
                  </a:lnTo>
                  <a:lnTo>
                    <a:pt x="192" y="336"/>
                  </a:lnTo>
                  <a:lnTo>
                    <a:pt x="0" y="192"/>
                  </a:lnTo>
                  <a:lnTo>
                    <a:pt x="96" y="96"/>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90" name="Freeform 131"/>
            <p:cNvSpPr>
              <a:spLocks/>
            </p:cNvSpPr>
            <p:nvPr/>
          </p:nvSpPr>
          <p:spPr bwMode="auto">
            <a:xfrm>
              <a:off x="1056" y="1056"/>
              <a:ext cx="480" cy="384"/>
            </a:xfrm>
            <a:custGeom>
              <a:avLst/>
              <a:gdLst>
                <a:gd name="T0" fmla="*/ 96 w 480"/>
                <a:gd name="T1" fmla="*/ 96 h 384"/>
                <a:gd name="T2" fmla="*/ 240 w 480"/>
                <a:gd name="T3" fmla="*/ 0 h 384"/>
                <a:gd name="T4" fmla="*/ 480 w 480"/>
                <a:gd name="T5" fmla="*/ 144 h 384"/>
                <a:gd name="T6" fmla="*/ 480 w 480"/>
                <a:gd name="T7" fmla="*/ 240 h 384"/>
                <a:gd name="T8" fmla="*/ 240 w 480"/>
                <a:gd name="T9" fmla="*/ 384 h 384"/>
                <a:gd name="T10" fmla="*/ 192 w 480"/>
                <a:gd name="T11" fmla="*/ 336 h 384"/>
                <a:gd name="T12" fmla="*/ 0 w 480"/>
                <a:gd name="T13" fmla="*/ 192 h 384"/>
                <a:gd name="T14" fmla="*/ 96 w 480"/>
                <a:gd name="T15" fmla="*/ 96 h 384"/>
                <a:gd name="T16" fmla="*/ 0 60000 65536"/>
                <a:gd name="T17" fmla="*/ 0 60000 65536"/>
                <a:gd name="T18" fmla="*/ 0 60000 65536"/>
                <a:gd name="T19" fmla="*/ 0 60000 65536"/>
                <a:gd name="T20" fmla="*/ 0 60000 65536"/>
                <a:gd name="T21" fmla="*/ 0 60000 65536"/>
                <a:gd name="T22" fmla="*/ 0 60000 65536"/>
                <a:gd name="T23" fmla="*/ 0 60000 65536"/>
                <a:gd name="T24" fmla="*/ 0 w 480"/>
                <a:gd name="T25" fmla="*/ 0 h 384"/>
                <a:gd name="T26" fmla="*/ 480 w 480"/>
                <a:gd name="T27" fmla="*/ 384 h 3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0" h="384">
                  <a:moveTo>
                    <a:pt x="96" y="96"/>
                  </a:moveTo>
                  <a:lnTo>
                    <a:pt x="240" y="0"/>
                  </a:lnTo>
                  <a:lnTo>
                    <a:pt x="480" y="144"/>
                  </a:lnTo>
                  <a:lnTo>
                    <a:pt x="480" y="240"/>
                  </a:lnTo>
                  <a:lnTo>
                    <a:pt x="240" y="384"/>
                  </a:lnTo>
                  <a:lnTo>
                    <a:pt x="192" y="336"/>
                  </a:lnTo>
                  <a:lnTo>
                    <a:pt x="0" y="192"/>
                  </a:lnTo>
                  <a:lnTo>
                    <a:pt x="96" y="96"/>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91" name="Freeform 132"/>
            <p:cNvSpPr>
              <a:spLocks/>
            </p:cNvSpPr>
            <p:nvPr/>
          </p:nvSpPr>
          <p:spPr bwMode="auto">
            <a:xfrm>
              <a:off x="1152" y="1440"/>
              <a:ext cx="480" cy="384"/>
            </a:xfrm>
            <a:custGeom>
              <a:avLst/>
              <a:gdLst>
                <a:gd name="T0" fmla="*/ 96 w 480"/>
                <a:gd name="T1" fmla="*/ 96 h 384"/>
                <a:gd name="T2" fmla="*/ 240 w 480"/>
                <a:gd name="T3" fmla="*/ 0 h 384"/>
                <a:gd name="T4" fmla="*/ 480 w 480"/>
                <a:gd name="T5" fmla="*/ 144 h 384"/>
                <a:gd name="T6" fmla="*/ 480 w 480"/>
                <a:gd name="T7" fmla="*/ 240 h 384"/>
                <a:gd name="T8" fmla="*/ 240 w 480"/>
                <a:gd name="T9" fmla="*/ 384 h 384"/>
                <a:gd name="T10" fmla="*/ 192 w 480"/>
                <a:gd name="T11" fmla="*/ 336 h 384"/>
                <a:gd name="T12" fmla="*/ 0 w 480"/>
                <a:gd name="T13" fmla="*/ 192 h 384"/>
                <a:gd name="T14" fmla="*/ 96 w 480"/>
                <a:gd name="T15" fmla="*/ 96 h 384"/>
                <a:gd name="T16" fmla="*/ 0 60000 65536"/>
                <a:gd name="T17" fmla="*/ 0 60000 65536"/>
                <a:gd name="T18" fmla="*/ 0 60000 65536"/>
                <a:gd name="T19" fmla="*/ 0 60000 65536"/>
                <a:gd name="T20" fmla="*/ 0 60000 65536"/>
                <a:gd name="T21" fmla="*/ 0 60000 65536"/>
                <a:gd name="T22" fmla="*/ 0 60000 65536"/>
                <a:gd name="T23" fmla="*/ 0 60000 65536"/>
                <a:gd name="T24" fmla="*/ 0 w 480"/>
                <a:gd name="T25" fmla="*/ 0 h 384"/>
                <a:gd name="T26" fmla="*/ 480 w 480"/>
                <a:gd name="T27" fmla="*/ 384 h 3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0" h="384">
                  <a:moveTo>
                    <a:pt x="96" y="96"/>
                  </a:moveTo>
                  <a:lnTo>
                    <a:pt x="240" y="0"/>
                  </a:lnTo>
                  <a:lnTo>
                    <a:pt x="480" y="144"/>
                  </a:lnTo>
                  <a:lnTo>
                    <a:pt x="480" y="240"/>
                  </a:lnTo>
                  <a:lnTo>
                    <a:pt x="240" y="384"/>
                  </a:lnTo>
                  <a:lnTo>
                    <a:pt x="192" y="336"/>
                  </a:lnTo>
                  <a:lnTo>
                    <a:pt x="0" y="192"/>
                  </a:lnTo>
                  <a:lnTo>
                    <a:pt x="96" y="96"/>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92" name="Freeform 133"/>
            <p:cNvSpPr>
              <a:spLocks/>
            </p:cNvSpPr>
            <p:nvPr/>
          </p:nvSpPr>
          <p:spPr bwMode="auto">
            <a:xfrm>
              <a:off x="384" y="1296"/>
              <a:ext cx="528" cy="528"/>
            </a:xfrm>
            <a:custGeom>
              <a:avLst/>
              <a:gdLst>
                <a:gd name="T0" fmla="*/ 48 w 528"/>
                <a:gd name="T1" fmla="*/ 480 h 528"/>
                <a:gd name="T2" fmla="*/ 192 w 528"/>
                <a:gd name="T3" fmla="*/ 144 h 528"/>
                <a:gd name="T4" fmla="*/ 384 w 528"/>
                <a:gd name="T5" fmla="*/ 0 h 528"/>
                <a:gd name="T6" fmla="*/ 432 w 528"/>
                <a:gd name="T7" fmla="*/ 0 h 528"/>
                <a:gd name="T8" fmla="*/ 528 w 528"/>
                <a:gd name="T9" fmla="*/ 48 h 528"/>
                <a:gd name="T10" fmla="*/ 432 w 528"/>
                <a:gd name="T11" fmla="*/ 144 h 528"/>
                <a:gd name="T12" fmla="*/ 336 w 528"/>
                <a:gd name="T13" fmla="*/ 192 h 528"/>
                <a:gd name="T14" fmla="*/ 192 w 528"/>
                <a:gd name="T15" fmla="*/ 336 h 528"/>
                <a:gd name="T16" fmla="*/ 192 w 528"/>
                <a:gd name="T17" fmla="*/ 384 h 528"/>
                <a:gd name="T18" fmla="*/ 96 w 528"/>
                <a:gd name="T19" fmla="*/ 480 h 528"/>
                <a:gd name="T20" fmla="*/ 0 w 528"/>
                <a:gd name="T21" fmla="*/ 528 h 528"/>
                <a:gd name="T22" fmla="*/ 48 w 528"/>
                <a:gd name="T23" fmla="*/ 480 h 5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8"/>
                <a:gd name="T37" fmla="*/ 0 h 528"/>
                <a:gd name="T38" fmla="*/ 528 w 528"/>
                <a:gd name="T39" fmla="*/ 528 h 5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8" h="528">
                  <a:moveTo>
                    <a:pt x="48" y="480"/>
                  </a:moveTo>
                  <a:lnTo>
                    <a:pt x="192" y="144"/>
                  </a:lnTo>
                  <a:lnTo>
                    <a:pt x="384" y="0"/>
                  </a:lnTo>
                  <a:lnTo>
                    <a:pt x="432" y="0"/>
                  </a:lnTo>
                  <a:lnTo>
                    <a:pt x="528" y="48"/>
                  </a:lnTo>
                  <a:lnTo>
                    <a:pt x="432" y="144"/>
                  </a:lnTo>
                  <a:lnTo>
                    <a:pt x="336" y="192"/>
                  </a:lnTo>
                  <a:lnTo>
                    <a:pt x="192" y="336"/>
                  </a:lnTo>
                  <a:lnTo>
                    <a:pt x="192" y="384"/>
                  </a:lnTo>
                  <a:lnTo>
                    <a:pt x="96" y="480"/>
                  </a:lnTo>
                  <a:lnTo>
                    <a:pt x="0" y="528"/>
                  </a:lnTo>
                  <a:lnTo>
                    <a:pt x="48" y="480"/>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93" name="Freeform 134"/>
            <p:cNvSpPr>
              <a:spLocks/>
            </p:cNvSpPr>
            <p:nvPr/>
          </p:nvSpPr>
          <p:spPr bwMode="auto">
            <a:xfrm>
              <a:off x="1296" y="912"/>
              <a:ext cx="480" cy="384"/>
            </a:xfrm>
            <a:custGeom>
              <a:avLst/>
              <a:gdLst>
                <a:gd name="T0" fmla="*/ 96 w 480"/>
                <a:gd name="T1" fmla="*/ 96 h 384"/>
                <a:gd name="T2" fmla="*/ 240 w 480"/>
                <a:gd name="T3" fmla="*/ 0 h 384"/>
                <a:gd name="T4" fmla="*/ 480 w 480"/>
                <a:gd name="T5" fmla="*/ 144 h 384"/>
                <a:gd name="T6" fmla="*/ 480 w 480"/>
                <a:gd name="T7" fmla="*/ 240 h 384"/>
                <a:gd name="T8" fmla="*/ 240 w 480"/>
                <a:gd name="T9" fmla="*/ 384 h 384"/>
                <a:gd name="T10" fmla="*/ 192 w 480"/>
                <a:gd name="T11" fmla="*/ 336 h 384"/>
                <a:gd name="T12" fmla="*/ 0 w 480"/>
                <a:gd name="T13" fmla="*/ 192 h 384"/>
                <a:gd name="T14" fmla="*/ 96 w 480"/>
                <a:gd name="T15" fmla="*/ 96 h 384"/>
                <a:gd name="T16" fmla="*/ 0 60000 65536"/>
                <a:gd name="T17" fmla="*/ 0 60000 65536"/>
                <a:gd name="T18" fmla="*/ 0 60000 65536"/>
                <a:gd name="T19" fmla="*/ 0 60000 65536"/>
                <a:gd name="T20" fmla="*/ 0 60000 65536"/>
                <a:gd name="T21" fmla="*/ 0 60000 65536"/>
                <a:gd name="T22" fmla="*/ 0 60000 65536"/>
                <a:gd name="T23" fmla="*/ 0 60000 65536"/>
                <a:gd name="T24" fmla="*/ 0 w 480"/>
                <a:gd name="T25" fmla="*/ 0 h 384"/>
                <a:gd name="T26" fmla="*/ 480 w 480"/>
                <a:gd name="T27" fmla="*/ 384 h 3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0" h="384">
                  <a:moveTo>
                    <a:pt x="96" y="96"/>
                  </a:moveTo>
                  <a:lnTo>
                    <a:pt x="240" y="0"/>
                  </a:lnTo>
                  <a:lnTo>
                    <a:pt x="480" y="144"/>
                  </a:lnTo>
                  <a:lnTo>
                    <a:pt x="480" y="240"/>
                  </a:lnTo>
                  <a:lnTo>
                    <a:pt x="240" y="384"/>
                  </a:lnTo>
                  <a:lnTo>
                    <a:pt x="192" y="336"/>
                  </a:lnTo>
                  <a:lnTo>
                    <a:pt x="0" y="192"/>
                  </a:lnTo>
                  <a:lnTo>
                    <a:pt x="96" y="96"/>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94" name="Freeform 135"/>
            <p:cNvSpPr>
              <a:spLocks/>
            </p:cNvSpPr>
            <p:nvPr/>
          </p:nvSpPr>
          <p:spPr bwMode="auto">
            <a:xfrm>
              <a:off x="288" y="2160"/>
              <a:ext cx="576" cy="432"/>
            </a:xfrm>
            <a:custGeom>
              <a:avLst/>
              <a:gdLst>
                <a:gd name="T0" fmla="*/ 576 w 576"/>
                <a:gd name="T1" fmla="*/ 0 h 432"/>
                <a:gd name="T2" fmla="*/ 384 w 576"/>
                <a:gd name="T3" fmla="*/ 240 h 432"/>
                <a:gd name="T4" fmla="*/ 48 w 576"/>
                <a:gd name="T5" fmla="*/ 432 h 432"/>
                <a:gd name="T6" fmla="*/ 0 w 576"/>
                <a:gd name="T7" fmla="*/ 432 h 432"/>
                <a:gd name="T8" fmla="*/ 96 w 576"/>
                <a:gd name="T9" fmla="*/ 288 h 432"/>
                <a:gd name="T10" fmla="*/ 192 w 576"/>
                <a:gd name="T11" fmla="*/ 192 h 432"/>
                <a:gd name="T12" fmla="*/ 336 w 576"/>
                <a:gd name="T13" fmla="*/ 96 h 432"/>
                <a:gd name="T14" fmla="*/ 480 w 576"/>
                <a:gd name="T15" fmla="*/ 48 h 432"/>
                <a:gd name="T16" fmla="*/ 576 w 576"/>
                <a:gd name="T17" fmla="*/ 0 h 4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6"/>
                <a:gd name="T28" fmla="*/ 0 h 432"/>
                <a:gd name="T29" fmla="*/ 576 w 576"/>
                <a:gd name="T30" fmla="*/ 432 h 4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6" h="432">
                  <a:moveTo>
                    <a:pt x="576" y="0"/>
                  </a:moveTo>
                  <a:lnTo>
                    <a:pt x="384" y="240"/>
                  </a:lnTo>
                  <a:lnTo>
                    <a:pt x="48" y="432"/>
                  </a:lnTo>
                  <a:lnTo>
                    <a:pt x="0" y="432"/>
                  </a:lnTo>
                  <a:lnTo>
                    <a:pt x="96" y="288"/>
                  </a:lnTo>
                  <a:lnTo>
                    <a:pt x="192" y="192"/>
                  </a:lnTo>
                  <a:lnTo>
                    <a:pt x="336" y="96"/>
                  </a:lnTo>
                  <a:lnTo>
                    <a:pt x="480" y="48"/>
                  </a:lnTo>
                  <a:lnTo>
                    <a:pt x="576" y="0"/>
                  </a:lnTo>
                  <a:close/>
                </a:path>
              </a:pathLst>
            </a:custGeom>
            <a:gradFill rotWithShape="0">
              <a:gsLst>
                <a:gs pos="0">
                  <a:srgbClr val="0000FF"/>
                </a:gs>
                <a:gs pos="100000">
                  <a:srgbClr val="0000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95" name="Freeform 136"/>
            <p:cNvSpPr>
              <a:spLocks/>
            </p:cNvSpPr>
            <p:nvPr/>
          </p:nvSpPr>
          <p:spPr bwMode="auto">
            <a:xfrm>
              <a:off x="1536" y="1344"/>
              <a:ext cx="432" cy="288"/>
            </a:xfrm>
            <a:custGeom>
              <a:avLst/>
              <a:gdLst>
                <a:gd name="T0" fmla="*/ 96 w 432"/>
                <a:gd name="T1" fmla="*/ 288 h 288"/>
                <a:gd name="T2" fmla="*/ 336 w 432"/>
                <a:gd name="T3" fmla="*/ 240 h 288"/>
                <a:gd name="T4" fmla="*/ 432 w 432"/>
                <a:gd name="T5" fmla="*/ 96 h 288"/>
                <a:gd name="T6" fmla="*/ 192 w 432"/>
                <a:gd name="T7" fmla="*/ 0 h 288"/>
                <a:gd name="T8" fmla="*/ 144 w 432"/>
                <a:gd name="T9" fmla="*/ 48 h 288"/>
                <a:gd name="T10" fmla="*/ 0 w 432"/>
                <a:gd name="T11" fmla="*/ 144 h 288"/>
                <a:gd name="T12" fmla="*/ 96 w 432"/>
                <a:gd name="T13" fmla="*/ 288 h 288"/>
                <a:gd name="T14" fmla="*/ 0 60000 65536"/>
                <a:gd name="T15" fmla="*/ 0 60000 65536"/>
                <a:gd name="T16" fmla="*/ 0 60000 65536"/>
                <a:gd name="T17" fmla="*/ 0 60000 65536"/>
                <a:gd name="T18" fmla="*/ 0 60000 65536"/>
                <a:gd name="T19" fmla="*/ 0 60000 65536"/>
                <a:gd name="T20" fmla="*/ 0 60000 65536"/>
                <a:gd name="T21" fmla="*/ 0 w 432"/>
                <a:gd name="T22" fmla="*/ 0 h 288"/>
                <a:gd name="T23" fmla="*/ 432 w 432"/>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2" h="288">
                  <a:moveTo>
                    <a:pt x="96" y="288"/>
                  </a:moveTo>
                  <a:lnTo>
                    <a:pt x="336" y="240"/>
                  </a:lnTo>
                  <a:lnTo>
                    <a:pt x="432" y="96"/>
                  </a:lnTo>
                  <a:lnTo>
                    <a:pt x="192" y="0"/>
                  </a:lnTo>
                  <a:lnTo>
                    <a:pt x="144" y="48"/>
                  </a:lnTo>
                  <a:lnTo>
                    <a:pt x="0" y="144"/>
                  </a:lnTo>
                  <a:lnTo>
                    <a:pt x="96" y="288"/>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96" name="Freeform 137"/>
            <p:cNvSpPr>
              <a:spLocks/>
            </p:cNvSpPr>
            <p:nvPr/>
          </p:nvSpPr>
          <p:spPr bwMode="auto">
            <a:xfrm>
              <a:off x="1728" y="768"/>
              <a:ext cx="624" cy="864"/>
            </a:xfrm>
            <a:custGeom>
              <a:avLst/>
              <a:gdLst>
                <a:gd name="T0" fmla="*/ 0 w 624"/>
                <a:gd name="T1" fmla="*/ 0 h 864"/>
                <a:gd name="T2" fmla="*/ 384 w 624"/>
                <a:gd name="T3" fmla="*/ 48 h 864"/>
                <a:gd name="T4" fmla="*/ 480 w 624"/>
                <a:gd name="T5" fmla="*/ 240 h 864"/>
                <a:gd name="T6" fmla="*/ 624 w 624"/>
                <a:gd name="T7" fmla="*/ 432 h 864"/>
                <a:gd name="T8" fmla="*/ 576 w 624"/>
                <a:gd name="T9" fmla="*/ 624 h 864"/>
                <a:gd name="T10" fmla="*/ 480 w 624"/>
                <a:gd name="T11" fmla="*/ 864 h 864"/>
                <a:gd name="T12" fmla="*/ 192 w 624"/>
                <a:gd name="T13" fmla="*/ 864 h 864"/>
                <a:gd name="T14" fmla="*/ 48 w 624"/>
                <a:gd name="T15" fmla="*/ 864 h 864"/>
                <a:gd name="T16" fmla="*/ 48 w 624"/>
                <a:gd name="T17" fmla="*/ 816 h 864"/>
                <a:gd name="T18" fmla="*/ 240 w 624"/>
                <a:gd name="T19" fmla="*/ 672 h 864"/>
                <a:gd name="T20" fmla="*/ 288 w 624"/>
                <a:gd name="T21" fmla="*/ 576 h 864"/>
                <a:gd name="T22" fmla="*/ 96 w 624"/>
                <a:gd name="T23" fmla="*/ 336 h 864"/>
                <a:gd name="T24" fmla="*/ 48 w 624"/>
                <a:gd name="T25" fmla="*/ 336 h 864"/>
                <a:gd name="T26" fmla="*/ 48 w 624"/>
                <a:gd name="T27" fmla="*/ 144 h 864"/>
                <a:gd name="T28" fmla="*/ 0 w 624"/>
                <a:gd name="T29" fmla="*/ 0 h 8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24"/>
                <a:gd name="T46" fmla="*/ 0 h 864"/>
                <a:gd name="T47" fmla="*/ 624 w 624"/>
                <a:gd name="T48" fmla="*/ 864 h 8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24" h="864">
                  <a:moveTo>
                    <a:pt x="0" y="0"/>
                  </a:moveTo>
                  <a:lnTo>
                    <a:pt x="384" y="48"/>
                  </a:lnTo>
                  <a:lnTo>
                    <a:pt x="480" y="240"/>
                  </a:lnTo>
                  <a:lnTo>
                    <a:pt x="624" y="432"/>
                  </a:lnTo>
                  <a:lnTo>
                    <a:pt x="576" y="624"/>
                  </a:lnTo>
                  <a:lnTo>
                    <a:pt x="480" y="864"/>
                  </a:lnTo>
                  <a:lnTo>
                    <a:pt x="192" y="864"/>
                  </a:lnTo>
                  <a:lnTo>
                    <a:pt x="48" y="864"/>
                  </a:lnTo>
                  <a:lnTo>
                    <a:pt x="48" y="816"/>
                  </a:lnTo>
                  <a:lnTo>
                    <a:pt x="240" y="672"/>
                  </a:lnTo>
                  <a:lnTo>
                    <a:pt x="288" y="576"/>
                  </a:lnTo>
                  <a:lnTo>
                    <a:pt x="96" y="336"/>
                  </a:lnTo>
                  <a:lnTo>
                    <a:pt x="48" y="336"/>
                  </a:lnTo>
                  <a:lnTo>
                    <a:pt x="48" y="144"/>
                  </a:lnTo>
                  <a:lnTo>
                    <a:pt x="0" y="0"/>
                  </a:lnTo>
                  <a:close/>
                </a:path>
              </a:pathLst>
            </a:custGeom>
            <a:solidFill>
              <a:srgbClr val="333399"/>
            </a:soli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97" name="Freeform 138"/>
            <p:cNvSpPr>
              <a:spLocks/>
            </p:cNvSpPr>
            <p:nvPr/>
          </p:nvSpPr>
          <p:spPr bwMode="auto">
            <a:xfrm>
              <a:off x="1488" y="1584"/>
              <a:ext cx="528" cy="192"/>
            </a:xfrm>
            <a:custGeom>
              <a:avLst/>
              <a:gdLst>
                <a:gd name="T0" fmla="*/ 528 w 528"/>
                <a:gd name="T1" fmla="*/ 96 h 192"/>
                <a:gd name="T2" fmla="*/ 240 w 528"/>
                <a:gd name="T3" fmla="*/ 192 h 192"/>
                <a:gd name="T4" fmla="*/ 0 w 528"/>
                <a:gd name="T5" fmla="*/ 192 h 192"/>
                <a:gd name="T6" fmla="*/ 144 w 528"/>
                <a:gd name="T7" fmla="*/ 96 h 192"/>
                <a:gd name="T8" fmla="*/ 144 w 528"/>
                <a:gd name="T9" fmla="*/ 48 h 192"/>
                <a:gd name="T10" fmla="*/ 240 w 528"/>
                <a:gd name="T11" fmla="*/ 0 h 192"/>
                <a:gd name="T12" fmla="*/ 336 w 528"/>
                <a:gd name="T13" fmla="*/ 0 h 192"/>
                <a:gd name="T14" fmla="*/ 528 w 528"/>
                <a:gd name="T15" fmla="*/ 48 h 192"/>
                <a:gd name="T16" fmla="*/ 528 w 528"/>
                <a:gd name="T17" fmla="*/ 96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8"/>
                <a:gd name="T28" fmla="*/ 0 h 192"/>
                <a:gd name="T29" fmla="*/ 528 w 528"/>
                <a:gd name="T30" fmla="*/ 192 h 1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8" h="192">
                  <a:moveTo>
                    <a:pt x="528" y="96"/>
                  </a:moveTo>
                  <a:lnTo>
                    <a:pt x="240" y="192"/>
                  </a:lnTo>
                  <a:lnTo>
                    <a:pt x="0" y="192"/>
                  </a:lnTo>
                  <a:lnTo>
                    <a:pt x="144" y="96"/>
                  </a:lnTo>
                  <a:lnTo>
                    <a:pt x="144" y="48"/>
                  </a:lnTo>
                  <a:lnTo>
                    <a:pt x="240" y="0"/>
                  </a:lnTo>
                  <a:lnTo>
                    <a:pt x="336" y="0"/>
                  </a:lnTo>
                  <a:lnTo>
                    <a:pt x="528" y="48"/>
                  </a:lnTo>
                  <a:lnTo>
                    <a:pt x="528" y="96"/>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98" name="Freeform 139"/>
            <p:cNvSpPr>
              <a:spLocks/>
            </p:cNvSpPr>
            <p:nvPr/>
          </p:nvSpPr>
          <p:spPr bwMode="auto">
            <a:xfrm>
              <a:off x="1056" y="1776"/>
              <a:ext cx="672" cy="288"/>
            </a:xfrm>
            <a:custGeom>
              <a:avLst/>
              <a:gdLst>
                <a:gd name="T0" fmla="*/ 672 w 672"/>
                <a:gd name="T1" fmla="*/ 0 h 288"/>
                <a:gd name="T2" fmla="*/ 336 w 672"/>
                <a:gd name="T3" fmla="*/ 96 h 288"/>
                <a:gd name="T4" fmla="*/ 0 w 672"/>
                <a:gd name="T5" fmla="*/ 288 h 288"/>
                <a:gd name="T6" fmla="*/ 144 w 672"/>
                <a:gd name="T7" fmla="*/ 96 h 288"/>
                <a:gd name="T8" fmla="*/ 336 w 672"/>
                <a:gd name="T9" fmla="*/ 0 h 288"/>
                <a:gd name="T10" fmla="*/ 480 w 672"/>
                <a:gd name="T11" fmla="*/ 0 h 288"/>
                <a:gd name="T12" fmla="*/ 672 w 672"/>
                <a:gd name="T13" fmla="*/ 0 h 288"/>
                <a:gd name="T14" fmla="*/ 0 60000 65536"/>
                <a:gd name="T15" fmla="*/ 0 60000 65536"/>
                <a:gd name="T16" fmla="*/ 0 60000 65536"/>
                <a:gd name="T17" fmla="*/ 0 60000 65536"/>
                <a:gd name="T18" fmla="*/ 0 60000 65536"/>
                <a:gd name="T19" fmla="*/ 0 60000 65536"/>
                <a:gd name="T20" fmla="*/ 0 60000 65536"/>
                <a:gd name="T21" fmla="*/ 0 w 672"/>
                <a:gd name="T22" fmla="*/ 0 h 288"/>
                <a:gd name="T23" fmla="*/ 672 w 672"/>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2" h="288">
                  <a:moveTo>
                    <a:pt x="672" y="0"/>
                  </a:moveTo>
                  <a:lnTo>
                    <a:pt x="336" y="96"/>
                  </a:lnTo>
                  <a:lnTo>
                    <a:pt x="0" y="288"/>
                  </a:lnTo>
                  <a:lnTo>
                    <a:pt x="144" y="96"/>
                  </a:lnTo>
                  <a:lnTo>
                    <a:pt x="336" y="0"/>
                  </a:lnTo>
                  <a:lnTo>
                    <a:pt x="480" y="0"/>
                  </a:lnTo>
                  <a:lnTo>
                    <a:pt x="672" y="0"/>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99" name="Freeform 140"/>
            <p:cNvSpPr>
              <a:spLocks/>
            </p:cNvSpPr>
            <p:nvPr/>
          </p:nvSpPr>
          <p:spPr bwMode="auto">
            <a:xfrm>
              <a:off x="1824" y="1392"/>
              <a:ext cx="432" cy="240"/>
            </a:xfrm>
            <a:custGeom>
              <a:avLst/>
              <a:gdLst>
                <a:gd name="T0" fmla="*/ 192 w 432"/>
                <a:gd name="T1" fmla="*/ 0 h 240"/>
                <a:gd name="T2" fmla="*/ 288 w 432"/>
                <a:gd name="T3" fmla="*/ 48 h 240"/>
                <a:gd name="T4" fmla="*/ 432 w 432"/>
                <a:gd name="T5" fmla="*/ 144 h 240"/>
                <a:gd name="T6" fmla="*/ 384 w 432"/>
                <a:gd name="T7" fmla="*/ 240 h 240"/>
                <a:gd name="T8" fmla="*/ 240 w 432"/>
                <a:gd name="T9" fmla="*/ 240 h 240"/>
                <a:gd name="T10" fmla="*/ 96 w 432"/>
                <a:gd name="T11" fmla="*/ 240 h 240"/>
                <a:gd name="T12" fmla="*/ 0 w 432"/>
                <a:gd name="T13" fmla="*/ 192 h 240"/>
                <a:gd name="T14" fmla="*/ 144 w 432"/>
                <a:gd name="T15" fmla="*/ 48 h 240"/>
                <a:gd name="T16" fmla="*/ 240 w 432"/>
                <a:gd name="T17" fmla="*/ 0 h 240"/>
                <a:gd name="T18" fmla="*/ 192 w 432"/>
                <a:gd name="T19" fmla="*/ 0 h 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2"/>
                <a:gd name="T31" fmla="*/ 0 h 240"/>
                <a:gd name="T32" fmla="*/ 432 w 432"/>
                <a:gd name="T33" fmla="*/ 240 h 2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2" h="240">
                  <a:moveTo>
                    <a:pt x="192" y="0"/>
                  </a:moveTo>
                  <a:lnTo>
                    <a:pt x="288" y="48"/>
                  </a:lnTo>
                  <a:lnTo>
                    <a:pt x="432" y="144"/>
                  </a:lnTo>
                  <a:lnTo>
                    <a:pt x="384" y="240"/>
                  </a:lnTo>
                  <a:lnTo>
                    <a:pt x="240" y="240"/>
                  </a:lnTo>
                  <a:lnTo>
                    <a:pt x="96" y="240"/>
                  </a:lnTo>
                  <a:lnTo>
                    <a:pt x="0" y="192"/>
                  </a:lnTo>
                  <a:lnTo>
                    <a:pt x="144" y="48"/>
                  </a:lnTo>
                  <a:lnTo>
                    <a:pt x="240" y="0"/>
                  </a:lnTo>
                  <a:lnTo>
                    <a:pt x="192" y="0"/>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00" name="Freeform 141"/>
            <p:cNvSpPr>
              <a:spLocks/>
            </p:cNvSpPr>
            <p:nvPr/>
          </p:nvSpPr>
          <p:spPr bwMode="auto">
            <a:xfrm>
              <a:off x="1728" y="768"/>
              <a:ext cx="432" cy="192"/>
            </a:xfrm>
            <a:custGeom>
              <a:avLst/>
              <a:gdLst>
                <a:gd name="T0" fmla="*/ 48 w 432"/>
                <a:gd name="T1" fmla="*/ 144 h 192"/>
                <a:gd name="T2" fmla="*/ 192 w 432"/>
                <a:gd name="T3" fmla="*/ 192 h 192"/>
                <a:gd name="T4" fmla="*/ 384 w 432"/>
                <a:gd name="T5" fmla="*/ 192 h 192"/>
                <a:gd name="T6" fmla="*/ 432 w 432"/>
                <a:gd name="T7" fmla="*/ 144 h 192"/>
                <a:gd name="T8" fmla="*/ 384 w 432"/>
                <a:gd name="T9" fmla="*/ 48 h 192"/>
                <a:gd name="T10" fmla="*/ 144 w 432"/>
                <a:gd name="T11" fmla="*/ 0 h 192"/>
                <a:gd name="T12" fmla="*/ 0 w 432"/>
                <a:gd name="T13" fmla="*/ 0 h 192"/>
                <a:gd name="T14" fmla="*/ 48 w 432"/>
                <a:gd name="T15" fmla="*/ 96 h 192"/>
                <a:gd name="T16" fmla="*/ 48 w 432"/>
                <a:gd name="T17" fmla="*/ 144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2"/>
                <a:gd name="T28" fmla="*/ 0 h 192"/>
                <a:gd name="T29" fmla="*/ 432 w 432"/>
                <a:gd name="T30" fmla="*/ 192 h 1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2" h="192">
                  <a:moveTo>
                    <a:pt x="48" y="144"/>
                  </a:moveTo>
                  <a:lnTo>
                    <a:pt x="192" y="192"/>
                  </a:lnTo>
                  <a:lnTo>
                    <a:pt x="384" y="192"/>
                  </a:lnTo>
                  <a:lnTo>
                    <a:pt x="432" y="144"/>
                  </a:lnTo>
                  <a:lnTo>
                    <a:pt x="384" y="48"/>
                  </a:lnTo>
                  <a:lnTo>
                    <a:pt x="144" y="0"/>
                  </a:lnTo>
                  <a:lnTo>
                    <a:pt x="0" y="0"/>
                  </a:lnTo>
                  <a:lnTo>
                    <a:pt x="48" y="96"/>
                  </a:lnTo>
                  <a:lnTo>
                    <a:pt x="48" y="144"/>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01" name="Freeform 142"/>
            <p:cNvSpPr>
              <a:spLocks/>
            </p:cNvSpPr>
            <p:nvPr/>
          </p:nvSpPr>
          <p:spPr bwMode="auto">
            <a:xfrm>
              <a:off x="2064" y="912"/>
              <a:ext cx="240" cy="240"/>
            </a:xfrm>
            <a:custGeom>
              <a:avLst/>
              <a:gdLst>
                <a:gd name="T0" fmla="*/ 0 w 240"/>
                <a:gd name="T1" fmla="*/ 48 h 240"/>
                <a:gd name="T2" fmla="*/ 96 w 240"/>
                <a:gd name="T3" fmla="*/ 192 h 240"/>
                <a:gd name="T4" fmla="*/ 240 w 240"/>
                <a:gd name="T5" fmla="*/ 240 h 240"/>
                <a:gd name="T6" fmla="*/ 96 w 240"/>
                <a:gd name="T7" fmla="*/ 48 h 240"/>
                <a:gd name="T8" fmla="*/ 96 w 240"/>
                <a:gd name="T9" fmla="*/ 0 h 240"/>
                <a:gd name="T10" fmla="*/ 0 w 240"/>
                <a:gd name="T11" fmla="*/ 48 h 240"/>
                <a:gd name="T12" fmla="*/ 0 60000 65536"/>
                <a:gd name="T13" fmla="*/ 0 60000 65536"/>
                <a:gd name="T14" fmla="*/ 0 60000 65536"/>
                <a:gd name="T15" fmla="*/ 0 60000 65536"/>
                <a:gd name="T16" fmla="*/ 0 60000 65536"/>
                <a:gd name="T17" fmla="*/ 0 60000 65536"/>
                <a:gd name="T18" fmla="*/ 0 w 240"/>
                <a:gd name="T19" fmla="*/ 0 h 240"/>
                <a:gd name="T20" fmla="*/ 240 w 240"/>
                <a:gd name="T21" fmla="*/ 240 h 240"/>
              </a:gdLst>
              <a:ahLst/>
              <a:cxnLst>
                <a:cxn ang="T12">
                  <a:pos x="T0" y="T1"/>
                </a:cxn>
                <a:cxn ang="T13">
                  <a:pos x="T2" y="T3"/>
                </a:cxn>
                <a:cxn ang="T14">
                  <a:pos x="T4" y="T5"/>
                </a:cxn>
                <a:cxn ang="T15">
                  <a:pos x="T6" y="T7"/>
                </a:cxn>
                <a:cxn ang="T16">
                  <a:pos x="T8" y="T9"/>
                </a:cxn>
                <a:cxn ang="T17">
                  <a:pos x="T10" y="T11"/>
                </a:cxn>
              </a:cxnLst>
              <a:rect l="T18" t="T19" r="T20" b="T21"/>
              <a:pathLst>
                <a:path w="240" h="240">
                  <a:moveTo>
                    <a:pt x="0" y="48"/>
                  </a:moveTo>
                  <a:lnTo>
                    <a:pt x="96" y="192"/>
                  </a:lnTo>
                  <a:lnTo>
                    <a:pt x="240" y="240"/>
                  </a:lnTo>
                  <a:lnTo>
                    <a:pt x="96" y="48"/>
                  </a:lnTo>
                  <a:lnTo>
                    <a:pt x="96" y="0"/>
                  </a:lnTo>
                  <a:lnTo>
                    <a:pt x="0" y="48"/>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02" name="Freeform 143"/>
            <p:cNvSpPr>
              <a:spLocks/>
            </p:cNvSpPr>
            <p:nvPr/>
          </p:nvSpPr>
          <p:spPr bwMode="auto">
            <a:xfrm>
              <a:off x="2112" y="1104"/>
              <a:ext cx="240" cy="432"/>
            </a:xfrm>
            <a:custGeom>
              <a:avLst/>
              <a:gdLst>
                <a:gd name="T0" fmla="*/ 0 w 192"/>
                <a:gd name="T1" fmla="*/ 0 h 432"/>
                <a:gd name="T2" fmla="*/ 0 w 192"/>
                <a:gd name="T3" fmla="*/ 192 h 432"/>
                <a:gd name="T4" fmla="*/ 0 w 192"/>
                <a:gd name="T5" fmla="*/ 336 h 432"/>
                <a:gd name="T6" fmla="*/ 230 w 192"/>
                <a:gd name="T7" fmla="*/ 384 h 432"/>
                <a:gd name="T8" fmla="*/ 460 w 192"/>
                <a:gd name="T9" fmla="*/ 432 h 432"/>
                <a:gd name="T10" fmla="*/ 686 w 192"/>
                <a:gd name="T11" fmla="*/ 288 h 432"/>
                <a:gd name="T12" fmla="*/ 916 w 192"/>
                <a:gd name="T13" fmla="*/ 96 h 432"/>
                <a:gd name="T14" fmla="*/ 686 w 192"/>
                <a:gd name="T15" fmla="*/ 0 h 432"/>
                <a:gd name="T16" fmla="*/ 686 w 192"/>
                <a:gd name="T17" fmla="*/ 48 h 4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2"/>
                <a:gd name="T28" fmla="*/ 0 h 432"/>
                <a:gd name="T29" fmla="*/ 192 w 192"/>
                <a:gd name="T30" fmla="*/ 432 h 4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2" h="432">
                  <a:moveTo>
                    <a:pt x="0" y="0"/>
                  </a:moveTo>
                  <a:lnTo>
                    <a:pt x="0" y="192"/>
                  </a:lnTo>
                  <a:lnTo>
                    <a:pt x="0" y="336"/>
                  </a:lnTo>
                  <a:lnTo>
                    <a:pt x="48" y="384"/>
                  </a:lnTo>
                  <a:lnTo>
                    <a:pt x="96" y="432"/>
                  </a:lnTo>
                  <a:lnTo>
                    <a:pt x="144" y="288"/>
                  </a:lnTo>
                  <a:lnTo>
                    <a:pt x="192" y="96"/>
                  </a:lnTo>
                  <a:lnTo>
                    <a:pt x="144" y="0"/>
                  </a:lnTo>
                  <a:lnTo>
                    <a:pt x="144" y="48"/>
                  </a:lnTo>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03" name="Freeform 144"/>
            <p:cNvSpPr>
              <a:spLocks/>
            </p:cNvSpPr>
            <p:nvPr/>
          </p:nvSpPr>
          <p:spPr bwMode="auto">
            <a:xfrm>
              <a:off x="1680" y="1152"/>
              <a:ext cx="480" cy="288"/>
            </a:xfrm>
            <a:custGeom>
              <a:avLst/>
              <a:gdLst>
                <a:gd name="T0" fmla="*/ 96 w 480"/>
                <a:gd name="T1" fmla="*/ 0 h 288"/>
                <a:gd name="T2" fmla="*/ 112 w 480"/>
                <a:gd name="T3" fmla="*/ 67 h 288"/>
                <a:gd name="T4" fmla="*/ 169 w 480"/>
                <a:gd name="T5" fmla="*/ 146 h 288"/>
                <a:gd name="T6" fmla="*/ 432 w 480"/>
                <a:gd name="T7" fmla="*/ 192 h 288"/>
                <a:gd name="T8" fmla="*/ 480 w 480"/>
                <a:gd name="T9" fmla="*/ 240 h 288"/>
                <a:gd name="T10" fmla="*/ 336 w 480"/>
                <a:gd name="T11" fmla="*/ 288 h 288"/>
                <a:gd name="T12" fmla="*/ 192 w 480"/>
                <a:gd name="T13" fmla="*/ 288 h 288"/>
                <a:gd name="T14" fmla="*/ 48 w 480"/>
                <a:gd name="T15" fmla="*/ 240 h 288"/>
                <a:gd name="T16" fmla="*/ 17 w 480"/>
                <a:gd name="T17" fmla="*/ 182 h 288"/>
                <a:gd name="T18" fmla="*/ 0 w 480"/>
                <a:gd name="T19" fmla="*/ 144 h 288"/>
                <a:gd name="T20" fmla="*/ 48 w 480"/>
                <a:gd name="T21" fmla="*/ 0 h 288"/>
                <a:gd name="T22" fmla="*/ 96 w 480"/>
                <a:gd name="T23" fmla="*/ 0 h 2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0"/>
                <a:gd name="T37" fmla="*/ 0 h 288"/>
                <a:gd name="T38" fmla="*/ 480 w 480"/>
                <a:gd name="T39" fmla="*/ 288 h 2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0" h="288">
                  <a:moveTo>
                    <a:pt x="96" y="0"/>
                  </a:moveTo>
                  <a:lnTo>
                    <a:pt x="112" y="67"/>
                  </a:lnTo>
                  <a:lnTo>
                    <a:pt x="169" y="146"/>
                  </a:lnTo>
                  <a:lnTo>
                    <a:pt x="432" y="192"/>
                  </a:lnTo>
                  <a:lnTo>
                    <a:pt x="480" y="240"/>
                  </a:lnTo>
                  <a:lnTo>
                    <a:pt x="336" y="288"/>
                  </a:lnTo>
                  <a:lnTo>
                    <a:pt x="192" y="288"/>
                  </a:lnTo>
                  <a:lnTo>
                    <a:pt x="48" y="240"/>
                  </a:lnTo>
                  <a:lnTo>
                    <a:pt x="17" y="182"/>
                  </a:lnTo>
                  <a:lnTo>
                    <a:pt x="0" y="144"/>
                  </a:lnTo>
                  <a:lnTo>
                    <a:pt x="48" y="0"/>
                  </a:lnTo>
                  <a:lnTo>
                    <a:pt x="96" y="0"/>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sp>
        <p:nvSpPr>
          <p:cNvPr id="63533" name="Oval 145"/>
          <p:cNvSpPr>
            <a:spLocks noChangeAspect="1" noChangeArrowheads="1"/>
          </p:cNvSpPr>
          <p:nvPr/>
        </p:nvSpPr>
        <p:spPr bwMode="auto">
          <a:xfrm>
            <a:off x="2649538" y="3433763"/>
            <a:ext cx="128587" cy="128587"/>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34" name="Oval 146"/>
          <p:cNvSpPr>
            <a:spLocks noChangeAspect="1" noChangeArrowheads="1"/>
          </p:cNvSpPr>
          <p:nvPr/>
        </p:nvSpPr>
        <p:spPr bwMode="auto">
          <a:xfrm>
            <a:off x="2527300" y="3527425"/>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35" name="Oval 147"/>
          <p:cNvSpPr>
            <a:spLocks noChangeAspect="1" noChangeArrowheads="1"/>
          </p:cNvSpPr>
          <p:nvPr/>
        </p:nvSpPr>
        <p:spPr bwMode="auto">
          <a:xfrm>
            <a:off x="2743200" y="36004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36" name="Oval 148"/>
          <p:cNvSpPr>
            <a:spLocks noChangeAspect="1" noChangeArrowheads="1"/>
          </p:cNvSpPr>
          <p:nvPr/>
        </p:nvSpPr>
        <p:spPr bwMode="auto">
          <a:xfrm>
            <a:off x="2527300" y="36004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37" name="Oval 149"/>
          <p:cNvSpPr>
            <a:spLocks noChangeAspect="1" noChangeArrowheads="1"/>
          </p:cNvSpPr>
          <p:nvPr/>
        </p:nvSpPr>
        <p:spPr bwMode="auto">
          <a:xfrm>
            <a:off x="3035300" y="21018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38" name="Text Box 150"/>
          <p:cNvSpPr txBox="1">
            <a:spLocks noChangeArrowheads="1"/>
          </p:cNvSpPr>
          <p:nvPr/>
        </p:nvSpPr>
        <p:spPr bwMode="auto">
          <a:xfrm>
            <a:off x="4572000" y="6096000"/>
            <a:ext cx="15303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1800" smtClean="0">
                <a:solidFill>
                  <a:schemeClr val="accent2">
                    <a:lumMod val="95000"/>
                    <a:lumOff val="5000"/>
                  </a:schemeClr>
                </a:solidFill>
                <a:latin typeface="Arial" pitchFamily="34" charset="0"/>
                <a:cs typeface="Angsana New" pitchFamily="18" charset="-34"/>
              </a:rPr>
              <a:t>permeability</a:t>
            </a:r>
          </a:p>
        </p:txBody>
      </p:sp>
      <p:sp>
        <p:nvSpPr>
          <p:cNvPr id="63539" name="Line 151"/>
          <p:cNvSpPr>
            <a:spLocks noChangeShapeType="1"/>
          </p:cNvSpPr>
          <p:nvPr/>
        </p:nvSpPr>
        <p:spPr bwMode="auto">
          <a:xfrm flipV="1">
            <a:off x="6196013" y="6003925"/>
            <a:ext cx="0" cy="503238"/>
          </a:xfrm>
          <a:prstGeom prst="line">
            <a:avLst/>
          </a:prstGeom>
          <a:noFill/>
          <a:ln w="762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540" name="Line 152"/>
          <p:cNvSpPr>
            <a:spLocks noChangeShapeType="1"/>
          </p:cNvSpPr>
          <p:nvPr/>
        </p:nvSpPr>
        <p:spPr bwMode="auto">
          <a:xfrm>
            <a:off x="3886200" y="5029200"/>
            <a:ext cx="720725" cy="360363"/>
          </a:xfrm>
          <a:prstGeom prst="line">
            <a:avLst/>
          </a:prstGeom>
          <a:noFill/>
          <a:ln w="762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541" name="Line 153"/>
          <p:cNvSpPr>
            <a:spLocks noChangeShapeType="1"/>
          </p:cNvSpPr>
          <p:nvPr/>
        </p:nvSpPr>
        <p:spPr bwMode="auto">
          <a:xfrm flipH="1">
            <a:off x="6372225" y="4938713"/>
            <a:ext cx="287338" cy="360362"/>
          </a:xfrm>
          <a:prstGeom prst="line">
            <a:avLst/>
          </a:prstGeom>
          <a:noFill/>
          <a:ln w="762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542" name="AutoShape 154"/>
          <p:cNvSpPr>
            <a:spLocks noChangeAspect="1" noChangeArrowheads="1"/>
          </p:cNvSpPr>
          <p:nvPr/>
        </p:nvSpPr>
        <p:spPr bwMode="auto">
          <a:xfrm>
            <a:off x="5334000" y="5654675"/>
            <a:ext cx="238125" cy="441325"/>
          </a:xfrm>
          <a:prstGeom prst="curvedRightArrow">
            <a:avLst>
              <a:gd name="adj1" fmla="val 52322"/>
              <a:gd name="adj2" fmla="val 89389"/>
              <a:gd name="adj3" fmla="val 33333"/>
            </a:avLst>
          </a:prstGeom>
          <a:solidFill>
            <a:srgbClr val="0000FF"/>
          </a:solidFill>
          <a:ln w="9525">
            <a:solidFill>
              <a:srgbClr val="0000FF"/>
            </a:solidFill>
            <a:miter lim="800000"/>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43" name="Text Box 155"/>
          <p:cNvSpPr txBox="1">
            <a:spLocks noChangeArrowheads="1"/>
          </p:cNvSpPr>
          <p:nvPr/>
        </p:nvSpPr>
        <p:spPr bwMode="auto">
          <a:xfrm>
            <a:off x="228600" y="2914650"/>
            <a:ext cx="1644650" cy="91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1800" b="0" smtClean="0">
                <a:solidFill>
                  <a:schemeClr val="accent2">
                    <a:lumMod val="95000"/>
                    <a:lumOff val="5000"/>
                  </a:schemeClr>
                </a:solidFill>
                <a:latin typeface="Arial" pitchFamily="34" charset="0"/>
                <a:cs typeface="Arial" pitchFamily="34" charset="0"/>
              </a:rPr>
              <a:t>Target cells</a:t>
            </a:r>
          </a:p>
          <a:p>
            <a:pPr algn="ctr" eaLnBrk="1" fontAlgn="base" hangingPunct="1">
              <a:spcBef>
                <a:spcPct val="0"/>
              </a:spcBef>
              <a:spcAft>
                <a:spcPct val="0"/>
              </a:spcAft>
            </a:pPr>
            <a:r>
              <a:rPr lang="en-US" sz="1800" b="0" smtClean="0">
                <a:solidFill>
                  <a:schemeClr val="accent2">
                    <a:lumMod val="95000"/>
                    <a:lumOff val="5000"/>
                  </a:schemeClr>
                </a:solidFill>
                <a:latin typeface="Arial" pitchFamily="34" charset="0"/>
                <a:cs typeface="Arial" pitchFamily="34" charset="0"/>
              </a:rPr>
              <a:t>(monocytes.</a:t>
            </a:r>
          </a:p>
          <a:p>
            <a:pPr algn="ctr" eaLnBrk="1" fontAlgn="base" hangingPunct="1">
              <a:spcBef>
                <a:spcPct val="0"/>
              </a:spcBef>
              <a:spcAft>
                <a:spcPct val="0"/>
              </a:spcAft>
            </a:pPr>
            <a:r>
              <a:rPr lang="en-US" sz="1800" b="0" smtClean="0">
                <a:solidFill>
                  <a:schemeClr val="accent2">
                    <a:lumMod val="95000"/>
                    <a:lumOff val="5000"/>
                  </a:schemeClr>
                </a:solidFill>
                <a:latin typeface="Arial" pitchFamily="34" charset="0"/>
                <a:cs typeface="Arial" pitchFamily="34" charset="0"/>
              </a:rPr>
              <a:t>dendritic cells)</a:t>
            </a:r>
          </a:p>
        </p:txBody>
      </p:sp>
      <p:sp>
        <p:nvSpPr>
          <p:cNvPr id="63544" name="Oval 156"/>
          <p:cNvSpPr>
            <a:spLocks noChangeAspect="1" noChangeArrowheads="1"/>
          </p:cNvSpPr>
          <p:nvPr/>
        </p:nvSpPr>
        <p:spPr bwMode="auto">
          <a:xfrm>
            <a:off x="2743200" y="13144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45" name="Oval 157"/>
          <p:cNvSpPr>
            <a:spLocks noChangeAspect="1" noChangeArrowheads="1"/>
          </p:cNvSpPr>
          <p:nvPr/>
        </p:nvSpPr>
        <p:spPr bwMode="auto">
          <a:xfrm>
            <a:off x="2133600" y="10096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46" name="Oval 158"/>
          <p:cNvSpPr>
            <a:spLocks noChangeAspect="1" noChangeArrowheads="1"/>
          </p:cNvSpPr>
          <p:nvPr/>
        </p:nvSpPr>
        <p:spPr bwMode="auto">
          <a:xfrm>
            <a:off x="2819400" y="10858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47" name="Oval 159"/>
          <p:cNvSpPr>
            <a:spLocks noChangeAspect="1" noChangeArrowheads="1"/>
          </p:cNvSpPr>
          <p:nvPr/>
        </p:nvSpPr>
        <p:spPr bwMode="auto">
          <a:xfrm>
            <a:off x="1524000" y="21526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48" name="Oval 160"/>
          <p:cNvSpPr>
            <a:spLocks noChangeAspect="1" noChangeArrowheads="1"/>
          </p:cNvSpPr>
          <p:nvPr/>
        </p:nvSpPr>
        <p:spPr bwMode="auto">
          <a:xfrm>
            <a:off x="1676400" y="22288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49" name="Oval 161"/>
          <p:cNvSpPr>
            <a:spLocks noChangeAspect="1" noChangeArrowheads="1"/>
          </p:cNvSpPr>
          <p:nvPr/>
        </p:nvSpPr>
        <p:spPr bwMode="auto">
          <a:xfrm>
            <a:off x="1447800" y="23050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50" name="Line 162"/>
          <p:cNvSpPr>
            <a:spLocks noChangeShapeType="1"/>
          </p:cNvSpPr>
          <p:nvPr/>
        </p:nvSpPr>
        <p:spPr bwMode="auto">
          <a:xfrm flipH="1">
            <a:off x="2057400" y="1695450"/>
            <a:ext cx="287338" cy="360363"/>
          </a:xfrm>
          <a:prstGeom prst="line">
            <a:avLst/>
          </a:prstGeom>
          <a:noFill/>
          <a:ln w="762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551" name="Oval 163"/>
          <p:cNvSpPr>
            <a:spLocks noChangeAspect="1" noChangeArrowheads="1"/>
          </p:cNvSpPr>
          <p:nvPr/>
        </p:nvSpPr>
        <p:spPr bwMode="auto">
          <a:xfrm>
            <a:off x="3071813" y="2508250"/>
            <a:ext cx="128587"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52" name="Oval 164"/>
          <p:cNvSpPr>
            <a:spLocks noChangeAspect="1" noChangeArrowheads="1"/>
          </p:cNvSpPr>
          <p:nvPr/>
        </p:nvSpPr>
        <p:spPr bwMode="auto">
          <a:xfrm>
            <a:off x="2614613" y="3014663"/>
            <a:ext cx="128587" cy="128587"/>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53" name="Oval 165"/>
          <p:cNvSpPr>
            <a:spLocks noChangeAspect="1" noChangeArrowheads="1"/>
          </p:cNvSpPr>
          <p:nvPr/>
        </p:nvSpPr>
        <p:spPr bwMode="auto">
          <a:xfrm>
            <a:off x="2819400" y="2709863"/>
            <a:ext cx="128588" cy="128587"/>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54" name="Oval 166"/>
          <p:cNvSpPr>
            <a:spLocks noChangeAspect="1" noChangeArrowheads="1"/>
          </p:cNvSpPr>
          <p:nvPr/>
        </p:nvSpPr>
        <p:spPr bwMode="auto">
          <a:xfrm>
            <a:off x="2895600" y="34480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55" name="Oval 167"/>
          <p:cNvSpPr>
            <a:spLocks noChangeAspect="1" noChangeArrowheads="1"/>
          </p:cNvSpPr>
          <p:nvPr/>
        </p:nvSpPr>
        <p:spPr bwMode="auto">
          <a:xfrm>
            <a:off x="2667000" y="36766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56" name="Oval 168"/>
          <p:cNvSpPr>
            <a:spLocks noChangeAspect="1" noChangeArrowheads="1"/>
          </p:cNvSpPr>
          <p:nvPr/>
        </p:nvSpPr>
        <p:spPr bwMode="auto">
          <a:xfrm>
            <a:off x="2895600" y="36004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57" name="Oval 169"/>
          <p:cNvSpPr>
            <a:spLocks noChangeAspect="1" noChangeArrowheads="1"/>
          </p:cNvSpPr>
          <p:nvPr/>
        </p:nvSpPr>
        <p:spPr bwMode="auto">
          <a:xfrm>
            <a:off x="2362200" y="35242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58" name="Oval 170"/>
          <p:cNvSpPr>
            <a:spLocks noChangeAspect="1" noChangeArrowheads="1"/>
          </p:cNvSpPr>
          <p:nvPr/>
        </p:nvSpPr>
        <p:spPr bwMode="auto">
          <a:xfrm>
            <a:off x="2514600" y="34480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59" name="Oval 171"/>
          <p:cNvSpPr>
            <a:spLocks noChangeAspect="1" noChangeArrowheads="1"/>
          </p:cNvSpPr>
          <p:nvPr/>
        </p:nvSpPr>
        <p:spPr bwMode="auto">
          <a:xfrm>
            <a:off x="4114800" y="32956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60" name="Oval 172"/>
          <p:cNvSpPr>
            <a:spLocks noChangeAspect="1" noChangeArrowheads="1"/>
          </p:cNvSpPr>
          <p:nvPr/>
        </p:nvSpPr>
        <p:spPr bwMode="auto">
          <a:xfrm>
            <a:off x="4495800" y="35242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61" name="Oval 173"/>
          <p:cNvSpPr>
            <a:spLocks noChangeAspect="1" noChangeArrowheads="1"/>
          </p:cNvSpPr>
          <p:nvPr/>
        </p:nvSpPr>
        <p:spPr bwMode="auto">
          <a:xfrm>
            <a:off x="4572000" y="32956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62" name="Oval 174"/>
          <p:cNvSpPr>
            <a:spLocks noChangeAspect="1" noChangeArrowheads="1"/>
          </p:cNvSpPr>
          <p:nvPr/>
        </p:nvSpPr>
        <p:spPr bwMode="auto">
          <a:xfrm>
            <a:off x="4876800" y="34480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63" name="Oval 175"/>
          <p:cNvSpPr>
            <a:spLocks noChangeAspect="1" noChangeArrowheads="1"/>
          </p:cNvSpPr>
          <p:nvPr/>
        </p:nvSpPr>
        <p:spPr bwMode="auto">
          <a:xfrm>
            <a:off x="4724400" y="36004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64" name="Oval 176"/>
          <p:cNvSpPr>
            <a:spLocks noChangeAspect="1" noChangeArrowheads="1"/>
          </p:cNvSpPr>
          <p:nvPr/>
        </p:nvSpPr>
        <p:spPr bwMode="auto">
          <a:xfrm>
            <a:off x="5029200" y="38290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65" name="Oval 177"/>
          <p:cNvSpPr>
            <a:spLocks noChangeAspect="1" noChangeArrowheads="1"/>
          </p:cNvSpPr>
          <p:nvPr/>
        </p:nvSpPr>
        <p:spPr bwMode="auto">
          <a:xfrm>
            <a:off x="6424613" y="2914650"/>
            <a:ext cx="128587"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66" name="Oval 178"/>
          <p:cNvSpPr>
            <a:spLocks noChangeAspect="1" noChangeArrowheads="1"/>
          </p:cNvSpPr>
          <p:nvPr/>
        </p:nvSpPr>
        <p:spPr bwMode="auto">
          <a:xfrm>
            <a:off x="6302375" y="3008313"/>
            <a:ext cx="128588" cy="128587"/>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67" name="Oval 179"/>
          <p:cNvSpPr>
            <a:spLocks noChangeAspect="1" noChangeArrowheads="1"/>
          </p:cNvSpPr>
          <p:nvPr/>
        </p:nvSpPr>
        <p:spPr bwMode="auto">
          <a:xfrm>
            <a:off x="6577013" y="3081338"/>
            <a:ext cx="128587" cy="128587"/>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68" name="Oval 180"/>
          <p:cNvSpPr>
            <a:spLocks noChangeAspect="1" noChangeArrowheads="1"/>
          </p:cNvSpPr>
          <p:nvPr/>
        </p:nvSpPr>
        <p:spPr bwMode="auto">
          <a:xfrm>
            <a:off x="6137275" y="3005138"/>
            <a:ext cx="128588" cy="128587"/>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69" name="Oval 181"/>
          <p:cNvSpPr>
            <a:spLocks noChangeAspect="1" noChangeArrowheads="1"/>
          </p:cNvSpPr>
          <p:nvPr/>
        </p:nvSpPr>
        <p:spPr bwMode="auto">
          <a:xfrm>
            <a:off x="5969000" y="29908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70" name="Oval 182"/>
          <p:cNvSpPr>
            <a:spLocks noChangeAspect="1" noChangeArrowheads="1"/>
          </p:cNvSpPr>
          <p:nvPr/>
        </p:nvSpPr>
        <p:spPr bwMode="auto">
          <a:xfrm>
            <a:off x="6932613" y="2314575"/>
            <a:ext cx="128587"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71" name="Oval 183"/>
          <p:cNvSpPr>
            <a:spLocks noChangeAspect="1" noChangeArrowheads="1"/>
          </p:cNvSpPr>
          <p:nvPr/>
        </p:nvSpPr>
        <p:spPr bwMode="auto">
          <a:xfrm>
            <a:off x="7085013" y="2481263"/>
            <a:ext cx="128587" cy="128587"/>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72" name="Oval 184"/>
          <p:cNvSpPr>
            <a:spLocks noChangeAspect="1" noChangeArrowheads="1"/>
          </p:cNvSpPr>
          <p:nvPr/>
        </p:nvSpPr>
        <p:spPr bwMode="auto">
          <a:xfrm>
            <a:off x="6645275" y="2405063"/>
            <a:ext cx="128588" cy="128587"/>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73" name="Oval 185"/>
          <p:cNvSpPr>
            <a:spLocks noChangeAspect="1" noChangeArrowheads="1"/>
          </p:cNvSpPr>
          <p:nvPr/>
        </p:nvSpPr>
        <p:spPr bwMode="auto">
          <a:xfrm>
            <a:off x="6477000" y="2390775"/>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74" name="Text Box 186"/>
          <p:cNvSpPr txBox="1">
            <a:spLocks noChangeArrowheads="1"/>
          </p:cNvSpPr>
          <p:nvPr/>
        </p:nvSpPr>
        <p:spPr bwMode="auto">
          <a:xfrm>
            <a:off x="6156325" y="5599113"/>
            <a:ext cx="17208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eaLnBrk="1" fontAlgn="base" hangingPunct="1">
              <a:spcBef>
                <a:spcPct val="0"/>
              </a:spcBef>
              <a:spcAft>
                <a:spcPct val="0"/>
              </a:spcAft>
            </a:pPr>
            <a:r>
              <a:rPr lang="en-US" sz="1800" smtClean="0">
                <a:solidFill>
                  <a:schemeClr val="accent2">
                    <a:lumMod val="95000"/>
                    <a:lumOff val="5000"/>
                  </a:schemeClr>
                </a:solidFill>
                <a:latin typeface="Arial" pitchFamily="34" charset="0"/>
                <a:cs typeface="Arial" pitchFamily="34" charset="0"/>
              </a:rPr>
              <a:t>Blood vessels</a:t>
            </a:r>
          </a:p>
        </p:txBody>
      </p:sp>
      <p:pic>
        <p:nvPicPr>
          <p:cNvPr id="185"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1804080795"/>
      </p:ext>
    </p:extLst>
  </p:cSld>
  <p:clrMapOvr>
    <a:masterClrMapping/>
  </p:clrMapOvr>
  <p:transition spd="slow"/>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7620000" cy="1143000"/>
          </a:xfrm>
        </p:spPr>
        <p:txBody>
          <a:bodyPr>
            <a:normAutofit/>
          </a:bodyPr>
          <a:lstStyle/>
          <a:p>
            <a:endParaRPr lang="en-US" dirty="0"/>
          </a:p>
        </p:txBody>
      </p:sp>
      <p:sp>
        <p:nvSpPr>
          <p:cNvPr id="2" name="Content Placeholder 1"/>
          <p:cNvSpPr>
            <a:spLocks noGrp="1"/>
          </p:cNvSpPr>
          <p:nvPr>
            <p:ph idx="1"/>
          </p:nvPr>
        </p:nvSpPr>
        <p:spPr>
          <a:xfrm>
            <a:off x="457200" y="1600200"/>
            <a:ext cx="7620000" cy="4267200"/>
          </a:xfrm>
        </p:spPr>
        <p:txBody>
          <a:bodyPr>
            <a:normAutofit/>
          </a:bodyPr>
          <a:lstStyle/>
          <a:p>
            <a:endParaRPr lang="en-US" sz="2400"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3253865740"/>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7620000" cy="1143000"/>
          </a:xfrm>
        </p:spPr>
        <p:txBody>
          <a:bodyPr>
            <a:normAutofit/>
          </a:bodyPr>
          <a:lstStyle/>
          <a:p>
            <a:endParaRPr lang="en-US" dirty="0"/>
          </a:p>
        </p:txBody>
      </p:sp>
      <p:sp>
        <p:nvSpPr>
          <p:cNvPr id="2" name="Content Placeholder 1"/>
          <p:cNvSpPr>
            <a:spLocks noGrp="1"/>
          </p:cNvSpPr>
          <p:nvPr>
            <p:ph idx="1"/>
          </p:nvPr>
        </p:nvSpPr>
        <p:spPr>
          <a:xfrm>
            <a:off x="457200" y="1600200"/>
            <a:ext cx="7620000" cy="4267200"/>
          </a:xfrm>
        </p:spPr>
        <p:txBody>
          <a:bodyPr>
            <a:normAutofit/>
          </a:bodyPr>
          <a:lstStyle/>
          <a:p>
            <a:endParaRPr lang="en-US" sz="2400"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3253865740"/>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7620000" cy="1143000"/>
          </a:xfrm>
        </p:spPr>
        <p:txBody>
          <a:bodyPr>
            <a:normAutofit/>
          </a:bodyPr>
          <a:lstStyle/>
          <a:p>
            <a:endParaRPr lang="en-US" dirty="0"/>
          </a:p>
        </p:txBody>
      </p:sp>
      <p:sp>
        <p:nvSpPr>
          <p:cNvPr id="2" name="Content Placeholder 1"/>
          <p:cNvSpPr>
            <a:spLocks noGrp="1"/>
          </p:cNvSpPr>
          <p:nvPr>
            <p:ph idx="1"/>
          </p:nvPr>
        </p:nvSpPr>
        <p:spPr>
          <a:xfrm>
            <a:off x="457200" y="1600200"/>
            <a:ext cx="7620000" cy="4267200"/>
          </a:xfrm>
        </p:spPr>
        <p:txBody>
          <a:bodyPr>
            <a:normAutofit/>
          </a:bodyPr>
          <a:lstStyle/>
          <a:p>
            <a:endParaRPr lang="en-US" sz="2400"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3253865740"/>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7620000" cy="1143000"/>
          </a:xfrm>
        </p:spPr>
        <p:txBody>
          <a:bodyPr>
            <a:normAutofit/>
          </a:bodyPr>
          <a:lstStyle/>
          <a:p>
            <a:endParaRPr lang="en-US" dirty="0"/>
          </a:p>
        </p:txBody>
      </p:sp>
      <p:sp>
        <p:nvSpPr>
          <p:cNvPr id="2" name="Content Placeholder 1"/>
          <p:cNvSpPr>
            <a:spLocks noGrp="1"/>
          </p:cNvSpPr>
          <p:nvPr>
            <p:ph idx="1"/>
          </p:nvPr>
        </p:nvSpPr>
        <p:spPr>
          <a:xfrm>
            <a:off x="457200" y="1600200"/>
            <a:ext cx="7620000" cy="4267200"/>
          </a:xfrm>
        </p:spPr>
        <p:txBody>
          <a:bodyPr>
            <a:normAutofit/>
          </a:bodyPr>
          <a:lstStyle/>
          <a:p>
            <a:endParaRPr lang="en-US" sz="2400"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3253865740"/>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7620000" cy="1143000"/>
          </a:xfrm>
        </p:spPr>
        <p:txBody>
          <a:bodyPr>
            <a:normAutofit/>
          </a:bodyPr>
          <a:lstStyle/>
          <a:p>
            <a:endParaRPr lang="en-US" dirty="0"/>
          </a:p>
        </p:txBody>
      </p:sp>
      <p:sp>
        <p:nvSpPr>
          <p:cNvPr id="2" name="Content Placeholder 1"/>
          <p:cNvSpPr>
            <a:spLocks noGrp="1"/>
          </p:cNvSpPr>
          <p:nvPr>
            <p:ph idx="1"/>
          </p:nvPr>
        </p:nvSpPr>
        <p:spPr>
          <a:xfrm>
            <a:off x="457200" y="1600200"/>
            <a:ext cx="7620000" cy="4267200"/>
          </a:xfrm>
        </p:spPr>
        <p:txBody>
          <a:bodyPr>
            <a:normAutofit/>
          </a:bodyPr>
          <a:lstStyle/>
          <a:p>
            <a:endParaRPr lang="en-US" sz="2400"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3253865740"/>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7620000" cy="1143000"/>
          </a:xfrm>
        </p:spPr>
        <p:txBody>
          <a:bodyPr>
            <a:normAutofit/>
          </a:bodyPr>
          <a:lstStyle/>
          <a:p>
            <a:endParaRPr lang="en-US" dirty="0"/>
          </a:p>
        </p:txBody>
      </p:sp>
      <p:sp>
        <p:nvSpPr>
          <p:cNvPr id="2" name="Content Placeholder 1"/>
          <p:cNvSpPr>
            <a:spLocks noGrp="1"/>
          </p:cNvSpPr>
          <p:nvPr>
            <p:ph idx="1"/>
          </p:nvPr>
        </p:nvSpPr>
        <p:spPr>
          <a:xfrm>
            <a:off x="457200" y="1600200"/>
            <a:ext cx="7620000" cy="4267200"/>
          </a:xfrm>
        </p:spPr>
        <p:txBody>
          <a:bodyPr>
            <a:normAutofit/>
          </a:bodyPr>
          <a:lstStyle/>
          <a:p>
            <a:endParaRPr lang="en-US" sz="2400"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3253865740"/>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7620000" cy="1143000"/>
          </a:xfrm>
        </p:spPr>
        <p:txBody>
          <a:bodyPr>
            <a:normAutofit/>
          </a:bodyPr>
          <a:lstStyle/>
          <a:p>
            <a:endParaRPr lang="en-US" dirty="0"/>
          </a:p>
        </p:txBody>
      </p:sp>
      <p:sp>
        <p:nvSpPr>
          <p:cNvPr id="2" name="Content Placeholder 1"/>
          <p:cNvSpPr>
            <a:spLocks noGrp="1"/>
          </p:cNvSpPr>
          <p:nvPr>
            <p:ph idx="1"/>
          </p:nvPr>
        </p:nvSpPr>
        <p:spPr>
          <a:xfrm>
            <a:off x="457200" y="1600200"/>
            <a:ext cx="7620000" cy="4267200"/>
          </a:xfrm>
        </p:spPr>
        <p:txBody>
          <a:bodyPr>
            <a:normAutofit/>
          </a:bodyPr>
          <a:lstStyle/>
          <a:p>
            <a:endParaRPr lang="en-US" sz="2400"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3253865740"/>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7620000" cy="1143000"/>
          </a:xfrm>
        </p:spPr>
        <p:txBody>
          <a:bodyPr>
            <a:normAutofit/>
          </a:bodyPr>
          <a:lstStyle/>
          <a:p>
            <a:endParaRPr lang="en-US" dirty="0"/>
          </a:p>
        </p:txBody>
      </p:sp>
      <p:sp>
        <p:nvSpPr>
          <p:cNvPr id="2" name="Content Placeholder 1"/>
          <p:cNvSpPr>
            <a:spLocks noGrp="1"/>
          </p:cNvSpPr>
          <p:nvPr>
            <p:ph idx="1"/>
          </p:nvPr>
        </p:nvSpPr>
        <p:spPr>
          <a:xfrm>
            <a:off x="457200" y="1600200"/>
            <a:ext cx="7620000" cy="4267200"/>
          </a:xfrm>
        </p:spPr>
        <p:txBody>
          <a:bodyPr>
            <a:normAutofit/>
          </a:bodyPr>
          <a:lstStyle/>
          <a:p>
            <a:endParaRPr lang="en-US" sz="2400"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3253865740"/>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7620000" cy="1143000"/>
          </a:xfrm>
        </p:spPr>
        <p:txBody>
          <a:bodyPr>
            <a:normAutofit/>
          </a:bodyPr>
          <a:lstStyle/>
          <a:p>
            <a:endParaRPr lang="en-US" dirty="0"/>
          </a:p>
        </p:txBody>
      </p:sp>
      <p:sp>
        <p:nvSpPr>
          <p:cNvPr id="2" name="Content Placeholder 1"/>
          <p:cNvSpPr>
            <a:spLocks noGrp="1"/>
          </p:cNvSpPr>
          <p:nvPr>
            <p:ph idx="1"/>
          </p:nvPr>
        </p:nvSpPr>
        <p:spPr>
          <a:xfrm>
            <a:off x="457200" y="1600200"/>
            <a:ext cx="7620000" cy="4267200"/>
          </a:xfrm>
        </p:spPr>
        <p:txBody>
          <a:bodyPr>
            <a:normAutofit/>
          </a:bodyPr>
          <a:lstStyle/>
          <a:p>
            <a:endParaRPr lang="en-US" sz="2400"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3253865740"/>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7620000" cy="1143000"/>
          </a:xfrm>
        </p:spPr>
        <p:txBody>
          <a:bodyPr>
            <a:normAutofit/>
          </a:bodyPr>
          <a:lstStyle/>
          <a:p>
            <a:endParaRPr lang="en-US" dirty="0"/>
          </a:p>
        </p:txBody>
      </p:sp>
      <p:sp>
        <p:nvSpPr>
          <p:cNvPr id="2" name="Content Placeholder 1"/>
          <p:cNvSpPr>
            <a:spLocks noGrp="1"/>
          </p:cNvSpPr>
          <p:nvPr>
            <p:ph idx="1"/>
          </p:nvPr>
        </p:nvSpPr>
        <p:spPr>
          <a:xfrm>
            <a:off x="457200" y="1600200"/>
            <a:ext cx="7620000" cy="4267200"/>
          </a:xfrm>
        </p:spPr>
        <p:txBody>
          <a:bodyPr>
            <a:normAutofit/>
          </a:bodyPr>
          <a:lstStyle/>
          <a:p>
            <a:endParaRPr lang="en-US" sz="2400"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3253865740"/>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000" dirty="0" smtClean="0">
                <a:solidFill>
                  <a:schemeClr val="bg1"/>
                </a:solidFill>
              </a:rPr>
              <a:t>Why study pathogenesis?</a:t>
            </a:r>
            <a:endParaRPr lang="en-US" sz="4000" dirty="0">
              <a:solidFill>
                <a:schemeClr val="bg1"/>
              </a:solidFill>
            </a:endParaRPr>
          </a:p>
        </p:txBody>
      </p:sp>
      <p:sp>
        <p:nvSpPr>
          <p:cNvPr id="3" name="Content Placeholder 2"/>
          <p:cNvSpPr>
            <a:spLocks noGrp="1"/>
          </p:cNvSpPr>
          <p:nvPr>
            <p:ph idx="1"/>
          </p:nvPr>
        </p:nvSpPr>
        <p:spPr/>
        <p:txBody>
          <a:bodyPr>
            <a:normAutofit/>
          </a:bodyPr>
          <a:lstStyle/>
          <a:p>
            <a:pPr>
              <a:defRPr/>
            </a:pPr>
            <a:r>
              <a:rPr lang="en-US" sz="2800" dirty="0" smtClean="0">
                <a:solidFill>
                  <a:schemeClr val="bg1"/>
                </a:solidFill>
              </a:rPr>
              <a:t>To develop </a:t>
            </a:r>
            <a:r>
              <a:rPr lang="en-US" sz="2800" dirty="0" smtClean="0">
                <a:solidFill>
                  <a:srgbClr val="FF0000"/>
                </a:solidFill>
              </a:rPr>
              <a:t>predictive indicators</a:t>
            </a:r>
            <a:r>
              <a:rPr lang="en-US" sz="2800" dirty="0" smtClean="0">
                <a:solidFill>
                  <a:schemeClr val="bg1"/>
                </a:solidFill>
              </a:rPr>
              <a:t> or profiles of severe disease.</a:t>
            </a:r>
          </a:p>
          <a:p>
            <a:pPr>
              <a:defRPr/>
            </a:pPr>
            <a:endParaRPr lang="en-US" sz="2800" dirty="0" smtClean="0">
              <a:solidFill>
                <a:schemeClr val="bg1"/>
              </a:solidFill>
            </a:endParaRPr>
          </a:p>
          <a:p>
            <a:pPr>
              <a:defRPr/>
            </a:pPr>
            <a:r>
              <a:rPr lang="en-US" sz="2800" dirty="0" smtClean="0">
                <a:solidFill>
                  <a:schemeClr val="bg1"/>
                </a:solidFill>
              </a:rPr>
              <a:t>To develop </a:t>
            </a:r>
            <a:r>
              <a:rPr lang="en-US" sz="2800" dirty="0" smtClean="0">
                <a:solidFill>
                  <a:srgbClr val="FF0000"/>
                </a:solidFill>
              </a:rPr>
              <a:t>therapeutic</a:t>
            </a:r>
            <a:r>
              <a:rPr lang="en-US" sz="2800" dirty="0" smtClean="0">
                <a:solidFill>
                  <a:schemeClr val="bg1"/>
                </a:solidFill>
              </a:rPr>
              <a:t> </a:t>
            </a:r>
            <a:r>
              <a:rPr lang="en-US" sz="2800" dirty="0" smtClean="0">
                <a:solidFill>
                  <a:srgbClr val="FF0000"/>
                </a:solidFill>
              </a:rPr>
              <a:t>interventions</a:t>
            </a:r>
            <a:r>
              <a:rPr lang="en-US" sz="2800" dirty="0" smtClean="0">
                <a:solidFill>
                  <a:schemeClr val="bg1"/>
                </a:solidFill>
              </a:rPr>
              <a:t>.</a:t>
            </a:r>
          </a:p>
          <a:p>
            <a:pPr>
              <a:defRPr/>
            </a:pPr>
            <a:endParaRPr lang="en-US" sz="2800" dirty="0" smtClean="0">
              <a:solidFill>
                <a:schemeClr val="bg1"/>
              </a:solidFill>
            </a:endParaRPr>
          </a:p>
          <a:p>
            <a:pPr>
              <a:defRPr/>
            </a:pPr>
            <a:r>
              <a:rPr lang="en-US" sz="2800" dirty="0" smtClean="0">
                <a:solidFill>
                  <a:schemeClr val="bg1"/>
                </a:solidFill>
              </a:rPr>
              <a:t>To identify </a:t>
            </a:r>
            <a:r>
              <a:rPr lang="en-US" sz="2800" dirty="0" smtClean="0">
                <a:solidFill>
                  <a:srgbClr val="FF0000"/>
                </a:solidFill>
              </a:rPr>
              <a:t>protective and pathogenic</a:t>
            </a:r>
            <a:r>
              <a:rPr lang="en-US" sz="2800" dirty="0" smtClean="0">
                <a:solidFill>
                  <a:schemeClr val="bg1"/>
                </a:solidFill>
              </a:rPr>
              <a:t> immune correlates.</a:t>
            </a:r>
            <a:endParaRPr lang="en-US" sz="2800" dirty="0">
              <a:solidFill>
                <a:schemeClr val="bg1"/>
              </a:solidFill>
            </a:endParaRP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3340548629"/>
      </p:ext>
    </p:extLst>
  </p:cSld>
  <p:clrMapOvr>
    <a:masterClrMapping/>
  </p:clrMapOvr>
  <p:transition spd="slow"/>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7620000" cy="1143000"/>
          </a:xfrm>
        </p:spPr>
        <p:txBody>
          <a:bodyPr>
            <a:normAutofit/>
          </a:bodyPr>
          <a:lstStyle/>
          <a:p>
            <a:endParaRPr lang="en-US" dirty="0"/>
          </a:p>
        </p:txBody>
      </p:sp>
      <p:sp>
        <p:nvSpPr>
          <p:cNvPr id="2" name="Content Placeholder 1"/>
          <p:cNvSpPr>
            <a:spLocks noGrp="1"/>
          </p:cNvSpPr>
          <p:nvPr>
            <p:ph idx="1"/>
          </p:nvPr>
        </p:nvSpPr>
        <p:spPr>
          <a:xfrm>
            <a:off x="457200" y="1600200"/>
            <a:ext cx="7620000" cy="4267200"/>
          </a:xfrm>
        </p:spPr>
        <p:txBody>
          <a:bodyPr>
            <a:normAutofit/>
          </a:bodyPr>
          <a:lstStyle/>
          <a:p>
            <a:endParaRPr lang="en-US" sz="2400"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3253865740"/>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7620000" cy="1143000"/>
          </a:xfrm>
        </p:spPr>
        <p:txBody>
          <a:bodyPr>
            <a:normAutofit/>
          </a:bodyPr>
          <a:lstStyle/>
          <a:p>
            <a:endParaRPr lang="en-US" dirty="0"/>
          </a:p>
        </p:txBody>
      </p:sp>
      <p:sp>
        <p:nvSpPr>
          <p:cNvPr id="2" name="Content Placeholder 1"/>
          <p:cNvSpPr>
            <a:spLocks noGrp="1"/>
          </p:cNvSpPr>
          <p:nvPr>
            <p:ph idx="1"/>
          </p:nvPr>
        </p:nvSpPr>
        <p:spPr>
          <a:xfrm>
            <a:off x="457200" y="1600200"/>
            <a:ext cx="7620000" cy="4267200"/>
          </a:xfrm>
        </p:spPr>
        <p:txBody>
          <a:bodyPr>
            <a:normAutofit/>
          </a:bodyPr>
          <a:lstStyle/>
          <a:p>
            <a:endParaRPr lang="en-US" sz="2400"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3253865740"/>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7620000" cy="1143000"/>
          </a:xfrm>
        </p:spPr>
        <p:txBody>
          <a:bodyPr>
            <a:normAutofit/>
          </a:bodyPr>
          <a:lstStyle/>
          <a:p>
            <a:endParaRPr lang="en-US" dirty="0"/>
          </a:p>
        </p:txBody>
      </p:sp>
      <p:sp>
        <p:nvSpPr>
          <p:cNvPr id="2" name="Content Placeholder 1"/>
          <p:cNvSpPr>
            <a:spLocks noGrp="1"/>
          </p:cNvSpPr>
          <p:nvPr>
            <p:ph idx="1"/>
          </p:nvPr>
        </p:nvSpPr>
        <p:spPr>
          <a:xfrm>
            <a:off x="457200" y="1600200"/>
            <a:ext cx="7620000" cy="4267200"/>
          </a:xfrm>
        </p:spPr>
        <p:txBody>
          <a:bodyPr>
            <a:normAutofit/>
          </a:bodyPr>
          <a:lstStyle/>
          <a:p>
            <a:endParaRPr lang="en-US" sz="2400"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3253865740"/>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7620000" cy="1143000"/>
          </a:xfrm>
        </p:spPr>
        <p:txBody>
          <a:bodyPr>
            <a:normAutofit/>
          </a:bodyPr>
          <a:lstStyle/>
          <a:p>
            <a:endParaRPr lang="en-US" dirty="0"/>
          </a:p>
        </p:txBody>
      </p:sp>
      <p:sp>
        <p:nvSpPr>
          <p:cNvPr id="2" name="Content Placeholder 1"/>
          <p:cNvSpPr>
            <a:spLocks noGrp="1"/>
          </p:cNvSpPr>
          <p:nvPr>
            <p:ph idx="1"/>
          </p:nvPr>
        </p:nvSpPr>
        <p:spPr>
          <a:xfrm>
            <a:off x="457200" y="1600200"/>
            <a:ext cx="7620000" cy="4267200"/>
          </a:xfrm>
        </p:spPr>
        <p:txBody>
          <a:bodyPr>
            <a:normAutofit/>
          </a:bodyPr>
          <a:lstStyle/>
          <a:p>
            <a:endParaRPr lang="en-US" sz="2400"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3253865740"/>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7620000" cy="1143000"/>
          </a:xfrm>
        </p:spPr>
        <p:txBody>
          <a:bodyPr>
            <a:normAutofit/>
          </a:bodyPr>
          <a:lstStyle/>
          <a:p>
            <a:endParaRPr lang="en-US" dirty="0"/>
          </a:p>
        </p:txBody>
      </p:sp>
      <p:sp>
        <p:nvSpPr>
          <p:cNvPr id="2" name="Content Placeholder 1"/>
          <p:cNvSpPr>
            <a:spLocks noGrp="1"/>
          </p:cNvSpPr>
          <p:nvPr>
            <p:ph idx="1"/>
          </p:nvPr>
        </p:nvSpPr>
        <p:spPr>
          <a:xfrm>
            <a:off x="457200" y="1600200"/>
            <a:ext cx="7620000" cy="4267200"/>
          </a:xfrm>
        </p:spPr>
        <p:txBody>
          <a:bodyPr>
            <a:normAutofit/>
          </a:bodyPr>
          <a:lstStyle/>
          <a:p>
            <a:endParaRPr lang="en-US" sz="2400"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3253865740"/>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Dengue and dengue </a:t>
            </a:r>
            <a:r>
              <a:rPr lang="en-US" dirty="0" smtClean="0"/>
              <a:t>hemorrhagic </a:t>
            </a:r>
            <a:r>
              <a:rPr lang="en-US" dirty="0"/>
              <a:t>fever: Key </a:t>
            </a:r>
            <a:r>
              <a:rPr lang="en-US" dirty="0" smtClean="0"/>
              <a:t>facts ( Global)</a:t>
            </a:r>
            <a:endParaRPr lang="en-US" dirty="0"/>
          </a:p>
        </p:txBody>
      </p:sp>
      <p:sp>
        <p:nvSpPr>
          <p:cNvPr id="2" name="Content Placeholder 1"/>
          <p:cNvSpPr>
            <a:spLocks noGrp="1"/>
          </p:cNvSpPr>
          <p:nvPr>
            <p:ph idx="1"/>
          </p:nvPr>
        </p:nvSpPr>
        <p:spPr>
          <a:xfrm>
            <a:off x="457200" y="1600200"/>
            <a:ext cx="7620000" cy="4267200"/>
          </a:xfrm>
        </p:spPr>
        <p:txBody>
          <a:bodyPr>
            <a:normAutofit/>
          </a:bodyPr>
          <a:lstStyle/>
          <a:p>
            <a:r>
              <a:rPr lang="en-US" sz="2400" dirty="0"/>
              <a:t>Some </a:t>
            </a:r>
            <a:r>
              <a:rPr lang="en-US" sz="2400" dirty="0">
                <a:solidFill>
                  <a:srgbClr val="C00000"/>
                </a:solidFill>
              </a:rPr>
              <a:t>2.5 billion </a:t>
            </a:r>
            <a:r>
              <a:rPr lang="en-US" sz="2400" dirty="0"/>
              <a:t>people – two fifths of the world's population in </a:t>
            </a:r>
            <a:r>
              <a:rPr lang="en-US" sz="2400" dirty="0" smtClean="0"/>
              <a:t>tropical </a:t>
            </a:r>
            <a:r>
              <a:rPr lang="en-US" sz="2400" dirty="0"/>
              <a:t>and </a:t>
            </a:r>
            <a:r>
              <a:rPr lang="en-US" sz="2400" dirty="0" smtClean="0"/>
              <a:t>subtropical countries </a:t>
            </a:r>
            <a:r>
              <a:rPr lang="en-US" sz="2400" dirty="0"/>
              <a:t>– are at risk.</a:t>
            </a:r>
          </a:p>
          <a:p>
            <a:r>
              <a:rPr lang="en-US" sz="2400" dirty="0" smtClean="0"/>
              <a:t>An </a:t>
            </a:r>
            <a:r>
              <a:rPr lang="en-US" sz="2400" dirty="0"/>
              <a:t>estimated 50 million dengue infections occur worldwide annually.</a:t>
            </a:r>
          </a:p>
          <a:p>
            <a:r>
              <a:rPr lang="en-US" sz="2400" dirty="0" smtClean="0"/>
              <a:t>An </a:t>
            </a:r>
            <a:r>
              <a:rPr lang="en-US" sz="2400" dirty="0"/>
              <a:t>estimated 500 000 people with DHF require hospitalization each year. A very </a:t>
            </a:r>
            <a:r>
              <a:rPr lang="en-US" sz="2400" dirty="0" smtClean="0"/>
              <a:t>large proportion </a:t>
            </a:r>
            <a:r>
              <a:rPr lang="en-US" sz="2400" dirty="0"/>
              <a:t>(approximately 90%) of them are children aged less than five years, and </a:t>
            </a:r>
            <a:r>
              <a:rPr lang="en-US" sz="2400" dirty="0" smtClean="0"/>
              <a:t>about 2.5</a:t>
            </a:r>
            <a:r>
              <a:rPr lang="en-US" sz="2400" dirty="0"/>
              <a:t>% of those affected </a:t>
            </a:r>
            <a:r>
              <a:rPr lang="en-US" sz="2400" dirty="0" smtClean="0"/>
              <a:t>die.</a:t>
            </a:r>
            <a:endParaRPr lang="en-US" sz="2400"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3253865740"/>
      </p:ext>
    </p:extLst>
  </p:cSld>
  <p:clrMapOvr>
    <a:masterClrMapping/>
  </p:clrMapOvr>
  <p:transition spd="slow"/>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Dengue and dengue </a:t>
            </a:r>
            <a:r>
              <a:rPr lang="en-US" dirty="0" smtClean="0"/>
              <a:t>hemorrhagic </a:t>
            </a:r>
            <a:r>
              <a:rPr lang="en-US" dirty="0"/>
              <a:t>fever: Key facts</a:t>
            </a:r>
          </a:p>
        </p:txBody>
      </p:sp>
      <p:sp>
        <p:nvSpPr>
          <p:cNvPr id="2" name="Content Placeholder 1"/>
          <p:cNvSpPr>
            <a:spLocks noGrp="1"/>
          </p:cNvSpPr>
          <p:nvPr>
            <p:ph idx="1"/>
          </p:nvPr>
        </p:nvSpPr>
        <p:spPr/>
        <p:txBody>
          <a:bodyPr>
            <a:normAutofit/>
          </a:bodyPr>
          <a:lstStyle/>
          <a:p>
            <a:r>
              <a:rPr lang="en-US" sz="2400" dirty="0" smtClean="0"/>
              <a:t>Epidemics </a:t>
            </a:r>
            <a:r>
              <a:rPr lang="en-US" sz="2400" dirty="0"/>
              <a:t>of dengue are increasing in frequency. </a:t>
            </a:r>
            <a:r>
              <a:rPr lang="en-US" sz="2400" dirty="0" smtClean="0"/>
              <a:t>Seasonal </a:t>
            </a:r>
            <a:r>
              <a:rPr lang="en-US" sz="2400" dirty="0"/>
              <a:t>variation is observed.</a:t>
            </a:r>
          </a:p>
          <a:p>
            <a:r>
              <a:rPr lang="en-US" sz="2400" i="1" dirty="0" err="1" smtClean="0">
                <a:solidFill>
                  <a:srgbClr val="C00000"/>
                </a:solidFill>
              </a:rPr>
              <a:t>Aedes</a:t>
            </a:r>
            <a:r>
              <a:rPr lang="en-US" sz="2400" i="1" dirty="0" smtClean="0">
                <a:solidFill>
                  <a:srgbClr val="C00000"/>
                </a:solidFill>
              </a:rPr>
              <a:t> </a:t>
            </a:r>
            <a:r>
              <a:rPr lang="en-US" sz="2400" i="1" dirty="0">
                <a:solidFill>
                  <a:srgbClr val="C00000"/>
                </a:solidFill>
              </a:rPr>
              <a:t>(</a:t>
            </a:r>
            <a:r>
              <a:rPr lang="en-US" sz="2400" i="1" dirty="0" err="1">
                <a:solidFill>
                  <a:srgbClr val="C00000"/>
                </a:solidFill>
              </a:rPr>
              <a:t>Stegomyia</a:t>
            </a:r>
            <a:r>
              <a:rPr lang="en-US" sz="2400" i="1" dirty="0">
                <a:solidFill>
                  <a:srgbClr val="C00000"/>
                </a:solidFill>
              </a:rPr>
              <a:t>) </a:t>
            </a:r>
            <a:r>
              <a:rPr lang="en-US" sz="2400" i="1" dirty="0" err="1">
                <a:solidFill>
                  <a:srgbClr val="C00000"/>
                </a:solidFill>
              </a:rPr>
              <a:t>aegypti</a:t>
            </a:r>
            <a:r>
              <a:rPr lang="en-US" sz="2400" i="1" dirty="0"/>
              <a:t> </a:t>
            </a:r>
            <a:r>
              <a:rPr lang="en-US" sz="2400" dirty="0"/>
              <a:t>is the primary epidemic vector.</a:t>
            </a:r>
          </a:p>
          <a:p>
            <a:r>
              <a:rPr lang="en-US" sz="2400" dirty="0" smtClean="0"/>
              <a:t>Primarily </a:t>
            </a:r>
            <a:r>
              <a:rPr lang="en-US" sz="2400" dirty="0"/>
              <a:t>an </a:t>
            </a:r>
            <a:r>
              <a:rPr lang="en-US" sz="2400" dirty="0">
                <a:solidFill>
                  <a:srgbClr val="C00000"/>
                </a:solidFill>
              </a:rPr>
              <a:t>urban</a:t>
            </a:r>
            <a:r>
              <a:rPr lang="en-US" sz="2400" dirty="0"/>
              <a:t> disease, dengue and DHF are now spreading to rural areas worldwide.</a:t>
            </a:r>
          </a:p>
          <a:p>
            <a:r>
              <a:rPr lang="en-US" sz="2400" dirty="0" smtClean="0">
                <a:solidFill>
                  <a:srgbClr val="C00000"/>
                </a:solidFill>
              </a:rPr>
              <a:t>Imported </a:t>
            </a:r>
            <a:r>
              <a:rPr lang="en-US" sz="2400" dirty="0">
                <a:solidFill>
                  <a:srgbClr val="C00000"/>
                </a:solidFill>
              </a:rPr>
              <a:t>cases are common.</a:t>
            </a:r>
          </a:p>
          <a:p>
            <a:r>
              <a:rPr lang="en-US" sz="2400" dirty="0" smtClean="0">
                <a:solidFill>
                  <a:srgbClr val="C00000"/>
                </a:solidFill>
              </a:rPr>
              <a:t>Co-circulation </a:t>
            </a:r>
            <a:r>
              <a:rPr lang="en-US" sz="2400" dirty="0">
                <a:solidFill>
                  <a:srgbClr val="C00000"/>
                </a:solidFill>
              </a:rPr>
              <a:t>of multiple serotypes/genotypes is evident.</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2572049028"/>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Date Placeholder 1"/>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eaLnBrk="1" hangingPunct="1"/>
            <a:r>
              <a:rPr lang="en-US" sz="1400" b="0" smtClean="0">
                <a:solidFill>
                  <a:srgbClr val="000000"/>
                </a:solidFill>
              </a:rPr>
              <a:t> </a:t>
            </a:r>
          </a:p>
        </p:txBody>
      </p:sp>
      <p:sp>
        <p:nvSpPr>
          <p:cNvPr id="64515" name="Footer Placeholder 2"/>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eaLnBrk="1" hangingPunct="1"/>
            <a:r>
              <a:rPr lang="en-US" sz="1400" b="0" smtClean="0">
                <a:solidFill>
                  <a:srgbClr val="000000"/>
                </a:solidFill>
              </a:rPr>
              <a:t> </a:t>
            </a:r>
          </a:p>
        </p:txBody>
      </p:sp>
      <p:sp>
        <p:nvSpPr>
          <p:cNvPr id="64516" name="Line 111"/>
          <p:cNvSpPr>
            <a:spLocks noChangeShapeType="1"/>
          </p:cNvSpPr>
          <p:nvPr/>
        </p:nvSpPr>
        <p:spPr bwMode="auto">
          <a:xfrm flipH="1">
            <a:off x="4953000" y="1752600"/>
            <a:ext cx="6858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4517" name="Line 123"/>
          <p:cNvSpPr>
            <a:spLocks noChangeShapeType="1"/>
          </p:cNvSpPr>
          <p:nvPr/>
        </p:nvSpPr>
        <p:spPr bwMode="auto">
          <a:xfrm>
            <a:off x="5029200" y="1905000"/>
            <a:ext cx="6858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32892" name="Text Box 124"/>
          <p:cNvSpPr txBox="1">
            <a:spLocks noChangeArrowheads="1"/>
          </p:cNvSpPr>
          <p:nvPr/>
        </p:nvSpPr>
        <p:spPr bwMode="auto">
          <a:xfrm>
            <a:off x="6135560" y="838200"/>
            <a:ext cx="1549655" cy="1323439"/>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2000" b="1" dirty="0">
                <a:solidFill>
                  <a:schemeClr val="accent2">
                    <a:lumMod val="95000"/>
                    <a:lumOff val="5000"/>
                  </a:schemeClr>
                </a:solidFill>
              </a:rPr>
              <a:t>Viral factors</a:t>
            </a:r>
          </a:p>
          <a:p>
            <a:pPr algn="ctr" fontAlgn="base">
              <a:spcBef>
                <a:spcPct val="0"/>
              </a:spcBef>
              <a:spcAft>
                <a:spcPct val="0"/>
              </a:spcAft>
              <a:defRPr/>
            </a:pPr>
            <a:endParaRPr lang="en-US" sz="2000" b="1" dirty="0">
              <a:solidFill>
                <a:schemeClr val="accent2">
                  <a:lumMod val="95000"/>
                  <a:lumOff val="5000"/>
                </a:schemeClr>
              </a:solidFill>
            </a:endParaRPr>
          </a:p>
          <a:p>
            <a:pPr algn="ctr" fontAlgn="base">
              <a:spcBef>
                <a:spcPct val="0"/>
              </a:spcBef>
              <a:spcAft>
                <a:spcPct val="0"/>
              </a:spcAft>
              <a:defRPr/>
            </a:pPr>
            <a:r>
              <a:rPr lang="en-US" sz="2000" b="1" dirty="0">
                <a:solidFill>
                  <a:schemeClr val="accent2">
                    <a:lumMod val="95000"/>
                    <a:lumOff val="5000"/>
                  </a:schemeClr>
                </a:solidFill>
              </a:rPr>
              <a:t>-viral burden</a:t>
            </a:r>
          </a:p>
          <a:p>
            <a:pPr algn="ctr" fontAlgn="base">
              <a:spcBef>
                <a:spcPct val="0"/>
              </a:spcBef>
              <a:spcAft>
                <a:spcPct val="0"/>
              </a:spcAft>
              <a:defRPr/>
            </a:pPr>
            <a:r>
              <a:rPr lang="en-US" sz="2000" b="1" dirty="0">
                <a:solidFill>
                  <a:schemeClr val="accent2">
                    <a:lumMod val="95000"/>
                    <a:lumOff val="5000"/>
                  </a:schemeClr>
                </a:solidFill>
              </a:rPr>
              <a:t>-virulence ?</a:t>
            </a:r>
          </a:p>
        </p:txBody>
      </p:sp>
      <p:sp>
        <p:nvSpPr>
          <p:cNvPr id="64519" name="Line 125"/>
          <p:cNvSpPr>
            <a:spLocks noChangeShapeType="1"/>
          </p:cNvSpPr>
          <p:nvPr/>
        </p:nvSpPr>
        <p:spPr bwMode="auto">
          <a:xfrm>
            <a:off x="5257800" y="2209800"/>
            <a:ext cx="0" cy="99060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32894" name="Text Box 126"/>
          <p:cNvSpPr txBox="1">
            <a:spLocks noChangeArrowheads="1"/>
          </p:cNvSpPr>
          <p:nvPr/>
        </p:nvSpPr>
        <p:spPr bwMode="auto">
          <a:xfrm>
            <a:off x="4267200" y="3276600"/>
            <a:ext cx="2170113" cy="519113"/>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2800" b="1" dirty="0">
                <a:solidFill>
                  <a:srgbClr val="003300">
                    <a:lumMod val="50000"/>
                    <a:lumOff val="50000"/>
                  </a:srgbClr>
                </a:solidFill>
              </a:rPr>
              <a:t>Viral burden</a:t>
            </a:r>
          </a:p>
        </p:txBody>
      </p:sp>
      <p:sp>
        <p:nvSpPr>
          <p:cNvPr id="64521" name="Text Box 127"/>
          <p:cNvSpPr txBox="1">
            <a:spLocks noChangeArrowheads="1"/>
          </p:cNvSpPr>
          <p:nvPr/>
        </p:nvSpPr>
        <p:spPr bwMode="auto">
          <a:xfrm>
            <a:off x="3505200" y="3595688"/>
            <a:ext cx="4352925"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2800" smtClean="0">
                <a:solidFill>
                  <a:schemeClr val="accent2">
                    <a:lumMod val="95000"/>
                    <a:lumOff val="5000"/>
                  </a:schemeClr>
                </a:solidFill>
              </a:rPr>
              <a:t>Cellular immune activation</a:t>
            </a:r>
          </a:p>
        </p:txBody>
      </p:sp>
      <p:sp>
        <p:nvSpPr>
          <p:cNvPr id="64522" name="Text Box 128"/>
          <p:cNvSpPr txBox="1">
            <a:spLocks noChangeArrowheads="1"/>
          </p:cNvSpPr>
          <p:nvPr/>
        </p:nvSpPr>
        <p:spPr bwMode="auto">
          <a:xfrm>
            <a:off x="228600" y="4648200"/>
            <a:ext cx="25146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dirty="0" smtClean="0">
                <a:solidFill>
                  <a:srgbClr val="FF0000"/>
                </a:solidFill>
              </a:rPr>
              <a:t>Pro-inflammatory mediators</a:t>
            </a:r>
          </a:p>
        </p:txBody>
      </p:sp>
      <p:sp>
        <p:nvSpPr>
          <p:cNvPr id="32897" name="Text Box 129"/>
          <p:cNvSpPr txBox="1">
            <a:spLocks noChangeArrowheads="1"/>
          </p:cNvSpPr>
          <p:nvPr/>
        </p:nvSpPr>
        <p:spPr bwMode="auto">
          <a:xfrm>
            <a:off x="3113088" y="4724400"/>
            <a:ext cx="2878137" cy="830263"/>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2400" b="1" dirty="0">
                <a:solidFill>
                  <a:schemeClr val="accent2">
                    <a:lumMod val="95000"/>
                    <a:lumOff val="5000"/>
                  </a:schemeClr>
                </a:solidFill>
              </a:rPr>
              <a:t>Cellular membrane</a:t>
            </a:r>
          </a:p>
          <a:p>
            <a:pPr algn="ctr" fontAlgn="base">
              <a:spcBef>
                <a:spcPct val="0"/>
              </a:spcBef>
              <a:spcAft>
                <a:spcPct val="0"/>
              </a:spcAft>
              <a:defRPr/>
            </a:pPr>
            <a:r>
              <a:rPr lang="en-US" sz="2400" b="1" dirty="0">
                <a:solidFill>
                  <a:schemeClr val="accent2">
                    <a:lumMod val="95000"/>
                    <a:lumOff val="5000"/>
                  </a:schemeClr>
                </a:solidFill>
              </a:rPr>
              <a:t>Molecules, receptors</a:t>
            </a:r>
          </a:p>
        </p:txBody>
      </p:sp>
      <p:sp>
        <p:nvSpPr>
          <p:cNvPr id="64524" name="Text Box 130"/>
          <p:cNvSpPr txBox="1">
            <a:spLocks noChangeArrowheads="1"/>
          </p:cNvSpPr>
          <p:nvPr/>
        </p:nvSpPr>
        <p:spPr bwMode="auto">
          <a:xfrm>
            <a:off x="6926263" y="4724400"/>
            <a:ext cx="165576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dirty="0" err="1" smtClean="0">
                <a:solidFill>
                  <a:srgbClr val="00B0F0"/>
                </a:solidFill>
              </a:rPr>
              <a:t>Angiogenic</a:t>
            </a:r>
            <a:endParaRPr lang="en-US" dirty="0" smtClean="0">
              <a:solidFill>
                <a:srgbClr val="00B0F0"/>
              </a:solidFill>
            </a:endParaRPr>
          </a:p>
          <a:p>
            <a:pPr algn="ctr" eaLnBrk="1" fontAlgn="base" hangingPunct="1">
              <a:spcBef>
                <a:spcPct val="0"/>
              </a:spcBef>
              <a:spcAft>
                <a:spcPct val="0"/>
              </a:spcAft>
            </a:pPr>
            <a:r>
              <a:rPr lang="en-US" dirty="0" smtClean="0">
                <a:solidFill>
                  <a:srgbClr val="00B0F0"/>
                </a:solidFill>
              </a:rPr>
              <a:t>mediators</a:t>
            </a:r>
          </a:p>
        </p:txBody>
      </p:sp>
      <p:sp>
        <p:nvSpPr>
          <p:cNvPr id="64525" name="Text Box 131"/>
          <p:cNvSpPr txBox="1">
            <a:spLocks noChangeArrowheads="1"/>
          </p:cNvSpPr>
          <p:nvPr/>
        </p:nvSpPr>
        <p:spPr bwMode="auto">
          <a:xfrm>
            <a:off x="5638800" y="2489200"/>
            <a:ext cx="28527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mtClean="0">
                <a:solidFill>
                  <a:schemeClr val="accent2">
                    <a:lumMod val="95000"/>
                    <a:lumOff val="5000"/>
                  </a:schemeClr>
                </a:solidFill>
              </a:rPr>
              <a:t>Type I IFN response</a:t>
            </a:r>
          </a:p>
        </p:txBody>
      </p:sp>
      <p:grpSp>
        <p:nvGrpSpPr>
          <p:cNvPr id="2" name="Group 134"/>
          <p:cNvGrpSpPr>
            <a:grpSpLocks/>
          </p:cNvGrpSpPr>
          <p:nvPr/>
        </p:nvGrpSpPr>
        <p:grpSpPr bwMode="auto">
          <a:xfrm>
            <a:off x="5334000" y="2590800"/>
            <a:ext cx="304800" cy="304800"/>
            <a:chOff x="3360" y="1632"/>
            <a:chExt cx="192" cy="192"/>
          </a:xfrm>
        </p:grpSpPr>
        <p:sp>
          <p:nvSpPr>
            <p:cNvPr id="64534" name="Line 132"/>
            <p:cNvSpPr>
              <a:spLocks noChangeShapeType="1"/>
            </p:cNvSpPr>
            <p:nvPr/>
          </p:nvSpPr>
          <p:spPr bwMode="auto">
            <a:xfrm flipH="1">
              <a:off x="3360" y="1728"/>
              <a:ext cx="192" cy="0"/>
            </a:xfrm>
            <a:prstGeom prst="line">
              <a:avLst/>
            </a:prstGeom>
            <a:noFill/>
            <a:ln w="31750">
              <a:solidFill>
                <a:srgbClr val="0000FF"/>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64535" name="Line 133"/>
            <p:cNvSpPr>
              <a:spLocks noChangeShapeType="1"/>
            </p:cNvSpPr>
            <p:nvPr/>
          </p:nvSpPr>
          <p:spPr bwMode="auto">
            <a:xfrm>
              <a:off x="3360" y="1632"/>
              <a:ext cx="0" cy="192"/>
            </a:xfrm>
            <a:prstGeom prst="line">
              <a:avLst/>
            </a:prstGeom>
            <a:noFill/>
            <a:ln w="31750">
              <a:solidFill>
                <a:srgbClr val="0000FF"/>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grpSp>
      <p:sp>
        <p:nvSpPr>
          <p:cNvPr id="64527" name="Line 135"/>
          <p:cNvSpPr>
            <a:spLocks noChangeShapeType="1"/>
          </p:cNvSpPr>
          <p:nvPr/>
        </p:nvSpPr>
        <p:spPr bwMode="auto">
          <a:xfrm flipH="1">
            <a:off x="2209800" y="3886200"/>
            <a:ext cx="1219200" cy="83820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4528" name="Line 136"/>
          <p:cNvSpPr>
            <a:spLocks noChangeShapeType="1"/>
          </p:cNvSpPr>
          <p:nvPr/>
        </p:nvSpPr>
        <p:spPr bwMode="auto">
          <a:xfrm>
            <a:off x="4648200" y="4191000"/>
            <a:ext cx="0" cy="60960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4529" name="Line 137"/>
          <p:cNvSpPr>
            <a:spLocks noChangeShapeType="1"/>
          </p:cNvSpPr>
          <p:nvPr/>
        </p:nvSpPr>
        <p:spPr bwMode="auto">
          <a:xfrm>
            <a:off x="6477000" y="4114800"/>
            <a:ext cx="990600" cy="53340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4530" name="Text Box 138"/>
          <p:cNvSpPr txBox="1">
            <a:spLocks noChangeArrowheads="1"/>
          </p:cNvSpPr>
          <p:nvPr/>
        </p:nvSpPr>
        <p:spPr bwMode="auto">
          <a:xfrm>
            <a:off x="3048000" y="6096000"/>
            <a:ext cx="3570288"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2800" smtClean="0">
                <a:solidFill>
                  <a:srgbClr val="FF0000"/>
                </a:solidFill>
              </a:rPr>
              <a:t>Vascular permeability</a:t>
            </a:r>
          </a:p>
        </p:txBody>
      </p:sp>
      <p:sp>
        <p:nvSpPr>
          <p:cNvPr id="64531" name="Rectangle 140"/>
          <p:cNvSpPr>
            <a:spLocks noChangeArrowheads="1"/>
          </p:cNvSpPr>
          <p:nvPr/>
        </p:nvSpPr>
        <p:spPr bwMode="auto">
          <a:xfrm>
            <a:off x="3048000" y="6146800"/>
            <a:ext cx="3581400" cy="457200"/>
          </a:xfrm>
          <a:prstGeom prst="rect">
            <a:avLst/>
          </a:prstGeom>
          <a:noFill/>
          <a:ln w="317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4532" name="Line 141"/>
          <p:cNvSpPr>
            <a:spLocks noChangeShapeType="1"/>
          </p:cNvSpPr>
          <p:nvPr/>
        </p:nvSpPr>
        <p:spPr bwMode="auto">
          <a:xfrm>
            <a:off x="4648200" y="5562600"/>
            <a:ext cx="0" cy="53340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25" name="Text Box 122"/>
          <p:cNvSpPr txBox="1">
            <a:spLocks noChangeArrowheads="1"/>
          </p:cNvSpPr>
          <p:nvPr/>
        </p:nvSpPr>
        <p:spPr bwMode="auto">
          <a:xfrm>
            <a:off x="152400" y="762000"/>
            <a:ext cx="4800600" cy="2586038"/>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en-US" b="1" dirty="0">
                <a:solidFill>
                  <a:schemeClr val="accent2">
                    <a:lumMod val="95000"/>
                    <a:lumOff val="5000"/>
                  </a:schemeClr>
                </a:solidFill>
              </a:rPr>
              <a:t>Host factors</a:t>
            </a:r>
          </a:p>
          <a:p>
            <a:pPr algn="ctr" fontAlgn="base">
              <a:spcBef>
                <a:spcPct val="0"/>
              </a:spcBef>
              <a:spcAft>
                <a:spcPct val="0"/>
              </a:spcAft>
              <a:defRPr/>
            </a:pPr>
            <a:r>
              <a:rPr lang="en-US" sz="1600" b="1" dirty="0">
                <a:solidFill>
                  <a:schemeClr val="accent2">
                    <a:lumMod val="95000"/>
                    <a:lumOff val="5000"/>
                  </a:schemeClr>
                </a:solidFill>
              </a:rPr>
              <a:t>Immune</a:t>
            </a:r>
          </a:p>
          <a:p>
            <a:pPr algn="ctr" fontAlgn="base">
              <a:spcBef>
                <a:spcPct val="0"/>
              </a:spcBef>
              <a:spcAft>
                <a:spcPct val="0"/>
              </a:spcAft>
              <a:defRPr/>
            </a:pPr>
            <a:endParaRPr lang="en-US" sz="1600" b="1" dirty="0">
              <a:solidFill>
                <a:schemeClr val="accent2">
                  <a:lumMod val="95000"/>
                  <a:lumOff val="5000"/>
                </a:schemeClr>
              </a:solidFill>
            </a:endParaRPr>
          </a:p>
          <a:p>
            <a:pPr fontAlgn="base">
              <a:spcBef>
                <a:spcPct val="0"/>
              </a:spcBef>
              <a:spcAft>
                <a:spcPct val="0"/>
              </a:spcAft>
              <a:defRPr/>
            </a:pPr>
            <a:r>
              <a:rPr lang="en-US" sz="1600" b="1" dirty="0">
                <a:solidFill>
                  <a:schemeClr val="accent2">
                    <a:lumMod val="95000"/>
                    <a:lumOff val="5000"/>
                  </a:schemeClr>
                </a:solidFill>
              </a:rPr>
              <a:t>Antibodies		Cellular</a:t>
            </a:r>
          </a:p>
          <a:p>
            <a:pPr fontAlgn="base">
              <a:spcBef>
                <a:spcPct val="0"/>
              </a:spcBef>
              <a:spcAft>
                <a:spcPct val="0"/>
              </a:spcAft>
              <a:defRPr/>
            </a:pPr>
            <a:r>
              <a:rPr lang="en-US" sz="1600" b="1" dirty="0">
                <a:solidFill>
                  <a:schemeClr val="accent2">
                    <a:lumMod val="95000"/>
                    <a:lumOff val="5000"/>
                  </a:schemeClr>
                </a:solidFill>
              </a:rPr>
              <a:t>-neutralizing		-NK cells</a:t>
            </a:r>
          </a:p>
          <a:p>
            <a:pPr fontAlgn="base">
              <a:spcBef>
                <a:spcPct val="0"/>
              </a:spcBef>
              <a:spcAft>
                <a:spcPct val="0"/>
              </a:spcAft>
              <a:defRPr/>
            </a:pPr>
            <a:r>
              <a:rPr lang="en-US" sz="1600" b="1" dirty="0">
                <a:solidFill>
                  <a:schemeClr val="accent2">
                    <a:lumMod val="95000"/>
                    <a:lumOff val="5000"/>
                  </a:schemeClr>
                </a:solidFill>
              </a:rPr>
              <a:t>-ADCC			  </a:t>
            </a:r>
          </a:p>
          <a:p>
            <a:pPr fontAlgn="base">
              <a:spcBef>
                <a:spcPct val="0"/>
              </a:spcBef>
              <a:spcAft>
                <a:spcPct val="0"/>
              </a:spcAft>
              <a:defRPr/>
            </a:pPr>
            <a:r>
              <a:rPr lang="en-US" sz="1600" b="1" dirty="0">
                <a:solidFill>
                  <a:schemeClr val="accent2">
                    <a:lumMod val="95000"/>
                    <a:lumOff val="5000"/>
                  </a:schemeClr>
                </a:solidFill>
              </a:rPr>
              <a:t> -enhancing ?	               Cross-reactive  T cells	</a:t>
            </a:r>
          </a:p>
          <a:p>
            <a:pPr algn="ctr" fontAlgn="base">
              <a:spcBef>
                <a:spcPct val="0"/>
              </a:spcBef>
              <a:spcAft>
                <a:spcPct val="0"/>
              </a:spcAft>
              <a:defRPr/>
            </a:pPr>
            <a:endParaRPr lang="en-US" sz="1600" b="1" dirty="0">
              <a:solidFill>
                <a:schemeClr val="accent2">
                  <a:lumMod val="95000"/>
                  <a:lumOff val="5000"/>
                </a:schemeClr>
              </a:solidFill>
            </a:endParaRPr>
          </a:p>
          <a:p>
            <a:pPr algn="ctr" fontAlgn="base">
              <a:spcBef>
                <a:spcPct val="0"/>
              </a:spcBef>
              <a:spcAft>
                <a:spcPct val="0"/>
              </a:spcAft>
              <a:defRPr/>
            </a:pPr>
            <a:r>
              <a:rPr lang="en-US" sz="1600" b="1" dirty="0">
                <a:solidFill>
                  <a:schemeClr val="accent2">
                    <a:lumMod val="95000"/>
                    <a:lumOff val="5000"/>
                  </a:schemeClr>
                </a:solidFill>
              </a:rPr>
              <a:t>Genetics</a:t>
            </a:r>
          </a:p>
          <a:p>
            <a:pPr algn="ctr" fontAlgn="base">
              <a:spcBef>
                <a:spcPct val="0"/>
              </a:spcBef>
              <a:spcAft>
                <a:spcPct val="0"/>
              </a:spcAft>
              <a:defRPr/>
            </a:pPr>
            <a:r>
              <a:rPr lang="en-US" sz="1600" b="1" dirty="0">
                <a:solidFill>
                  <a:schemeClr val="accent2">
                    <a:lumMod val="95000"/>
                    <a:lumOff val="5000"/>
                  </a:schemeClr>
                </a:solidFill>
              </a:rPr>
              <a:t>HLA, TNF, CD209</a:t>
            </a:r>
          </a:p>
        </p:txBody>
      </p:sp>
      <p:pic>
        <p:nvPicPr>
          <p:cNvPr id="2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2105767247"/>
      </p:ext>
    </p:extLst>
  </p:cSld>
  <p:clrMapOvr>
    <a:masterClrMapping/>
  </p:clrMapOvr>
  <p:transition spd="slow"/>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62000" y="2514600"/>
            <a:ext cx="7772400" cy="1143000"/>
          </a:xfrm>
        </p:spPr>
        <p:txBody>
          <a:bodyPr/>
          <a:lstStyle/>
          <a:p>
            <a:pPr algn="ctr" eaLnBrk="1" hangingPunct="1"/>
            <a:r>
              <a:rPr lang="en-US" sz="4000" b="1" dirty="0" err="1" smtClean="0">
                <a:solidFill>
                  <a:schemeClr val="bg1"/>
                </a:solidFill>
              </a:rPr>
              <a:t>Immunopathogenesis</a:t>
            </a:r>
            <a:r>
              <a:rPr lang="en-US" sz="4000" b="1" dirty="0" smtClean="0">
                <a:solidFill>
                  <a:schemeClr val="bg1"/>
                </a:solidFill>
              </a:rPr>
              <a:t> of Dengue Disease</a:t>
            </a:r>
            <a:endParaRPr lang="en-GB" sz="4000" b="1" dirty="0" smtClean="0">
              <a:solidFill>
                <a:schemeClr val="bg1"/>
              </a:solidFill>
            </a:endParaRPr>
          </a:p>
        </p:txBody>
      </p:sp>
      <p:pic>
        <p:nvPicPr>
          <p:cNvPr id="3"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3344436528"/>
      </p:ext>
    </p:extLst>
  </p:cSld>
  <p:clrMapOvr>
    <a:masterClrMapping/>
  </p:clrMapOvr>
  <p:transition spd="slow"/>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000" dirty="0" smtClean="0">
                <a:solidFill>
                  <a:schemeClr val="bg1"/>
                </a:solidFill>
              </a:rPr>
              <a:t>Why study pathogenesis?</a:t>
            </a:r>
            <a:endParaRPr lang="en-US" sz="4000" dirty="0">
              <a:solidFill>
                <a:schemeClr val="bg1"/>
              </a:solidFill>
            </a:endParaRPr>
          </a:p>
        </p:txBody>
      </p:sp>
      <p:sp>
        <p:nvSpPr>
          <p:cNvPr id="3" name="Content Placeholder 2"/>
          <p:cNvSpPr>
            <a:spLocks noGrp="1"/>
          </p:cNvSpPr>
          <p:nvPr>
            <p:ph idx="1"/>
          </p:nvPr>
        </p:nvSpPr>
        <p:spPr/>
        <p:txBody>
          <a:bodyPr>
            <a:normAutofit/>
          </a:bodyPr>
          <a:lstStyle/>
          <a:p>
            <a:pPr>
              <a:defRPr/>
            </a:pPr>
            <a:r>
              <a:rPr lang="en-US" sz="2800" dirty="0" smtClean="0">
                <a:solidFill>
                  <a:schemeClr val="bg1"/>
                </a:solidFill>
              </a:rPr>
              <a:t>To develop </a:t>
            </a:r>
            <a:r>
              <a:rPr lang="en-US" sz="2800" dirty="0" smtClean="0">
                <a:solidFill>
                  <a:srgbClr val="FF0000"/>
                </a:solidFill>
              </a:rPr>
              <a:t>predictive indicators</a:t>
            </a:r>
            <a:r>
              <a:rPr lang="en-US" sz="2800" dirty="0" smtClean="0">
                <a:solidFill>
                  <a:schemeClr val="bg1"/>
                </a:solidFill>
              </a:rPr>
              <a:t> or profiles of severe disease.</a:t>
            </a:r>
          </a:p>
          <a:p>
            <a:pPr>
              <a:defRPr/>
            </a:pPr>
            <a:endParaRPr lang="en-US" sz="2800" dirty="0" smtClean="0">
              <a:solidFill>
                <a:schemeClr val="bg1"/>
              </a:solidFill>
            </a:endParaRPr>
          </a:p>
          <a:p>
            <a:pPr>
              <a:defRPr/>
            </a:pPr>
            <a:r>
              <a:rPr lang="en-US" sz="2800" dirty="0" smtClean="0">
                <a:solidFill>
                  <a:schemeClr val="bg1"/>
                </a:solidFill>
              </a:rPr>
              <a:t>To develop </a:t>
            </a:r>
            <a:r>
              <a:rPr lang="en-US" sz="2800" dirty="0" smtClean="0">
                <a:solidFill>
                  <a:srgbClr val="FF0000"/>
                </a:solidFill>
              </a:rPr>
              <a:t>therapeutic</a:t>
            </a:r>
            <a:r>
              <a:rPr lang="en-US" sz="2800" dirty="0" smtClean="0">
                <a:solidFill>
                  <a:schemeClr val="bg1"/>
                </a:solidFill>
              </a:rPr>
              <a:t> </a:t>
            </a:r>
            <a:r>
              <a:rPr lang="en-US" sz="2800" dirty="0" smtClean="0">
                <a:solidFill>
                  <a:srgbClr val="FF0000"/>
                </a:solidFill>
              </a:rPr>
              <a:t>interventions</a:t>
            </a:r>
            <a:r>
              <a:rPr lang="en-US" sz="2800" dirty="0" smtClean="0">
                <a:solidFill>
                  <a:schemeClr val="bg1"/>
                </a:solidFill>
              </a:rPr>
              <a:t>.</a:t>
            </a:r>
          </a:p>
          <a:p>
            <a:pPr>
              <a:defRPr/>
            </a:pPr>
            <a:endParaRPr lang="en-US" sz="2800" dirty="0" smtClean="0">
              <a:solidFill>
                <a:schemeClr val="bg1"/>
              </a:solidFill>
            </a:endParaRPr>
          </a:p>
          <a:p>
            <a:pPr>
              <a:defRPr/>
            </a:pPr>
            <a:r>
              <a:rPr lang="en-US" sz="2800" dirty="0" smtClean="0">
                <a:solidFill>
                  <a:schemeClr val="bg1"/>
                </a:solidFill>
              </a:rPr>
              <a:t>To identify </a:t>
            </a:r>
            <a:r>
              <a:rPr lang="en-US" sz="2800" dirty="0" smtClean="0">
                <a:solidFill>
                  <a:srgbClr val="FF0000"/>
                </a:solidFill>
              </a:rPr>
              <a:t>protective and pathogenic</a:t>
            </a:r>
            <a:r>
              <a:rPr lang="en-US" sz="2800" dirty="0" smtClean="0">
                <a:solidFill>
                  <a:schemeClr val="bg1"/>
                </a:solidFill>
              </a:rPr>
              <a:t> immune correlates.</a:t>
            </a:r>
            <a:endParaRPr lang="en-US" sz="2800" dirty="0">
              <a:solidFill>
                <a:schemeClr val="bg1"/>
              </a:solidFill>
            </a:endParaRP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3340548629"/>
      </p:ext>
    </p:extLst>
  </p:cSld>
  <p:clrMapOvr>
    <a:masterClrMapping/>
  </p:clrMapOvr>
  <p:transition spd="slow"/>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9"/>
          <p:cNvSpPr>
            <a:spLocks noGrp="1" noChangeArrowheads="1"/>
          </p:cNvSpPr>
          <p:nvPr>
            <p:ph type="title"/>
          </p:nvPr>
        </p:nvSpPr>
        <p:spPr>
          <a:xfrm>
            <a:off x="685800" y="304800"/>
            <a:ext cx="7772400" cy="1143000"/>
          </a:xfrm>
        </p:spPr>
        <p:txBody>
          <a:bodyPr/>
          <a:lstStyle/>
          <a:p>
            <a:pPr algn="ctr" eaLnBrk="1" hangingPunct="1"/>
            <a:r>
              <a:rPr lang="en-US" b="1" dirty="0" smtClean="0">
                <a:solidFill>
                  <a:srgbClr val="FF0000"/>
                </a:solidFill>
              </a:rPr>
              <a:t>Dengue Viral Particle</a:t>
            </a:r>
            <a:endParaRPr lang="th-TH" b="1" dirty="0" smtClean="0">
              <a:solidFill>
                <a:srgbClr val="FF0000"/>
              </a:solidFill>
            </a:endParaRPr>
          </a:p>
        </p:txBody>
      </p:sp>
      <p:pic>
        <p:nvPicPr>
          <p:cNvPr id="7171" name="Picture 5" descr="rossmann"/>
          <p:cNvPicPr>
            <a:picLocks noGrp="1" noChangeAspect="1" noChangeArrowheads="1"/>
          </p:cNvPicPr>
          <p:nvPr>
            <p:ph sz="half" idx="1"/>
          </p:nvPr>
        </p:nvPicPr>
        <p:blipFill>
          <a:blip r:embed="rId2" cstate="print">
            <a:extLst>
              <a:ext uri="{28A0092B-C50C-407E-A947-70E740481C1C}">
                <a14:useLocalDpi xmlns:a14="http://schemas.microsoft.com/office/drawing/2010/main" xmlns="" val="0"/>
              </a:ext>
            </a:extLst>
          </a:blip>
          <a:srcRect/>
          <a:stretch>
            <a:fillRect/>
          </a:stretch>
        </p:blipFill>
        <p:spPr>
          <a:xfrm>
            <a:off x="685800" y="1873250"/>
            <a:ext cx="3810000" cy="3719513"/>
          </a:xfrm>
          <a:noFill/>
        </p:spPr>
      </p:pic>
      <p:pic>
        <p:nvPicPr>
          <p:cNvPr id="7172" name="Picture 8" descr="rossmann"/>
          <p:cNvPicPr>
            <a:picLocks noGrp="1" noChangeAspect="1" noChangeArrowheads="1"/>
          </p:cNvPicPr>
          <p:nvPr>
            <p:ph sz="half" idx="2"/>
          </p:nvPr>
        </p:nvPicPr>
        <p:blipFill>
          <a:blip r:embed="rId3" cstate="print">
            <a:extLst>
              <a:ext uri="{28A0092B-C50C-407E-A947-70E740481C1C}">
                <a14:useLocalDpi xmlns:a14="http://schemas.microsoft.com/office/drawing/2010/main" xmlns="" val="0"/>
              </a:ext>
            </a:extLst>
          </a:blip>
          <a:srcRect/>
          <a:stretch>
            <a:fillRect/>
          </a:stretch>
        </p:blipFill>
        <p:spPr>
          <a:xfrm>
            <a:off x="4648200" y="1828800"/>
            <a:ext cx="3810000" cy="3810000"/>
          </a:xfrm>
          <a:noFill/>
        </p:spPr>
      </p:pic>
      <p:sp>
        <p:nvSpPr>
          <p:cNvPr id="7173" name="Rectangle 11"/>
          <p:cNvSpPr>
            <a:spLocks noChangeArrowheads="1"/>
          </p:cNvSpPr>
          <p:nvPr/>
        </p:nvSpPr>
        <p:spPr bwMode="auto">
          <a:xfrm>
            <a:off x="749300" y="457200"/>
            <a:ext cx="6946900" cy="990600"/>
          </a:xfrm>
          <a:prstGeom prst="rect">
            <a:avLst/>
          </a:prstGeom>
          <a:noFill/>
          <a:ln w="34925">
            <a:solidFill>
              <a:srgbClr val="99CC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7174" name="Rectangle 12"/>
          <p:cNvSpPr>
            <a:spLocks noChangeArrowheads="1"/>
          </p:cNvSpPr>
          <p:nvPr/>
        </p:nvSpPr>
        <p:spPr bwMode="auto">
          <a:xfrm>
            <a:off x="749300" y="5770563"/>
            <a:ext cx="7666038" cy="639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fontAlgn="base">
              <a:spcBef>
                <a:spcPct val="0"/>
              </a:spcBef>
              <a:spcAft>
                <a:spcPct val="0"/>
              </a:spcAft>
            </a:pPr>
            <a:r>
              <a:rPr lang="en-GB" sz="1200" b="1" smtClean="0">
                <a:solidFill>
                  <a:srgbClr val="FFFFFF"/>
                </a:solidFill>
              </a:rPr>
              <a:t>Structures of Immature Flavivirus Particles</a:t>
            </a:r>
          </a:p>
          <a:p>
            <a:pPr fontAlgn="base">
              <a:spcBef>
                <a:spcPct val="0"/>
              </a:spcBef>
              <a:spcAft>
                <a:spcPct val="0"/>
              </a:spcAft>
            </a:pPr>
            <a:r>
              <a:rPr lang="en-GB" sz="1200" b="1" i="1" smtClean="0">
                <a:solidFill>
                  <a:srgbClr val="FFFFFF"/>
                </a:solidFill>
              </a:rPr>
              <a:t>By Ying Zhang, Jeroen Corver, Paul R. Chipman, Wei Zhang, Sergei V. Pletnev, Dagmar Sedlak, Timothy S. Baker, James H. Strauss, Richard J. Kuhn and Michael G. Rossmann</a:t>
            </a:r>
          </a:p>
        </p:txBody>
      </p:sp>
      <p:pic>
        <p:nvPicPr>
          <p:cNvPr id="7" name="Picture 5"/>
          <p:cNvPicPr>
            <a:picLocks noChangeAspect="1" noChangeArrowheads="1"/>
          </p:cNvPicPr>
          <p:nvPr/>
        </p:nvPicPr>
        <p:blipFill>
          <a:blip r:embed="rId4"/>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741767757"/>
      </p:ext>
    </p:extLst>
  </p:cSld>
  <p:clrMapOvr>
    <a:masterClrMapping/>
  </p:clrMapOvr>
  <p:transition spd="slow"/>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4"/>
          <p:cNvSpPr txBox="1">
            <a:spLocks noChangeArrowheads="1"/>
          </p:cNvSpPr>
          <p:nvPr/>
        </p:nvSpPr>
        <p:spPr bwMode="auto">
          <a:xfrm>
            <a:off x="2992695" y="762000"/>
            <a:ext cx="319036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3600" dirty="0" smtClean="0">
                <a:solidFill>
                  <a:schemeClr val="bg1"/>
                </a:solidFill>
              </a:rPr>
              <a:t>Tissue Tropism</a:t>
            </a:r>
            <a:endParaRPr lang="th-TH" sz="3600" dirty="0" smtClean="0">
              <a:solidFill>
                <a:schemeClr val="bg1"/>
              </a:solidFill>
            </a:endParaRPr>
          </a:p>
        </p:txBody>
      </p:sp>
      <p:sp>
        <p:nvSpPr>
          <p:cNvPr id="9219" name="Text Box 4"/>
          <p:cNvSpPr txBox="1">
            <a:spLocks noChangeArrowheads="1"/>
          </p:cNvSpPr>
          <p:nvPr/>
        </p:nvSpPr>
        <p:spPr bwMode="auto">
          <a:xfrm>
            <a:off x="914400" y="2085535"/>
            <a:ext cx="7010400" cy="1508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2800" dirty="0" smtClean="0">
                <a:solidFill>
                  <a:schemeClr val="bg1"/>
                </a:solidFill>
              </a:rPr>
              <a:t>Many cell types can be infected </a:t>
            </a:r>
            <a:r>
              <a:rPr lang="en-US" sz="2800" i="1" dirty="0" smtClean="0">
                <a:solidFill>
                  <a:schemeClr val="bg1"/>
                </a:solidFill>
              </a:rPr>
              <a:t>in vitro </a:t>
            </a:r>
            <a:r>
              <a:rPr lang="en-US" sz="2800" dirty="0" smtClean="0">
                <a:solidFill>
                  <a:schemeClr val="bg1"/>
                </a:solidFill>
              </a:rPr>
              <a:t>with DENV: monocytes, epithelial cells, endothelial cells</a:t>
            </a:r>
            <a:r>
              <a:rPr lang="en-US" sz="3600" dirty="0">
                <a:solidFill>
                  <a:schemeClr val="bg1"/>
                </a:solidFill>
              </a:rPr>
              <a:t>,</a:t>
            </a:r>
            <a:r>
              <a:rPr lang="en-US" sz="3600" dirty="0" smtClean="0">
                <a:solidFill>
                  <a:schemeClr val="bg1"/>
                </a:solidFill>
              </a:rPr>
              <a:t> </a:t>
            </a:r>
            <a:r>
              <a:rPr lang="en-US" sz="2800" dirty="0" smtClean="0">
                <a:solidFill>
                  <a:srgbClr val="FF0000"/>
                </a:solidFill>
              </a:rPr>
              <a:t>hepatocytes</a:t>
            </a:r>
            <a:r>
              <a:rPr lang="en-US" sz="2800" dirty="0" smtClean="0">
                <a:solidFill>
                  <a:schemeClr val="bg1"/>
                </a:solidFill>
              </a:rPr>
              <a:t>, </a:t>
            </a:r>
            <a:r>
              <a:rPr lang="en-US" sz="2800" dirty="0" err="1" smtClean="0">
                <a:solidFill>
                  <a:schemeClr val="bg1"/>
                </a:solidFill>
              </a:rPr>
              <a:t>myocytes</a:t>
            </a:r>
            <a:r>
              <a:rPr lang="en-US" sz="2800" dirty="0" smtClean="0">
                <a:solidFill>
                  <a:schemeClr val="bg1"/>
                </a:solidFill>
              </a:rPr>
              <a:t>.</a:t>
            </a:r>
            <a:endParaRPr lang="th-TH" sz="2800" dirty="0" smtClean="0">
              <a:solidFill>
                <a:schemeClr val="bg1"/>
              </a:solidFill>
            </a:endParaRPr>
          </a:p>
        </p:txBody>
      </p:sp>
      <p:sp>
        <p:nvSpPr>
          <p:cNvPr id="9220" name="Text Box 4"/>
          <p:cNvSpPr txBox="1">
            <a:spLocks noChangeArrowheads="1"/>
          </p:cNvSpPr>
          <p:nvPr/>
        </p:nvSpPr>
        <p:spPr bwMode="auto">
          <a:xfrm>
            <a:off x="1066800" y="4267200"/>
            <a:ext cx="6705600"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2800" dirty="0" smtClean="0">
                <a:solidFill>
                  <a:schemeClr val="bg1"/>
                </a:solidFill>
              </a:rPr>
              <a:t>Evidence of in vivo infection: presence of antigen, genome, active replication (negative viral RNA), in tissue samples.</a:t>
            </a:r>
            <a:endParaRPr lang="th-TH" sz="2800" dirty="0" smtClean="0">
              <a:solidFill>
                <a:schemeClr val="bg1"/>
              </a:solidFill>
            </a:endParaRPr>
          </a:p>
        </p:txBody>
      </p:sp>
      <p:pic>
        <p:nvPicPr>
          <p:cNvPr id="5"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1690031914"/>
      </p:ext>
    </p:extLst>
  </p:cSld>
  <p:clrMapOvr>
    <a:masterClrMapping/>
  </p:clrMapOvr>
  <p:transition spd="slow"/>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 y="152400"/>
            <a:ext cx="3429000" cy="217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67"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52400" y="2362200"/>
            <a:ext cx="3429000" cy="222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68" name="Picture 6"/>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52400" y="4657725"/>
            <a:ext cx="3429000" cy="220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9" name="Text Box 7"/>
          <p:cNvSpPr txBox="1">
            <a:spLocks noChangeArrowheads="1"/>
          </p:cNvSpPr>
          <p:nvPr/>
        </p:nvSpPr>
        <p:spPr bwMode="auto">
          <a:xfrm>
            <a:off x="4343400" y="609600"/>
            <a:ext cx="35814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dirty="0" smtClean="0">
                <a:solidFill>
                  <a:schemeClr val="bg1"/>
                </a:solidFill>
              </a:rPr>
              <a:t>Liver</a:t>
            </a:r>
          </a:p>
          <a:p>
            <a:pPr algn="ctr" eaLnBrk="1" fontAlgn="base" hangingPunct="1">
              <a:spcBef>
                <a:spcPct val="0"/>
              </a:spcBef>
              <a:spcAft>
                <a:spcPct val="0"/>
              </a:spcAft>
            </a:pPr>
            <a:r>
              <a:rPr lang="en-US" dirty="0" err="1" smtClean="0">
                <a:solidFill>
                  <a:schemeClr val="bg1"/>
                </a:solidFill>
              </a:rPr>
              <a:t>Kupffer</a:t>
            </a:r>
            <a:r>
              <a:rPr lang="en-US" dirty="0" smtClean="0">
                <a:solidFill>
                  <a:schemeClr val="bg1"/>
                </a:solidFill>
              </a:rPr>
              <a:t> cells</a:t>
            </a:r>
          </a:p>
          <a:p>
            <a:pPr algn="ctr" eaLnBrk="1" fontAlgn="base" hangingPunct="1">
              <a:spcBef>
                <a:spcPct val="0"/>
              </a:spcBef>
              <a:spcAft>
                <a:spcPct val="0"/>
              </a:spcAft>
            </a:pPr>
            <a:r>
              <a:rPr lang="en-US" dirty="0" smtClean="0">
                <a:solidFill>
                  <a:schemeClr val="bg1"/>
                </a:solidFill>
              </a:rPr>
              <a:t>endothelium</a:t>
            </a:r>
            <a:endParaRPr lang="th-TH" dirty="0" smtClean="0">
              <a:solidFill>
                <a:schemeClr val="bg1"/>
              </a:solidFill>
            </a:endParaRPr>
          </a:p>
        </p:txBody>
      </p:sp>
      <p:sp>
        <p:nvSpPr>
          <p:cNvPr id="11270" name="Rectangle 8"/>
          <p:cNvSpPr>
            <a:spLocks noChangeArrowheads="1"/>
          </p:cNvSpPr>
          <p:nvPr/>
        </p:nvSpPr>
        <p:spPr bwMode="auto">
          <a:xfrm>
            <a:off x="3962400" y="3581400"/>
            <a:ext cx="457200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fontAlgn="base">
              <a:spcBef>
                <a:spcPct val="0"/>
              </a:spcBef>
              <a:spcAft>
                <a:spcPct val="0"/>
              </a:spcAft>
            </a:pPr>
            <a:r>
              <a:rPr lang="en-US" sz="2400" b="1" smtClean="0">
                <a:solidFill>
                  <a:schemeClr val="bg1"/>
                </a:solidFill>
              </a:rPr>
              <a:t>Lung</a:t>
            </a:r>
          </a:p>
          <a:p>
            <a:pPr algn="ctr" fontAlgn="base">
              <a:spcBef>
                <a:spcPct val="0"/>
              </a:spcBef>
              <a:spcAft>
                <a:spcPct val="0"/>
              </a:spcAft>
            </a:pPr>
            <a:r>
              <a:rPr lang="en-US" sz="2400" b="1" smtClean="0">
                <a:solidFill>
                  <a:schemeClr val="bg1"/>
                </a:solidFill>
              </a:rPr>
              <a:t>Alveolar macrophages</a:t>
            </a:r>
          </a:p>
          <a:p>
            <a:pPr algn="ctr" fontAlgn="base">
              <a:spcBef>
                <a:spcPct val="0"/>
              </a:spcBef>
              <a:spcAft>
                <a:spcPct val="0"/>
              </a:spcAft>
            </a:pPr>
            <a:r>
              <a:rPr lang="en-US" sz="2400" b="1" smtClean="0">
                <a:solidFill>
                  <a:schemeClr val="bg1"/>
                </a:solidFill>
              </a:rPr>
              <a:t>Vacsular macrophages</a:t>
            </a:r>
          </a:p>
          <a:p>
            <a:pPr algn="ctr" fontAlgn="base">
              <a:spcBef>
                <a:spcPct val="0"/>
              </a:spcBef>
              <a:spcAft>
                <a:spcPct val="0"/>
              </a:spcAft>
            </a:pPr>
            <a:r>
              <a:rPr lang="en-US" sz="2400" b="1" smtClean="0">
                <a:solidFill>
                  <a:schemeClr val="bg1"/>
                </a:solidFill>
              </a:rPr>
              <a:t>Endothelium  </a:t>
            </a:r>
          </a:p>
          <a:p>
            <a:pPr algn="ctr" fontAlgn="base">
              <a:spcBef>
                <a:spcPct val="0"/>
              </a:spcBef>
              <a:spcAft>
                <a:spcPct val="0"/>
              </a:spcAft>
            </a:pPr>
            <a:endParaRPr lang="th-TH" sz="2400" b="1" smtClean="0">
              <a:solidFill>
                <a:schemeClr val="bg1"/>
              </a:solidFill>
            </a:endParaRPr>
          </a:p>
        </p:txBody>
      </p:sp>
      <p:pic>
        <p:nvPicPr>
          <p:cNvPr id="7" name="Picture 5"/>
          <p:cNvPicPr>
            <a:picLocks noChangeAspect="1" noChangeArrowheads="1"/>
          </p:cNvPicPr>
          <p:nvPr/>
        </p:nvPicPr>
        <p:blipFill>
          <a:blip r:embed="rId5"/>
          <a:srcRect/>
          <a:stretch>
            <a:fillRect/>
          </a:stretch>
        </p:blipFill>
        <p:spPr bwMode="auto">
          <a:xfrm>
            <a:off x="7648135" y="5836408"/>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3152294955"/>
      </p:ext>
    </p:extLst>
  </p:cSld>
  <p:clrMapOvr>
    <a:masterClrMapping/>
  </p:clrMapOvr>
  <p:transition spd="slow"/>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p:cNvPicPr>
            <a:picLocks noGrp="1" noChangeAspect="1" noChangeArrowheads="1"/>
          </p:cNvPicPr>
          <p:nvPr>
            <p:ph type="body" idx="1"/>
          </p:nvPr>
        </p:nvPicPr>
        <p:blipFill>
          <a:blip r:embed="rId2">
            <a:extLst>
              <a:ext uri="{28A0092B-C50C-407E-A947-70E740481C1C}">
                <a14:useLocalDpi xmlns:a14="http://schemas.microsoft.com/office/drawing/2010/main" xmlns="" val="0"/>
              </a:ext>
            </a:extLst>
          </a:blip>
          <a:srcRect/>
          <a:stretch>
            <a:fillRect/>
          </a:stretch>
        </p:blipFill>
        <p:spPr>
          <a:xfrm>
            <a:off x="152400" y="1677988"/>
            <a:ext cx="5334000" cy="4721225"/>
          </a:xfrm>
        </p:spPr>
      </p:pic>
      <p:sp>
        <p:nvSpPr>
          <p:cNvPr id="12291" name="Text Box 4"/>
          <p:cNvSpPr txBox="1">
            <a:spLocks noChangeArrowheads="1"/>
          </p:cNvSpPr>
          <p:nvPr/>
        </p:nvSpPr>
        <p:spPr bwMode="auto">
          <a:xfrm>
            <a:off x="381000" y="1066800"/>
            <a:ext cx="2301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mtClean="0">
                <a:solidFill>
                  <a:schemeClr val="bg1"/>
                </a:solidFill>
              </a:rPr>
              <a:t>immunostaining</a:t>
            </a:r>
            <a:endParaRPr lang="th-TH" smtClean="0">
              <a:solidFill>
                <a:schemeClr val="bg1"/>
              </a:solidFill>
            </a:endParaRPr>
          </a:p>
        </p:txBody>
      </p:sp>
      <p:sp>
        <p:nvSpPr>
          <p:cNvPr id="12292" name="Text Box 5"/>
          <p:cNvSpPr txBox="1">
            <a:spLocks noChangeArrowheads="1"/>
          </p:cNvSpPr>
          <p:nvPr/>
        </p:nvSpPr>
        <p:spPr bwMode="auto">
          <a:xfrm>
            <a:off x="3548063" y="1066800"/>
            <a:ext cx="10239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mtClean="0">
                <a:solidFill>
                  <a:schemeClr val="bg1"/>
                </a:solidFill>
              </a:rPr>
              <a:t>In situ</a:t>
            </a:r>
            <a:endParaRPr lang="th-TH" smtClean="0">
              <a:solidFill>
                <a:schemeClr val="bg1"/>
              </a:solidFill>
            </a:endParaRPr>
          </a:p>
        </p:txBody>
      </p:sp>
      <p:sp>
        <p:nvSpPr>
          <p:cNvPr id="12293" name="Text Box 6"/>
          <p:cNvSpPr txBox="1">
            <a:spLocks noChangeArrowheads="1"/>
          </p:cNvSpPr>
          <p:nvPr/>
        </p:nvSpPr>
        <p:spPr bwMode="auto">
          <a:xfrm>
            <a:off x="5638800" y="2895600"/>
            <a:ext cx="332263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dirty="0" smtClean="0">
                <a:solidFill>
                  <a:schemeClr val="bg1"/>
                </a:solidFill>
              </a:rPr>
              <a:t>Splenic macrophages, lymphocytes</a:t>
            </a:r>
            <a:endParaRPr lang="th-TH" dirty="0" smtClean="0">
              <a:solidFill>
                <a:schemeClr val="bg1"/>
              </a:solidFill>
            </a:endParaRPr>
          </a:p>
        </p:txBody>
      </p:sp>
      <p:sp>
        <p:nvSpPr>
          <p:cNvPr id="12294" name="Text Box 7"/>
          <p:cNvSpPr txBox="1">
            <a:spLocks noChangeArrowheads="1"/>
          </p:cNvSpPr>
          <p:nvPr/>
        </p:nvSpPr>
        <p:spPr bwMode="auto">
          <a:xfrm>
            <a:off x="5522913" y="5029200"/>
            <a:ext cx="362108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mtClean="0">
                <a:solidFill>
                  <a:schemeClr val="bg1"/>
                </a:solidFill>
              </a:rPr>
              <a:t>Peripheral blood monocytes, lymphocytes</a:t>
            </a:r>
            <a:endParaRPr lang="th-TH" smtClean="0">
              <a:solidFill>
                <a:schemeClr val="bg1"/>
              </a:solidFill>
            </a:endParaRPr>
          </a:p>
        </p:txBody>
      </p:sp>
      <p:pic>
        <p:nvPicPr>
          <p:cNvPr id="7" name="Picture 5"/>
          <p:cNvPicPr>
            <a:picLocks noChangeAspect="1" noChangeArrowheads="1"/>
          </p:cNvPicPr>
          <p:nvPr/>
        </p:nvPicPr>
        <p:blipFill>
          <a:blip r:embed="rId3"/>
          <a:srcRect/>
          <a:stretch>
            <a:fillRect/>
          </a:stretch>
        </p:blipFill>
        <p:spPr bwMode="auto">
          <a:xfrm>
            <a:off x="7620000" y="5879123"/>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62477177"/>
      </p:ext>
    </p:extLst>
  </p:cSld>
  <p:clrMapOvr>
    <a:masterClrMapping/>
  </p:clrMapOvr>
  <p:transition spd="slow"/>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772400" cy="1249363"/>
          </a:xfrm>
        </p:spPr>
        <p:txBody>
          <a:bodyPr/>
          <a:lstStyle/>
          <a:p>
            <a:pPr algn="ctr">
              <a:defRPr/>
            </a:pPr>
            <a:r>
              <a:rPr lang="en-US" b="1" dirty="0" smtClean="0">
                <a:solidFill>
                  <a:schemeClr val="bg1"/>
                </a:solidFill>
              </a:rPr>
              <a:t>Virus-Cell Interaction </a:t>
            </a:r>
            <a:endParaRPr lang="en-US" b="1" dirty="0">
              <a:solidFill>
                <a:schemeClr val="bg1"/>
              </a:solidFill>
            </a:endParaRPr>
          </a:p>
        </p:txBody>
      </p:sp>
      <p:sp>
        <p:nvSpPr>
          <p:cNvPr id="3" name="Content Placeholder 2"/>
          <p:cNvSpPr>
            <a:spLocks noGrp="1"/>
          </p:cNvSpPr>
          <p:nvPr>
            <p:ph idx="1"/>
          </p:nvPr>
        </p:nvSpPr>
        <p:spPr>
          <a:xfrm>
            <a:off x="762000" y="2286000"/>
            <a:ext cx="7772400" cy="1905000"/>
          </a:xfrm>
        </p:spPr>
        <p:txBody>
          <a:bodyPr>
            <a:normAutofit/>
          </a:bodyPr>
          <a:lstStyle/>
          <a:p>
            <a:pPr algn="ctr">
              <a:defRPr/>
            </a:pPr>
            <a:r>
              <a:rPr lang="en-US" sz="3600" dirty="0" smtClean="0">
                <a:solidFill>
                  <a:schemeClr val="bg1"/>
                </a:solidFill>
              </a:rPr>
              <a:t>Viral entry and replication.</a:t>
            </a:r>
          </a:p>
          <a:p>
            <a:pPr algn="ctr">
              <a:defRPr/>
            </a:pPr>
            <a:r>
              <a:rPr lang="en-US" sz="3600" dirty="0" smtClean="0">
                <a:solidFill>
                  <a:schemeClr val="bg1"/>
                </a:solidFill>
              </a:rPr>
              <a:t>Activation of the innate immune system.</a:t>
            </a:r>
            <a:endParaRPr lang="en-US" sz="3600" dirty="0">
              <a:solidFill>
                <a:schemeClr val="bg1"/>
              </a:solidFill>
            </a:endParaRP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1716411142"/>
      </p:ext>
    </p:extLst>
  </p:cSld>
  <p:clrMapOvr>
    <a:masterClrMapping/>
  </p:clrMapOvr>
  <p:transition spd="slow"/>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sz="3600" b="1" dirty="0" smtClean="0">
                <a:solidFill>
                  <a:schemeClr val="bg1"/>
                </a:solidFill>
              </a:rPr>
              <a:t>Activation of the innate immune system by DENV</a:t>
            </a:r>
          </a:p>
        </p:txBody>
      </p:sp>
      <p:pic>
        <p:nvPicPr>
          <p:cNvPr id="22531"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6342" y="1905000"/>
            <a:ext cx="9031458" cy="4800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461550598"/>
      </p:ext>
    </p:extLst>
  </p:cSld>
  <p:clrMapOvr>
    <a:masterClrMapping/>
  </p:clrMapOvr>
  <p:transition spd="slow"/>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lymphocyte"/>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161538"/>
            <a:ext cx="9144000" cy="5544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7" name="Text Box 3"/>
          <p:cNvSpPr txBox="1">
            <a:spLocks noChangeArrowheads="1"/>
          </p:cNvSpPr>
          <p:nvPr/>
        </p:nvSpPr>
        <p:spPr bwMode="auto">
          <a:xfrm>
            <a:off x="3343959" y="350043"/>
            <a:ext cx="2081213"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2800" dirty="0" smtClean="0">
                <a:solidFill>
                  <a:schemeClr val="accent2">
                    <a:lumMod val="95000"/>
                    <a:lumOff val="5000"/>
                  </a:schemeClr>
                </a:solidFill>
              </a:rPr>
              <a:t>Lymphocyte</a:t>
            </a:r>
            <a:endParaRPr lang="en-GB" sz="2800" dirty="0" smtClean="0">
              <a:solidFill>
                <a:schemeClr val="accent2">
                  <a:lumMod val="95000"/>
                  <a:lumOff val="5000"/>
                </a:schemeClr>
              </a:solidFill>
            </a:endParaRPr>
          </a:p>
        </p:txBody>
      </p:sp>
    </p:spTree>
    <p:extLst>
      <p:ext uri="{BB962C8B-B14F-4D97-AF65-F5344CB8AC3E}">
        <p14:creationId xmlns:p14="http://schemas.microsoft.com/office/powerpoint/2010/main" xmlns="" val="1719942165"/>
      </p:ext>
    </p:extLst>
  </p:cSld>
  <p:clrMapOvr>
    <a:masterClrMapping/>
  </p:clrMapOvr>
  <p:transition spd="slow"/>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1447800" y="2514600"/>
            <a:ext cx="6324600" cy="173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fontAlgn="base">
              <a:spcBef>
                <a:spcPct val="0"/>
              </a:spcBef>
              <a:spcAft>
                <a:spcPct val="0"/>
              </a:spcAft>
            </a:pPr>
            <a:r>
              <a:rPr lang="en-US" sz="3600" b="1" dirty="0" smtClean="0">
                <a:solidFill>
                  <a:schemeClr val="accent2">
                    <a:lumMod val="95000"/>
                    <a:lumOff val="5000"/>
                  </a:schemeClr>
                </a:solidFill>
              </a:rPr>
              <a:t>T Cell Roles </a:t>
            </a:r>
          </a:p>
          <a:p>
            <a:pPr algn="ctr" fontAlgn="base">
              <a:spcBef>
                <a:spcPct val="0"/>
              </a:spcBef>
              <a:spcAft>
                <a:spcPct val="0"/>
              </a:spcAft>
            </a:pPr>
            <a:r>
              <a:rPr lang="en-US" sz="3600" b="1" dirty="0" smtClean="0">
                <a:solidFill>
                  <a:schemeClr val="accent2">
                    <a:lumMod val="95000"/>
                    <a:lumOff val="5000"/>
                  </a:schemeClr>
                </a:solidFill>
              </a:rPr>
              <a:t>In</a:t>
            </a:r>
          </a:p>
          <a:p>
            <a:pPr algn="ctr" fontAlgn="base">
              <a:spcBef>
                <a:spcPct val="0"/>
              </a:spcBef>
              <a:spcAft>
                <a:spcPct val="0"/>
              </a:spcAft>
            </a:pPr>
            <a:r>
              <a:rPr lang="en-US" sz="3600" b="1" dirty="0" smtClean="0">
                <a:solidFill>
                  <a:schemeClr val="accent2">
                    <a:lumMod val="95000"/>
                    <a:lumOff val="5000"/>
                  </a:schemeClr>
                </a:solidFill>
              </a:rPr>
              <a:t> Dengue Hemorrhagic Fever</a:t>
            </a:r>
            <a:endParaRPr lang="en-GB" sz="3600" b="1" dirty="0" smtClean="0">
              <a:solidFill>
                <a:schemeClr val="accent2">
                  <a:lumMod val="95000"/>
                  <a:lumOff val="5000"/>
                </a:schemeClr>
              </a:solidFill>
            </a:endParaRPr>
          </a:p>
        </p:txBody>
      </p:sp>
      <p:pic>
        <p:nvPicPr>
          <p:cNvPr id="3"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1569855056"/>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6018"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381000" y="1600200"/>
            <a:ext cx="1689100" cy="1425575"/>
            <a:chOff x="2304" y="1104"/>
            <a:chExt cx="1064" cy="898"/>
          </a:xfrm>
        </p:grpSpPr>
        <p:sp>
          <p:nvSpPr>
            <p:cNvPr id="45161" name="Freeform 3"/>
            <p:cNvSpPr>
              <a:spLocks/>
            </p:cNvSpPr>
            <p:nvPr/>
          </p:nvSpPr>
          <p:spPr bwMode="auto">
            <a:xfrm>
              <a:off x="2304" y="1104"/>
              <a:ext cx="1064" cy="898"/>
            </a:xfrm>
            <a:custGeom>
              <a:avLst/>
              <a:gdLst>
                <a:gd name="T0" fmla="*/ 209 w 1064"/>
                <a:gd name="T1" fmla="*/ 305 h 898"/>
                <a:gd name="T2" fmla="*/ 301 w 1064"/>
                <a:gd name="T3" fmla="*/ 236 h 898"/>
                <a:gd name="T4" fmla="*/ 464 w 1064"/>
                <a:gd name="T5" fmla="*/ 34 h 898"/>
                <a:gd name="T6" fmla="*/ 608 w 1064"/>
                <a:gd name="T7" fmla="*/ 34 h 898"/>
                <a:gd name="T8" fmla="*/ 656 w 1064"/>
                <a:gd name="T9" fmla="*/ 178 h 898"/>
                <a:gd name="T10" fmla="*/ 848 w 1064"/>
                <a:gd name="T11" fmla="*/ 274 h 898"/>
                <a:gd name="T12" fmla="*/ 1040 w 1064"/>
                <a:gd name="T13" fmla="*/ 322 h 898"/>
                <a:gd name="T14" fmla="*/ 992 w 1064"/>
                <a:gd name="T15" fmla="*/ 466 h 898"/>
                <a:gd name="T16" fmla="*/ 896 w 1064"/>
                <a:gd name="T17" fmla="*/ 610 h 898"/>
                <a:gd name="T18" fmla="*/ 848 w 1064"/>
                <a:gd name="T19" fmla="*/ 802 h 898"/>
                <a:gd name="T20" fmla="*/ 656 w 1064"/>
                <a:gd name="T21" fmla="*/ 802 h 898"/>
                <a:gd name="T22" fmla="*/ 368 w 1064"/>
                <a:gd name="T23" fmla="*/ 898 h 898"/>
                <a:gd name="T24" fmla="*/ 224 w 1064"/>
                <a:gd name="T25" fmla="*/ 802 h 898"/>
                <a:gd name="T26" fmla="*/ 224 w 1064"/>
                <a:gd name="T27" fmla="*/ 610 h 898"/>
                <a:gd name="T28" fmla="*/ 224 w 1064"/>
                <a:gd name="T29" fmla="*/ 562 h 898"/>
                <a:gd name="T30" fmla="*/ 32 w 1064"/>
                <a:gd name="T31" fmla="*/ 514 h 898"/>
                <a:gd name="T32" fmla="*/ 32 w 1064"/>
                <a:gd name="T33" fmla="*/ 418 h 898"/>
                <a:gd name="T34" fmla="*/ 128 w 1064"/>
                <a:gd name="T35" fmla="*/ 370 h 898"/>
                <a:gd name="T36" fmla="*/ 209 w 1064"/>
                <a:gd name="T37" fmla="*/ 305 h 8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4"/>
                <a:gd name="T58" fmla="*/ 0 h 898"/>
                <a:gd name="T59" fmla="*/ 1064 w 1064"/>
                <a:gd name="T60" fmla="*/ 898 h 8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4" h="898">
                  <a:moveTo>
                    <a:pt x="209" y="305"/>
                  </a:moveTo>
                  <a:cubicBezTo>
                    <a:pt x="238" y="283"/>
                    <a:pt x="259" y="281"/>
                    <a:pt x="301" y="236"/>
                  </a:cubicBezTo>
                  <a:cubicBezTo>
                    <a:pt x="343" y="191"/>
                    <a:pt x="413" y="68"/>
                    <a:pt x="464" y="34"/>
                  </a:cubicBezTo>
                  <a:cubicBezTo>
                    <a:pt x="515" y="0"/>
                    <a:pt x="576" y="10"/>
                    <a:pt x="608" y="34"/>
                  </a:cubicBezTo>
                  <a:cubicBezTo>
                    <a:pt x="640" y="58"/>
                    <a:pt x="616" y="138"/>
                    <a:pt x="656" y="178"/>
                  </a:cubicBezTo>
                  <a:cubicBezTo>
                    <a:pt x="696" y="218"/>
                    <a:pt x="784" y="250"/>
                    <a:pt x="848" y="274"/>
                  </a:cubicBezTo>
                  <a:cubicBezTo>
                    <a:pt x="912" y="298"/>
                    <a:pt x="1016" y="290"/>
                    <a:pt x="1040" y="322"/>
                  </a:cubicBezTo>
                  <a:cubicBezTo>
                    <a:pt x="1064" y="354"/>
                    <a:pt x="1016" y="418"/>
                    <a:pt x="992" y="466"/>
                  </a:cubicBezTo>
                  <a:cubicBezTo>
                    <a:pt x="968" y="514"/>
                    <a:pt x="920" y="554"/>
                    <a:pt x="896" y="610"/>
                  </a:cubicBezTo>
                  <a:cubicBezTo>
                    <a:pt x="872" y="666"/>
                    <a:pt x="888" y="770"/>
                    <a:pt x="848" y="802"/>
                  </a:cubicBezTo>
                  <a:cubicBezTo>
                    <a:pt x="808" y="834"/>
                    <a:pt x="736" y="786"/>
                    <a:pt x="656" y="802"/>
                  </a:cubicBezTo>
                  <a:cubicBezTo>
                    <a:pt x="576" y="818"/>
                    <a:pt x="440" y="898"/>
                    <a:pt x="368" y="898"/>
                  </a:cubicBezTo>
                  <a:cubicBezTo>
                    <a:pt x="296" y="898"/>
                    <a:pt x="248" y="850"/>
                    <a:pt x="224" y="802"/>
                  </a:cubicBezTo>
                  <a:cubicBezTo>
                    <a:pt x="200" y="754"/>
                    <a:pt x="224" y="650"/>
                    <a:pt x="224" y="610"/>
                  </a:cubicBezTo>
                  <a:cubicBezTo>
                    <a:pt x="224" y="570"/>
                    <a:pt x="256" y="578"/>
                    <a:pt x="224" y="562"/>
                  </a:cubicBezTo>
                  <a:cubicBezTo>
                    <a:pt x="192" y="546"/>
                    <a:pt x="64" y="538"/>
                    <a:pt x="32" y="514"/>
                  </a:cubicBezTo>
                  <a:cubicBezTo>
                    <a:pt x="0" y="490"/>
                    <a:pt x="16" y="442"/>
                    <a:pt x="32" y="418"/>
                  </a:cubicBezTo>
                  <a:cubicBezTo>
                    <a:pt x="48" y="394"/>
                    <a:pt x="98" y="389"/>
                    <a:pt x="128" y="370"/>
                  </a:cubicBezTo>
                  <a:cubicBezTo>
                    <a:pt x="158" y="351"/>
                    <a:pt x="180" y="327"/>
                    <a:pt x="209" y="305"/>
                  </a:cubicBezTo>
                  <a:close/>
                </a:path>
              </a:pathLst>
            </a:custGeom>
            <a:gradFill rotWithShape="0">
              <a:gsLst>
                <a:gs pos="0">
                  <a:srgbClr val="FFFF00"/>
                </a:gs>
                <a:gs pos="100000">
                  <a:srgbClr val="008000"/>
                </a:gs>
              </a:gsLst>
              <a:path path="rect">
                <a:fillToRect l="50000" t="50000" r="50000" b="50000"/>
              </a:path>
            </a:grad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62" name="Oval 2"/>
            <p:cNvSpPr>
              <a:spLocks noChangeArrowheads="1"/>
            </p:cNvSpPr>
            <p:nvPr/>
          </p:nvSpPr>
          <p:spPr bwMode="auto">
            <a:xfrm>
              <a:off x="2640" y="1536"/>
              <a:ext cx="432" cy="336"/>
            </a:xfrm>
            <a:prstGeom prst="ellipse">
              <a:avLst/>
            </a:prstGeom>
            <a:gradFill rotWithShape="0">
              <a:gsLst>
                <a:gs pos="0">
                  <a:srgbClr val="FF6600"/>
                </a:gs>
                <a:gs pos="100000">
                  <a:srgbClr val="762F0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sp>
        <p:nvSpPr>
          <p:cNvPr id="10245" name="Freeform 5"/>
          <p:cNvSpPr>
            <a:spLocks/>
          </p:cNvSpPr>
          <p:nvPr/>
        </p:nvSpPr>
        <p:spPr bwMode="auto">
          <a:xfrm>
            <a:off x="914400" y="2057400"/>
            <a:ext cx="371475" cy="222250"/>
          </a:xfrm>
          <a:custGeom>
            <a:avLst/>
            <a:gdLst>
              <a:gd name="T0" fmla="*/ 2147483647 w 330"/>
              <a:gd name="T1" fmla="*/ 2147483647 h 236"/>
              <a:gd name="T2" fmla="*/ 2147483647 w 330"/>
              <a:gd name="T3" fmla="*/ 2147483647 h 236"/>
              <a:gd name="T4" fmla="*/ 2147483647 w 330"/>
              <a:gd name="T5" fmla="*/ 2147483647 h 236"/>
              <a:gd name="T6" fmla="*/ 2147483647 w 330"/>
              <a:gd name="T7" fmla="*/ 2147483647 h 236"/>
              <a:gd name="T8" fmla="*/ 2147483647 w 330"/>
              <a:gd name="T9" fmla="*/ 2147483647 h 236"/>
              <a:gd name="T10" fmla="*/ 2147483647 w 330"/>
              <a:gd name="T11" fmla="*/ 2147483647 h 236"/>
              <a:gd name="T12" fmla="*/ 2147483647 w 330"/>
              <a:gd name="T13" fmla="*/ 2147483647 h 236"/>
              <a:gd name="T14" fmla="*/ 2147483647 w 330"/>
              <a:gd name="T15" fmla="*/ 2147483647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grpSp>
        <p:nvGrpSpPr>
          <p:cNvPr id="3" name="Group 21"/>
          <p:cNvGrpSpPr>
            <a:grpSpLocks/>
          </p:cNvGrpSpPr>
          <p:nvPr/>
        </p:nvGrpSpPr>
        <p:grpSpPr bwMode="auto">
          <a:xfrm>
            <a:off x="4648200" y="1600200"/>
            <a:ext cx="762000" cy="685800"/>
            <a:chOff x="2928" y="1392"/>
            <a:chExt cx="480" cy="432"/>
          </a:xfrm>
        </p:grpSpPr>
        <p:sp>
          <p:nvSpPr>
            <p:cNvPr id="45159" name="Oval 12"/>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45160" name="Oval 13"/>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4" name="Group 23"/>
          <p:cNvGrpSpPr>
            <a:grpSpLocks/>
          </p:cNvGrpSpPr>
          <p:nvPr/>
        </p:nvGrpSpPr>
        <p:grpSpPr bwMode="auto">
          <a:xfrm>
            <a:off x="3810000" y="914400"/>
            <a:ext cx="762000" cy="685800"/>
            <a:chOff x="1200" y="1536"/>
            <a:chExt cx="480" cy="432"/>
          </a:xfrm>
        </p:grpSpPr>
        <p:sp>
          <p:nvSpPr>
            <p:cNvPr id="45157" name="Oval 14"/>
            <p:cNvSpPr>
              <a:spLocks noChangeArrowheads="1"/>
            </p:cNvSpPr>
            <p:nvPr/>
          </p:nvSpPr>
          <p:spPr bwMode="auto">
            <a:xfrm>
              <a:off x="1200" y="1536"/>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45158" name="Oval 15"/>
            <p:cNvSpPr>
              <a:spLocks noChangeArrowheads="1"/>
            </p:cNvSpPr>
            <p:nvPr/>
          </p:nvSpPr>
          <p:spPr bwMode="auto">
            <a:xfrm>
              <a:off x="1392" y="1728"/>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5" name="Group 22"/>
          <p:cNvGrpSpPr>
            <a:grpSpLocks/>
          </p:cNvGrpSpPr>
          <p:nvPr/>
        </p:nvGrpSpPr>
        <p:grpSpPr bwMode="auto">
          <a:xfrm>
            <a:off x="3352800" y="1524000"/>
            <a:ext cx="762000" cy="685800"/>
            <a:chOff x="1920" y="1632"/>
            <a:chExt cx="480" cy="432"/>
          </a:xfrm>
        </p:grpSpPr>
        <p:sp>
          <p:nvSpPr>
            <p:cNvPr id="45155" name="Oval 16"/>
            <p:cNvSpPr>
              <a:spLocks noChangeArrowheads="1"/>
            </p:cNvSpPr>
            <p:nvPr/>
          </p:nvSpPr>
          <p:spPr bwMode="auto">
            <a:xfrm>
              <a:off x="1920" y="163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45156" name="Oval 17"/>
            <p:cNvSpPr>
              <a:spLocks noChangeArrowheads="1"/>
            </p:cNvSpPr>
            <p:nvPr/>
          </p:nvSpPr>
          <p:spPr bwMode="auto">
            <a:xfrm>
              <a:off x="2064" y="1872"/>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6" name="Group 20"/>
          <p:cNvGrpSpPr>
            <a:grpSpLocks/>
          </p:cNvGrpSpPr>
          <p:nvPr/>
        </p:nvGrpSpPr>
        <p:grpSpPr bwMode="auto">
          <a:xfrm>
            <a:off x="4114800" y="1295400"/>
            <a:ext cx="762000" cy="685800"/>
            <a:chOff x="2112" y="960"/>
            <a:chExt cx="480" cy="432"/>
          </a:xfrm>
        </p:grpSpPr>
        <p:sp>
          <p:nvSpPr>
            <p:cNvPr id="45153" name="Oval 18"/>
            <p:cNvSpPr>
              <a:spLocks noChangeArrowheads="1"/>
            </p:cNvSpPr>
            <p:nvPr/>
          </p:nvSpPr>
          <p:spPr bwMode="auto">
            <a:xfrm>
              <a:off x="2112" y="960"/>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45154" name="Oval 19"/>
            <p:cNvSpPr>
              <a:spLocks noChangeArrowheads="1"/>
            </p:cNvSpPr>
            <p:nvPr/>
          </p:nvSpPr>
          <p:spPr bwMode="auto">
            <a:xfrm>
              <a:off x="2256" y="1200"/>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7" name="Group 102"/>
          <p:cNvGrpSpPr>
            <a:grpSpLocks/>
          </p:cNvGrpSpPr>
          <p:nvPr/>
        </p:nvGrpSpPr>
        <p:grpSpPr bwMode="auto">
          <a:xfrm>
            <a:off x="1676400" y="1143000"/>
            <a:ext cx="762000" cy="685800"/>
            <a:chOff x="1056" y="720"/>
            <a:chExt cx="480" cy="432"/>
          </a:xfrm>
        </p:grpSpPr>
        <p:sp>
          <p:nvSpPr>
            <p:cNvPr id="45150" name="Oval 10"/>
            <p:cNvSpPr>
              <a:spLocks noChangeArrowheads="1"/>
            </p:cNvSpPr>
            <p:nvPr/>
          </p:nvSpPr>
          <p:spPr bwMode="auto">
            <a:xfrm>
              <a:off x="1056" y="720"/>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th-TH" sz="2400" b="1" smtClean="0">
                <a:solidFill>
                  <a:srgbClr val="000000"/>
                </a:solidFill>
                <a:latin typeface="Courier" pitchFamily="49" charset="0"/>
              </a:endParaRPr>
            </a:p>
          </p:txBody>
        </p:sp>
        <p:sp>
          <p:nvSpPr>
            <p:cNvPr id="45151" name="Oval 11"/>
            <p:cNvSpPr>
              <a:spLocks noChangeArrowheads="1"/>
            </p:cNvSpPr>
            <p:nvPr/>
          </p:nvSpPr>
          <p:spPr bwMode="auto">
            <a:xfrm>
              <a:off x="1152" y="960"/>
              <a:ext cx="144"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45152" name="Text Box 25"/>
            <p:cNvSpPr txBox="1">
              <a:spLocks noChangeArrowheads="1"/>
            </p:cNvSpPr>
            <p:nvPr/>
          </p:nvSpPr>
          <p:spPr bwMode="auto">
            <a:xfrm>
              <a:off x="1249" y="736"/>
              <a:ext cx="231"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mtClean="0">
                  <a:solidFill>
                    <a:srgbClr val="000000"/>
                  </a:solidFill>
                  <a:latin typeface="Courier New" pitchFamily="49" charset="0"/>
                </a:rPr>
                <a:t>T</a:t>
              </a:r>
              <a:endParaRPr lang="en-GB" smtClean="0">
                <a:solidFill>
                  <a:srgbClr val="000000"/>
                </a:solidFill>
                <a:latin typeface="Courier New" pitchFamily="49" charset="0"/>
              </a:endParaRPr>
            </a:p>
          </p:txBody>
        </p:sp>
      </p:grpSp>
      <p:grpSp>
        <p:nvGrpSpPr>
          <p:cNvPr id="8" name="Group 38"/>
          <p:cNvGrpSpPr>
            <a:grpSpLocks/>
          </p:cNvGrpSpPr>
          <p:nvPr/>
        </p:nvGrpSpPr>
        <p:grpSpPr bwMode="auto">
          <a:xfrm>
            <a:off x="4648200" y="1143000"/>
            <a:ext cx="762000" cy="685800"/>
            <a:chOff x="2928" y="1392"/>
            <a:chExt cx="480" cy="432"/>
          </a:xfrm>
        </p:grpSpPr>
        <p:sp>
          <p:nvSpPr>
            <p:cNvPr id="45148" name="Oval 39"/>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45149" name="Oval 40"/>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9" name="Group 41"/>
          <p:cNvGrpSpPr>
            <a:grpSpLocks/>
          </p:cNvGrpSpPr>
          <p:nvPr/>
        </p:nvGrpSpPr>
        <p:grpSpPr bwMode="auto">
          <a:xfrm>
            <a:off x="6477000" y="2971800"/>
            <a:ext cx="762000" cy="685800"/>
            <a:chOff x="2928" y="1392"/>
            <a:chExt cx="480" cy="432"/>
          </a:xfrm>
        </p:grpSpPr>
        <p:sp>
          <p:nvSpPr>
            <p:cNvPr id="45146" name="Oval 42"/>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45147" name="Oval 43"/>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10" name="Group 47"/>
          <p:cNvGrpSpPr>
            <a:grpSpLocks/>
          </p:cNvGrpSpPr>
          <p:nvPr/>
        </p:nvGrpSpPr>
        <p:grpSpPr bwMode="auto">
          <a:xfrm>
            <a:off x="7239000" y="3124200"/>
            <a:ext cx="762000" cy="685800"/>
            <a:chOff x="2928" y="1392"/>
            <a:chExt cx="480" cy="432"/>
          </a:xfrm>
        </p:grpSpPr>
        <p:sp>
          <p:nvSpPr>
            <p:cNvPr id="45144" name="Oval 48"/>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45145" name="Oval 49"/>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11" name="Group 50"/>
          <p:cNvGrpSpPr>
            <a:grpSpLocks/>
          </p:cNvGrpSpPr>
          <p:nvPr/>
        </p:nvGrpSpPr>
        <p:grpSpPr bwMode="auto">
          <a:xfrm>
            <a:off x="4953000" y="4648200"/>
            <a:ext cx="762000" cy="685800"/>
            <a:chOff x="2928" y="1392"/>
            <a:chExt cx="480" cy="432"/>
          </a:xfrm>
        </p:grpSpPr>
        <p:sp>
          <p:nvSpPr>
            <p:cNvPr id="45142" name="Oval 51"/>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45143" name="Oval 52"/>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12" name="Group 53"/>
          <p:cNvGrpSpPr>
            <a:grpSpLocks/>
          </p:cNvGrpSpPr>
          <p:nvPr/>
        </p:nvGrpSpPr>
        <p:grpSpPr bwMode="auto">
          <a:xfrm>
            <a:off x="5943600" y="3505200"/>
            <a:ext cx="762000" cy="685800"/>
            <a:chOff x="2928" y="1392"/>
            <a:chExt cx="480" cy="432"/>
          </a:xfrm>
        </p:grpSpPr>
        <p:sp>
          <p:nvSpPr>
            <p:cNvPr id="45140" name="Oval 54"/>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45141" name="Oval 55"/>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13" name="Group 56"/>
          <p:cNvGrpSpPr>
            <a:grpSpLocks/>
          </p:cNvGrpSpPr>
          <p:nvPr/>
        </p:nvGrpSpPr>
        <p:grpSpPr bwMode="auto">
          <a:xfrm>
            <a:off x="5486400" y="4191000"/>
            <a:ext cx="762000" cy="685800"/>
            <a:chOff x="2928" y="1392"/>
            <a:chExt cx="480" cy="432"/>
          </a:xfrm>
        </p:grpSpPr>
        <p:sp>
          <p:nvSpPr>
            <p:cNvPr id="45138" name="Oval 57"/>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45139" name="Oval 58"/>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14" name="Group 90"/>
          <p:cNvGrpSpPr>
            <a:grpSpLocks/>
          </p:cNvGrpSpPr>
          <p:nvPr/>
        </p:nvGrpSpPr>
        <p:grpSpPr bwMode="auto">
          <a:xfrm>
            <a:off x="3200400" y="2895600"/>
            <a:ext cx="2057400" cy="3548063"/>
            <a:chOff x="2016" y="1824"/>
            <a:chExt cx="1296" cy="2235"/>
          </a:xfrm>
        </p:grpSpPr>
        <p:sp>
          <p:nvSpPr>
            <p:cNvPr id="45134" name="Freeform 62"/>
            <p:cNvSpPr>
              <a:spLocks/>
            </p:cNvSpPr>
            <p:nvPr/>
          </p:nvSpPr>
          <p:spPr bwMode="auto">
            <a:xfrm>
              <a:off x="2016" y="3072"/>
              <a:ext cx="1056" cy="555"/>
            </a:xfrm>
            <a:custGeom>
              <a:avLst/>
              <a:gdLst>
                <a:gd name="T0" fmla="*/ 240 w 1352"/>
                <a:gd name="T1" fmla="*/ 1 h 939"/>
                <a:gd name="T2" fmla="*/ 205 w 1352"/>
                <a:gd name="T3" fmla="*/ 0 h 939"/>
                <a:gd name="T4" fmla="*/ 188 w 1352"/>
                <a:gd name="T5" fmla="*/ 1 h 939"/>
                <a:gd name="T6" fmla="*/ 167 w 1352"/>
                <a:gd name="T7" fmla="*/ 2 h 939"/>
                <a:gd name="T8" fmla="*/ 171 w 1352"/>
                <a:gd name="T9" fmla="*/ 8 h 939"/>
                <a:gd name="T10" fmla="*/ 155 w 1352"/>
                <a:gd name="T11" fmla="*/ 13 h 939"/>
                <a:gd name="T12" fmla="*/ 123 w 1352"/>
                <a:gd name="T13" fmla="*/ 12 h 939"/>
                <a:gd name="T14" fmla="*/ 94 w 1352"/>
                <a:gd name="T15" fmla="*/ 9 h 939"/>
                <a:gd name="T16" fmla="*/ 64 w 1352"/>
                <a:gd name="T17" fmla="*/ 10 h 939"/>
                <a:gd name="T18" fmla="*/ 57 w 1352"/>
                <a:gd name="T19" fmla="*/ 13 h 939"/>
                <a:gd name="T20" fmla="*/ 55 w 1352"/>
                <a:gd name="T21" fmla="*/ 22 h 939"/>
                <a:gd name="T22" fmla="*/ 0 w 1352"/>
                <a:gd name="T23" fmla="*/ 22 h 9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52"/>
                <a:gd name="T37" fmla="*/ 0 h 939"/>
                <a:gd name="T38" fmla="*/ 1352 w 1352"/>
                <a:gd name="T39" fmla="*/ 939 h 9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52" h="939">
                  <a:moveTo>
                    <a:pt x="1352" y="57"/>
                  </a:moveTo>
                  <a:cubicBezTo>
                    <a:pt x="1272" y="44"/>
                    <a:pt x="1219" y="37"/>
                    <a:pt x="1152" y="0"/>
                  </a:cubicBezTo>
                  <a:cubicBezTo>
                    <a:pt x="1118" y="5"/>
                    <a:pt x="1091" y="4"/>
                    <a:pt x="1061" y="12"/>
                  </a:cubicBezTo>
                  <a:cubicBezTo>
                    <a:pt x="1021" y="20"/>
                    <a:pt x="945" y="86"/>
                    <a:pt x="945" y="86"/>
                  </a:cubicBezTo>
                  <a:cubicBezTo>
                    <a:pt x="908" y="170"/>
                    <a:pt x="950" y="229"/>
                    <a:pt x="964" y="317"/>
                  </a:cubicBezTo>
                  <a:cubicBezTo>
                    <a:pt x="954" y="409"/>
                    <a:pt x="984" y="483"/>
                    <a:pt x="870" y="515"/>
                  </a:cubicBezTo>
                  <a:cubicBezTo>
                    <a:pt x="793" y="505"/>
                    <a:pt x="750" y="513"/>
                    <a:pt x="696" y="470"/>
                  </a:cubicBezTo>
                  <a:cubicBezTo>
                    <a:pt x="659" y="444"/>
                    <a:pt x="587" y="362"/>
                    <a:pt x="530" y="351"/>
                  </a:cubicBezTo>
                  <a:cubicBezTo>
                    <a:pt x="455" y="328"/>
                    <a:pt x="386" y="334"/>
                    <a:pt x="363" y="386"/>
                  </a:cubicBezTo>
                  <a:cubicBezTo>
                    <a:pt x="333" y="411"/>
                    <a:pt x="332" y="450"/>
                    <a:pt x="323" y="530"/>
                  </a:cubicBezTo>
                  <a:cubicBezTo>
                    <a:pt x="314" y="610"/>
                    <a:pt x="362" y="806"/>
                    <a:pt x="308" y="867"/>
                  </a:cubicBezTo>
                  <a:cubicBezTo>
                    <a:pt x="254" y="939"/>
                    <a:pt x="74" y="838"/>
                    <a:pt x="0" y="897"/>
                  </a:cubicBezTo>
                </a:path>
              </a:pathLst>
            </a:custGeom>
            <a:noFill/>
            <a:ln w="34925" cap="flat" cmpd="sng">
              <a:solidFill>
                <a:schemeClr val="tx1"/>
              </a:solidFill>
              <a:prstDash val="solid"/>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chemeClr val="accent2">
                    <a:lumMod val="95000"/>
                    <a:lumOff val="5000"/>
                  </a:schemeClr>
                </a:solidFill>
              </a:endParaRPr>
            </a:p>
          </p:txBody>
        </p:sp>
        <p:sp>
          <p:nvSpPr>
            <p:cNvPr id="45135" name="Freeform 63"/>
            <p:cNvSpPr>
              <a:spLocks/>
            </p:cNvSpPr>
            <p:nvPr/>
          </p:nvSpPr>
          <p:spPr bwMode="auto">
            <a:xfrm>
              <a:off x="2352" y="3360"/>
              <a:ext cx="960" cy="699"/>
            </a:xfrm>
            <a:custGeom>
              <a:avLst/>
              <a:gdLst>
                <a:gd name="T0" fmla="*/ 123 w 1352"/>
                <a:gd name="T1" fmla="*/ 7 h 939"/>
                <a:gd name="T2" fmla="*/ 105 w 1352"/>
                <a:gd name="T3" fmla="*/ 0 h 939"/>
                <a:gd name="T4" fmla="*/ 97 w 1352"/>
                <a:gd name="T5" fmla="*/ 1 h 939"/>
                <a:gd name="T6" fmla="*/ 86 w 1352"/>
                <a:gd name="T7" fmla="*/ 11 h 939"/>
                <a:gd name="T8" fmla="*/ 88 w 1352"/>
                <a:gd name="T9" fmla="*/ 40 h 939"/>
                <a:gd name="T10" fmla="*/ 80 w 1352"/>
                <a:gd name="T11" fmla="*/ 66 h 939"/>
                <a:gd name="T12" fmla="*/ 63 w 1352"/>
                <a:gd name="T13" fmla="*/ 60 h 939"/>
                <a:gd name="T14" fmla="*/ 48 w 1352"/>
                <a:gd name="T15" fmla="*/ 45 h 939"/>
                <a:gd name="T16" fmla="*/ 33 w 1352"/>
                <a:gd name="T17" fmla="*/ 49 h 939"/>
                <a:gd name="T18" fmla="*/ 29 w 1352"/>
                <a:gd name="T19" fmla="*/ 67 h 939"/>
                <a:gd name="T20" fmla="*/ 28 w 1352"/>
                <a:gd name="T21" fmla="*/ 109 h 939"/>
                <a:gd name="T22" fmla="*/ 0 w 1352"/>
                <a:gd name="T23" fmla="*/ 114 h 9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52"/>
                <a:gd name="T37" fmla="*/ 0 h 939"/>
                <a:gd name="T38" fmla="*/ 1352 w 1352"/>
                <a:gd name="T39" fmla="*/ 939 h 9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52" h="939">
                  <a:moveTo>
                    <a:pt x="1352" y="57"/>
                  </a:moveTo>
                  <a:cubicBezTo>
                    <a:pt x="1272" y="44"/>
                    <a:pt x="1219" y="37"/>
                    <a:pt x="1152" y="0"/>
                  </a:cubicBezTo>
                  <a:cubicBezTo>
                    <a:pt x="1118" y="5"/>
                    <a:pt x="1091" y="4"/>
                    <a:pt x="1061" y="12"/>
                  </a:cubicBezTo>
                  <a:cubicBezTo>
                    <a:pt x="1021" y="20"/>
                    <a:pt x="945" y="86"/>
                    <a:pt x="945" y="86"/>
                  </a:cubicBezTo>
                  <a:cubicBezTo>
                    <a:pt x="908" y="170"/>
                    <a:pt x="950" y="229"/>
                    <a:pt x="964" y="317"/>
                  </a:cubicBezTo>
                  <a:cubicBezTo>
                    <a:pt x="954" y="409"/>
                    <a:pt x="984" y="483"/>
                    <a:pt x="870" y="515"/>
                  </a:cubicBezTo>
                  <a:cubicBezTo>
                    <a:pt x="793" y="505"/>
                    <a:pt x="750" y="513"/>
                    <a:pt x="696" y="470"/>
                  </a:cubicBezTo>
                  <a:cubicBezTo>
                    <a:pt x="659" y="444"/>
                    <a:pt x="587" y="362"/>
                    <a:pt x="530" y="351"/>
                  </a:cubicBezTo>
                  <a:cubicBezTo>
                    <a:pt x="455" y="328"/>
                    <a:pt x="386" y="334"/>
                    <a:pt x="363" y="386"/>
                  </a:cubicBezTo>
                  <a:cubicBezTo>
                    <a:pt x="333" y="411"/>
                    <a:pt x="332" y="450"/>
                    <a:pt x="323" y="530"/>
                  </a:cubicBezTo>
                  <a:cubicBezTo>
                    <a:pt x="314" y="610"/>
                    <a:pt x="362" y="806"/>
                    <a:pt x="308" y="867"/>
                  </a:cubicBezTo>
                  <a:cubicBezTo>
                    <a:pt x="254" y="939"/>
                    <a:pt x="74" y="838"/>
                    <a:pt x="0" y="897"/>
                  </a:cubicBezTo>
                </a:path>
              </a:pathLst>
            </a:custGeom>
            <a:noFill/>
            <a:ln w="34925" cap="flat" cmpd="sng">
              <a:solidFill>
                <a:schemeClr val="tx1"/>
              </a:solidFill>
              <a:prstDash val="solid"/>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chemeClr val="accent2">
                    <a:lumMod val="95000"/>
                    <a:lumOff val="5000"/>
                  </a:schemeClr>
                </a:solidFill>
              </a:endParaRPr>
            </a:p>
          </p:txBody>
        </p:sp>
        <p:sp>
          <p:nvSpPr>
            <p:cNvPr id="45136" name="Freeform 64"/>
            <p:cNvSpPr>
              <a:spLocks/>
            </p:cNvSpPr>
            <p:nvPr/>
          </p:nvSpPr>
          <p:spPr bwMode="auto">
            <a:xfrm rot="5400000">
              <a:off x="2390" y="2074"/>
              <a:ext cx="1056" cy="555"/>
            </a:xfrm>
            <a:custGeom>
              <a:avLst/>
              <a:gdLst>
                <a:gd name="T0" fmla="*/ 240 w 1352"/>
                <a:gd name="T1" fmla="*/ 1 h 939"/>
                <a:gd name="T2" fmla="*/ 205 w 1352"/>
                <a:gd name="T3" fmla="*/ 0 h 939"/>
                <a:gd name="T4" fmla="*/ 188 w 1352"/>
                <a:gd name="T5" fmla="*/ 1 h 939"/>
                <a:gd name="T6" fmla="*/ 167 w 1352"/>
                <a:gd name="T7" fmla="*/ 2 h 939"/>
                <a:gd name="T8" fmla="*/ 171 w 1352"/>
                <a:gd name="T9" fmla="*/ 8 h 939"/>
                <a:gd name="T10" fmla="*/ 155 w 1352"/>
                <a:gd name="T11" fmla="*/ 13 h 939"/>
                <a:gd name="T12" fmla="*/ 123 w 1352"/>
                <a:gd name="T13" fmla="*/ 12 h 939"/>
                <a:gd name="T14" fmla="*/ 94 w 1352"/>
                <a:gd name="T15" fmla="*/ 9 h 939"/>
                <a:gd name="T16" fmla="*/ 64 w 1352"/>
                <a:gd name="T17" fmla="*/ 10 h 939"/>
                <a:gd name="T18" fmla="*/ 57 w 1352"/>
                <a:gd name="T19" fmla="*/ 13 h 939"/>
                <a:gd name="T20" fmla="*/ 55 w 1352"/>
                <a:gd name="T21" fmla="*/ 22 h 939"/>
                <a:gd name="T22" fmla="*/ 0 w 1352"/>
                <a:gd name="T23" fmla="*/ 22 h 9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52"/>
                <a:gd name="T37" fmla="*/ 0 h 939"/>
                <a:gd name="T38" fmla="*/ 1352 w 1352"/>
                <a:gd name="T39" fmla="*/ 939 h 9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52" h="939">
                  <a:moveTo>
                    <a:pt x="1352" y="57"/>
                  </a:moveTo>
                  <a:cubicBezTo>
                    <a:pt x="1272" y="44"/>
                    <a:pt x="1219" y="37"/>
                    <a:pt x="1152" y="0"/>
                  </a:cubicBezTo>
                  <a:cubicBezTo>
                    <a:pt x="1118" y="5"/>
                    <a:pt x="1091" y="4"/>
                    <a:pt x="1061" y="12"/>
                  </a:cubicBezTo>
                  <a:cubicBezTo>
                    <a:pt x="1021" y="20"/>
                    <a:pt x="945" y="86"/>
                    <a:pt x="945" y="86"/>
                  </a:cubicBezTo>
                  <a:cubicBezTo>
                    <a:pt x="908" y="170"/>
                    <a:pt x="950" y="229"/>
                    <a:pt x="964" y="317"/>
                  </a:cubicBezTo>
                  <a:cubicBezTo>
                    <a:pt x="954" y="409"/>
                    <a:pt x="984" y="483"/>
                    <a:pt x="870" y="515"/>
                  </a:cubicBezTo>
                  <a:cubicBezTo>
                    <a:pt x="793" y="505"/>
                    <a:pt x="750" y="513"/>
                    <a:pt x="696" y="470"/>
                  </a:cubicBezTo>
                  <a:cubicBezTo>
                    <a:pt x="659" y="444"/>
                    <a:pt x="587" y="362"/>
                    <a:pt x="530" y="351"/>
                  </a:cubicBezTo>
                  <a:cubicBezTo>
                    <a:pt x="455" y="328"/>
                    <a:pt x="386" y="334"/>
                    <a:pt x="363" y="386"/>
                  </a:cubicBezTo>
                  <a:cubicBezTo>
                    <a:pt x="333" y="411"/>
                    <a:pt x="332" y="450"/>
                    <a:pt x="323" y="530"/>
                  </a:cubicBezTo>
                  <a:cubicBezTo>
                    <a:pt x="314" y="610"/>
                    <a:pt x="362" y="806"/>
                    <a:pt x="308" y="867"/>
                  </a:cubicBezTo>
                  <a:cubicBezTo>
                    <a:pt x="254" y="939"/>
                    <a:pt x="74" y="838"/>
                    <a:pt x="0" y="897"/>
                  </a:cubicBezTo>
                </a:path>
              </a:pathLst>
            </a:custGeom>
            <a:noFill/>
            <a:ln w="34925" cap="flat" cmpd="sng">
              <a:solidFill>
                <a:schemeClr val="tx1"/>
              </a:solidFill>
              <a:prstDash val="solid"/>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chemeClr val="accent2">
                    <a:lumMod val="95000"/>
                    <a:lumOff val="5000"/>
                  </a:schemeClr>
                </a:solidFill>
              </a:endParaRPr>
            </a:p>
          </p:txBody>
        </p:sp>
        <p:sp>
          <p:nvSpPr>
            <p:cNvPr id="45137" name="Freeform 65"/>
            <p:cNvSpPr>
              <a:spLocks/>
            </p:cNvSpPr>
            <p:nvPr/>
          </p:nvSpPr>
          <p:spPr bwMode="auto">
            <a:xfrm rot="5400000">
              <a:off x="2232" y="2136"/>
              <a:ext cx="672" cy="1104"/>
            </a:xfrm>
            <a:custGeom>
              <a:avLst/>
              <a:gdLst>
                <a:gd name="T0" fmla="*/ 10 w 1352"/>
                <a:gd name="T1" fmla="*/ 176 h 939"/>
                <a:gd name="T2" fmla="*/ 8 w 1352"/>
                <a:gd name="T3" fmla="*/ 0 h 939"/>
                <a:gd name="T4" fmla="*/ 8 w 1352"/>
                <a:gd name="T5" fmla="*/ 36 h 939"/>
                <a:gd name="T6" fmla="*/ 7 w 1352"/>
                <a:gd name="T7" fmla="*/ 268 h 939"/>
                <a:gd name="T8" fmla="*/ 7 w 1352"/>
                <a:gd name="T9" fmla="*/ 986 h 939"/>
                <a:gd name="T10" fmla="*/ 6 w 1352"/>
                <a:gd name="T11" fmla="*/ 1598 h 939"/>
                <a:gd name="T12" fmla="*/ 5 w 1352"/>
                <a:gd name="T13" fmla="*/ 1460 h 939"/>
                <a:gd name="T14" fmla="*/ 4 w 1352"/>
                <a:gd name="T15" fmla="*/ 1091 h 939"/>
                <a:gd name="T16" fmla="*/ 2 w 1352"/>
                <a:gd name="T17" fmla="*/ 1200 h 939"/>
                <a:gd name="T18" fmla="*/ 2 w 1352"/>
                <a:gd name="T19" fmla="*/ 1645 h 939"/>
                <a:gd name="T20" fmla="*/ 2 w 1352"/>
                <a:gd name="T21" fmla="*/ 2692 h 939"/>
                <a:gd name="T22" fmla="*/ 0 w 1352"/>
                <a:gd name="T23" fmla="*/ 2785 h 9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52"/>
                <a:gd name="T37" fmla="*/ 0 h 939"/>
                <a:gd name="T38" fmla="*/ 1352 w 1352"/>
                <a:gd name="T39" fmla="*/ 939 h 9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52" h="939">
                  <a:moveTo>
                    <a:pt x="1352" y="57"/>
                  </a:moveTo>
                  <a:cubicBezTo>
                    <a:pt x="1272" y="44"/>
                    <a:pt x="1219" y="37"/>
                    <a:pt x="1152" y="0"/>
                  </a:cubicBezTo>
                  <a:cubicBezTo>
                    <a:pt x="1118" y="5"/>
                    <a:pt x="1091" y="4"/>
                    <a:pt x="1061" y="12"/>
                  </a:cubicBezTo>
                  <a:cubicBezTo>
                    <a:pt x="1021" y="20"/>
                    <a:pt x="945" y="86"/>
                    <a:pt x="945" y="86"/>
                  </a:cubicBezTo>
                  <a:cubicBezTo>
                    <a:pt x="908" y="170"/>
                    <a:pt x="950" y="229"/>
                    <a:pt x="964" y="317"/>
                  </a:cubicBezTo>
                  <a:cubicBezTo>
                    <a:pt x="954" y="409"/>
                    <a:pt x="984" y="483"/>
                    <a:pt x="870" y="515"/>
                  </a:cubicBezTo>
                  <a:cubicBezTo>
                    <a:pt x="793" y="505"/>
                    <a:pt x="750" y="513"/>
                    <a:pt x="696" y="470"/>
                  </a:cubicBezTo>
                  <a:cubicBezTo>
                    <a:pt x="659" y="444"/>
                    <a:pt x="587" y="362"/>
                    <a:pt x="530" y="351"/>
                  </a:cubicBezTo>
                  <a:cubicBezTo>
                    <a:pt x="455" y="328"/>
                    <a:pt x="386" y="334"/>
                    <a:pt x="363" y="386"/>
                  </a:cubicBezTo>
                  <a:cubicBezTo>
                    <a:pt x="333" y="411"/>
                    <a:pt x="332" y="450"/>
                    <a:pt x="323" y="530"/>
                  </a:cubicBezTo>
                  <a:cubicBezTo>
                    <a:pt x="314" y="610"/>
                    <a:pt x="362" y="806"/>
                    <a:pt x="308" y="867"/>
                  </a:cubicBezTo>
                  <a:cubicBezTo>
                    <a:pt x="254" y="939"/>
                    <a:pt x="74" y="838"/>
                    <a:pt x="0" y="897"/>
                  </a:cubicBezTo>
                </a:path>
              </a:pathLst>
            </a:custGeom>
            <a:noFill/>
            <a:ln w="34925" cap="flat" cmpd="sng">
              <a:solidFill>
                <a:schemeClr val="tx1"/>
              </a:solidFill>
              <a:prstDash val="solid"/>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chemeClr val="accent2">
                    <a:lumMod val="95000"/>
                    <a:lumOff val="5000"/>
                  </a:schemeClr>
                </a:solidFill>
              </a:endParaRPr>
            </a:p>
          </p:txBody>
        </p:sp>
      </p:grpSp>
      <p:sp>
        <p:nvSpPr>
          <p:cNvPr id="10306" name="Text Box 66"/>
          <p:cNvSpPr txBox="1">
            <a:spLocks noChangeArrowheads="1"/>
          </p:cNvSpPr>
          <p:nvPr/>
        </p:nvSpPr>
        <p:spPr bwMode="auto">
          <a:xfrm>
            <a:off x="1676400" y="5105400"/>
            <a:ext cx="18272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dirty="0" smtClean="0">
                <a:solidFill>
                  <a:schemeClr val="accent2">
                    <a:lumMod val="95000"/>
                    <a:lumOff val="5000"/>
                  </a:schemeClr>
                </a:solidFill>
                <a:latin typeface="Courier" pitchFamily="49" charset="0"/>
              </a:rPr>
              <a:t>CYTOKINES</a:t>
            </a:r>
            <a:endParaRPr lang="en-GB" dirty="0" smtClean="0">
              <a:solidFill>
                <a:schemeClr val="accent2">
                  <a:lumMod val="95000"/>
                  <a:lumOff val="5000"/>
                </a:schemeClr>
              </a:solidFill>
              <a:latin typeface="Courier" pitchFamily="49" charset="0"/>
            </a:endParaRPr>
          </a:p>
        </p:txBody>
      </p:sp>
      <p:sp>
        <p:nvSpPr>
          <p:cNvPr id="10309" name="Text Box 69"/>
          <p:cNvSpPr txBox="1">
            <a:spLocks noChangeArrowheads="1"/>
          </p:cNvSpPr>
          <p:nvPr/>
        </p:nvSpPr>
        <p:spPr bwMode="auto">
          <a:xfrm>
            <a:off x="1819275" y="6058693"/>
            <a:ext cx="18319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3600" dirty="0" smtClean="0">
                <a:solidFill>
                  <a:srgbClr val="FF0000"/>
                </a:solidFill>
                <a:latin typeface="Courier" pitchFamily="49" charset="0"/>
              </a:rPr>
              <a:t>SHOCK!</a:t>
            </a:r>
            <a:endParaRPr lang="en-GB" sz="3600" dirty="0" smtClean="0">
              <a:solidFill>
                <a:srgbClr val="FF0000"/>
              </a:solidFill>
              <a:latin typeface="Courier" pitchFamily="49" charset="0"/>
            </a:endParaRPr>
          </a:p>
        </p:txBody>
      </p:sp>
      <p:sp>
        <p:nvSpPr>
          <p:cNvPr id="45076" name="Text Box 85"/>
          <p:cNvSpPr txBox="1">
            <a:spLocks noChangeArrowheads="1"/>
          </p:cNvSpPr>
          <p:nvPr/>
        </p:nvSpPr>
        <p:spPr bwMode="auto">
          <a:xfrm>
            <a:off x="381000" y="533400"/>
            <a:ext cx="3473450" cy="466725"/>
          </a:xfrm>
          <a:prstGeom prst="rect">
            <a:avLst/>
          </a:prstGeom>
          <a:noFill/>
          <a:ln w="952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mtClean="0">
                <a:solidFill>
                  <a:schemeClr val="accent2">
                    <a:lumMod val="95000"/>
                    <a:lumOff val="5000"/>
                  </a:schemeClr>
                </a:solidFill>
              </a:rPr>
              <a:t>PRIMARY INFECTION</a:t>
            </a:r>
            <a:endParaRPr lang="en-GB" smtClean="0">
              <a:solidFill>
                <a:schemeClr val="accent2">
                  <a:lumMod val="95000"/>
                  <a:lumOff val="5000"/>
                </a:schemeClr>
              </a:solidFill>
            </a:endParaRPr>
          </a:p>
        </p:txBody>
      </p:sp>
      <p:sp>
        <p:nvSpPr>
          <p:cNvPr id="10326" name="Text Box 86"/>
          <p:cNvSpPr txBox="1">
            <a:spLocks noChangeArrowheads="1"/>
          </p:cNvSpPr>
          <p:nvPr/>
        </p:nvSpPr>
        <p:spPr bwMode="auto">
          <a:xfrm>
            <a:off x="4953000" y="2362200"/>
            <a:ext cx="3932238" cy="466725"/>
          </a:xfrm>
          <a:prstGeom prst="rect">
            <a:avLst/>
          </a:prstGeom>
          <a:noFill/>
          <a:ln w="952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dirty="0" smtClean="0">
                <a:solidFill>
                  <a:schemeClr val="accent2">
                    <a:lumMod val="95000"/>
                    <a:lumOff val="5000"/>
                  </a:schemeClr>
                </a:solidFill>
              </a:rPr>
              <a:t>SECONDARY INFECTION</a:t>
            </a:r>
            <a:endParaRPr lang="en-GB" dirty="0" smtClean="0">
              <a:solidFill>
                <a:schemeClr val="accent2">
                  <a:lumMod val="95000"/>
                  <a:lumOff val="5000"/>
                </a:schemeClr>
              </a:solidFill>
            </a:endParaRPr>
          </a:p>
        </p:txBody>
      </p:sp>
      <p:grpSp>
        <p:nvGrpSpPr>
          <p:cNvPr id="15" name="Group 101"/>
          <p:cNvGrpSpPr>
            <a:grpSpLocks/>
          </p:cNvGrpSpPr>
          <p:nvPr/>
        </p:nvGrpSpPr>
        <p:grpSpPr bwMode="auto">
          <a:xfrm>
            <a:off x="1524000" y="1752600"/>
            <a:ext cx="381000" cy="304800"/>
            <a:chOff x="960" y="1104"/>
            <a:chExt cx="240" cy="192"/>
          </a:xfrm>
        </p:grpSpPr>
        <p:sp>
          <p:nvSpPr>
            <p:cNvPr id="45130" name="Freeform 95"/>
            <p:cNvSpPr>
              <a:spLocks/>
            </p:cNvSpPr>
            <p:nvPr/>
          </p:nvSpPr>
          <p:spPr bwMode="auto">
            <a:xfrm rot="13800153" flipV="1">
              <a:off x="1042" y="1139"/>
              <a:ext cx="95" cy="220"/>
            </a:xfrm>
            <a:custGeom>
              <a:avLst/>
              <a:gdLst>
                <a:gd name="T0" fmla="*/ 3 w 168"/>
                <a:gd name="T1" fmla="*/ 3 h 344"/>
                <a:gd name="T2" fmla="*/ 2 w 168"/>
                <a:gd name="T3" fmla="*/ 1 h 344"/>
                <a:gd name="T4" fmla="*/ 1 w 168"/>
                <a:gd name="T5" fmla="*/ 1 h 344"/>
                <a:gd name="T6" fmla="*/ 1 w 168"/>
                <a:gd name="T7" fmla="*/ 3 h 344"/>
                <a:gd name="T8" fmla="*/ 1 w 168"/>
                <a:gd name="T9" fmla="*/ 5 h 344"/>
                <a:gd name="T10" fmla="*/ 2 w 168"/>
                <a:gd name="T11" fmla="*/ 7 h 344"/>
                <a:gd name="T12" fmla="*/ 3 w 168"/>
                <a:gd name="T13" fmla="*/ 5 h 344"/>
                <a:gd name="T14" fmla="*/ 3 w 168"/>
                <a:gd name="T15" fmla="*/ 7 h 344"/>
                <a:gd name="T16" fmla="*/ 2 w 168"/>
                <a:gd name="T17" fmla="*/ 8 h 344"/>
                <a:gd name="T18" fmla="*/ 1 w 168"/>
                <a:gd name="T19" fmla="*/ 7 h 344"/>
                <a:gd name="T20" fmla="*/ 1 w 168"/>
                <a:gd name="T21" fmla="*/ 8 h 344"/>
                <a:gd name="T22" fmla="*/ 1 w 168"/>
                <a:gd name="T23" fmla="*/ 11 h 344"/>
                <a:gd name="T24" fmla="*/ 2 w 168"/>
                <a:gd name="T25" fmla="*/ 13 h 344"/>
                <a:gd name="T26" fmla="*/ 3 w 168"/>
                <a:gd name="T27" fmla="*/ 11 h 344"/>
                <a:gd name="T28" fmla="*/ 3 w 168"/>
                <a:gd name="T29" fmla="*/ 13 h 344"/>
                <a:gd name="T30" fmla="*/ 2 w 168"/>
                <a:gd name="T31" fmla="*/ 15 h 3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344"/>
                <a:gd name="T50" fmla="*/ 168 w 168"/>
                <a:gd name="T51" fmla="*/ 344 h 3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344">
                  <a:moveTo>
                    <a:pt x="160" y="56"/>
                  </a:moveTo>
                  <a:cubicBezTo>
                    <a:pt x="144" y="36"/>
                    <a:pt x="128" y="16"/>
                    <a:pt x="112" y="8"/>
                  </a:cubicBezTo>
                  <a:cubicBezTo>
                    <a:pt x="96" y="0"/>
                    <a:pt x="80" y="0"/>
                    <a:pt x="64" y="8"/>
                  </a:cubicBezTo>
                  <a:cubicBezTo>
                    <a:pt x="48" y="16"/>
                    <a:pt x="24" y="40"/>
                    <a:pt x="16" y="56"/>
                  </a:cubicBezTo>
                  <a:cubicBezTo>
                    <a:pt x="8" y="72"/>
                    <a:pt x="0" y="88"/>
                    <a:pt x="16" y="104"/>
                  </a:cubicBezTo>
                  <a:cubicBezTo>
                    <a:pt x="32" y="120"/>
                    <a:pt x="88" y="152"/>
                    <a:pt x="112" y="152"/>
                  </a:cubicBezTo>
                  <a:cubicBezTo>
                    <a:pt x="136" y="152"/>
                    <a:pt x="152" y="104"/>
                    <a:pt x="160" y="104"/>
                  </a:cubicBezTo>
                  <a:cubicBezTo>
                    <a:pt x="168" y="104"/>
                    <a:pt x="168" y="136"/>
                    <a:pt x="160" y="152"/>
                  </a:cubicBezTo>
                  <a:cubicBezTo>
                    <a:pt x="152" y="168"/>
                    <a:pt x="128" y="200"/>
                    <a:pt x="112" y="200"/>
                  </a:cubicBezTo>
                  <a:cubicBezTo>
                    <a:pt x="96" y="200"/>
                    <a:pt x="80" y="152"/>
                    <a:pt x="64" y="152"/>
                  </a:cubicBezTo>
                  <a:cubicBezTo>
                    <a:pt x="48" y="152"/>
                    <a:pt x="24" y="184"/>
                    <a:pt x="16" y="200"/>
                  </a:cubicBezTo>
                  <a:cubicBezTo>
                    <a:pt x="8" y="216"/>
                    <a:pt x="0" y="232"/>
                    <a:pt x="16" y="248"/>
                  </a:cubicBezTo>
                  <a:cubicBezTo>
                    <a:pt x="32" y="264"/>
                    <a:pt x="88" y="296"/>
                    <a:pt x="112" y="296"/>
                  </a:cubicBezTo>
                  <a:cubicBezTo>
                    <a:pt x="136" y="296"/>
                    <a:pt x="152" y="248"/>
                    <a:pt x="160" y="248"/>
                  </a:cubicBezTo>
                  <a:cubicBezTo>
                    <a:pt x="168" y="248"/>
                    <a:pt x="168" y="280"/>
                    <a:pt x="160" y="296"/>
                  </a:cubicBezTo>
                  <a:cubicBezTo>
                    <a:pt x="152" y="312"/>
                    <a:pt x="120" y="336"/>
                    <a:pt x="112" y="344"/>
                  </a:cubicBezTo>
                </a:path>
              </a:pathLst>
            </a:custGeom>
            <a:noFill/>
            <a:ln w="28575" cap="flat" cmpd="sng">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31" name="Freeform 96"/>
            <p:cNvSpPr>
              <a:spLocks/>
            </p:cNvSpPr>
            <p:nvPr/>
          </p:nvSpPr>
          <p:spPr bwMode="auto">
            <a:xfrm rot="13800153" flipV="1">
              <a:off x="1017" y="1088"/>
              <a:ext cx="95" cy="128"/>
            </a:xfrm>
            <a:custGeom>
              <a:avLst/>
              <a:gdLst>
                <a:gd name="T0" fmla="*/ 1 w 168"/>
                <a:gd name="T1" fmla="*/ 3 h 200"/>
                <a:gd name="T2" fmla="*/ 1 w 168"/>
                <a:gd name="T3" fmla="*/ 1 h 200"/>
                <a:gd name="T4" fmla="*/ 2 w 168"/>
                <a:gd name="T5" fmla="*/ 1 h 200"/>
                <a:gd name="T6" fmla="*/ 3 w 168"/>
                <a:gd name="T7" fmla="*/ 3 h 200"/>
                <a:gd name="T8" fmla="*/ 3 w 168"/>
                <a:gd name="T9" fmla="*/ 5 h 200"/>
                <a:gd name="T10" fmla="*/ 1 w 168"/>
                <a:gd name="T11" fmla="*/ 7 h 200"/>
                <a:gd name="T12" fmla="*/ 1 w 168"/>
                <a:gd name="T13" fmla="*/ 5 h 200"/>
                <a:gd name="T14" fmla="*/ 1 w 168"/>
                <a:gd name="T15" fmla="*/ 7 h 200"/>
                <a:gd name="T16" fmla="*/ 1 w 168"/>
                <a:gd name="T17" fmla="*/ 8 h 200"/>
                <a:gd name="T18" fmla="*/ 2 w 168"/>
                <a:gd name="T19" fmla="*/ 7 h 200"/>
                <a:gd name="T20" fmla="*/ 1 w 168"/>
                <a:gd name="T21" fmla="*/ 8 h 200"/>
                <a:gd name="T22" fmla="*/ 1 w 168"/>
                <a:gd name="T23" fmla="*/ 8 h 200"/>
                <a:gd name="T24" fmla="*/ 1 w 168"/>
                <a:gd name="T25" fmla="*/ 8 h 200"/>
                <a:gd name="T26" fmla="*/ 1 w 168"/>
                <a:gd name="T27" fmla="*/ 8 h 200"/>
                <a:gd name="T28" fmla="*/ 1 w 168"/>
                <a:gd name="T29" fmla="*/ 8 h 200"/>
                <a:gd name="T30" fmla="*/ 1 w 168"/>
                <a:gd name="T31" fmla="*/ 8 h 2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200"/>
                <a:gd name="T50" fmla="*/ 168 w 168"/>
                <a:gd name="T51" fmla="*/ 200 h 2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200">
                  <a:moveTo>
                    <a:pt x="8" y="56"/>
                  </a:moveTo>
                  <a:cubicBezTo>
                    <a:pt x="24" y="36"/>
                    <a:pt x="40" y="16"/>
                    <a:pt x="56" y="8"/>
                  </a:cubicBezTo>
                  <a:cubicBezTo>
                    <a:pt x="72" y="0"/>
                    <a:pt x="88" y="0"/>
                    <a:pt x="104" y="8"/>
                  </a:cubicBezTo>
                  <a:cubicBezTo>
                    <a:pt x="120" y="16"/>
                    <a:pt x="144" y="40"/>
                    <a:pt x="152" y="56"/>
                  </a:cubicBezTo>
                  <a:cubicBezTo>
                    <a:pt x="160" y="72"/>
                    <a:pt x="168" y="88"/>
                    <a:pt x="152" y="104"/>
                  </a:cubicBezTo>
                  <a:cubicBezTo>
                    <a:pt x="136" y="120"/>
                    <a:pt x="80" y="152"/>
                    <a:pt x="56" y="152"/>
                  </a:cubicBezTo>
                  <a:cubicBezTo>
                    <a:pt x="32" y="152"/>
                    <a:pt x="16" y="104"/>
                    <a:pt x="8" y="104"/>
                  </a:cubicBezTo>
                  <a:cubicBezTo>
                    <a:pt x="0" y="104"/>
                    <a:pt x="0" y="136"/>
                    <a:pt x="8" y="152"/>
                  </a:cubicBezTo>
                  <a:cubicBezTo>
                    <a:pt x="16" y="168"/>
                    <a:pt x="40" y="200"/>
                    <a:pt x="56" y="200"/>
                  </a:cubicBezTo>
                  <a:cubicBezTo>
                    <a:pt x="72" y="200"/>
                    <a:pt x="104" y="154"/>
                    <a:pt x="104" y="152"/>
                  </a:cubicBezTo>
                  <a:cubicBezTo>
                    <a:pt x="104" y="150"/>
                    <a:pt x="66" y="180"/>
                    <a:pt x="58" y="187"/>
                  </a:cubicBezTo>
                  <a:cubicBezTo>
                    <a:pt x="50" y="194"/>
                    <a:pt x="52" y="196"/>
                    <a:pt x="53" y="197"/>
                  </a:cubicBezTo>
                  <a:cubicBezTo>
                    <a:pt x="54" y="198"/>
                    <a:pt x="64" y="195"/>
                    <a:pt x="62" y="192"/>
                  </a:cubicBezTo>
                  <a:cubicBezTo>
                    <a:pt x="60" y="189"/>
                    <a:pt x="37" y="178"/>
                    <a:pt x="38" y="178"/>
                  </a:cubicBezTo>
                  <a:cubicBezTo>
                    <a:pt x="39" y="178"/>
                    <a:pt x="64" y="190"/>
                    <a:pt x="67" y="192"/>
                  </a:cubicBezTo>
                  <a:cubicBezTo>
                    <a:pt x="70" y="194"/>
                    <a:pt x="60" y="192"/>
                    <a:pt x="58" y="192"/>
                  </a:cubicBezTo>
                </a:path>
              </a:pathLst>
            </a:custGeom>
            <a:noFill/>
            <a:ln w="28575" cap="flat" cmpd="sng">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32" name="Freeform 97"/>
            <p:cNvSpPr>
              <a:spLocks/>
            </p:cNvSpPr>
            <p:nvPr/>
          </p:nvSpPr>
          <p:spPr bwMode="auto">
            <a:xfrm rot="13800153" flipV="1">
              <a:off x="949" y="1155"/>
              <a:ext cx="98" cy="75"/>
            </a:xfrm>
            <a:custGeom>
              <a:avLst/>
              <a:gdLst>
                <a:gd name="T0" fmla="*/ 1 w 174"/>
                <a:gd name="T1" fmla="*/ 1 h 117"/>
                <a:gd name="T2" fmla="*/ 2 w 174"/>
                <a:gd name="T3" fmla="*/ 1 h 117"/>
                <a:gd name="T4" fmla="*/ 3 w 174"/>
                <a:gd name="T5" fmla="*/ 3 h 117"/>
                <a:gd name="T6" fmla="*/ 3 w 174"/>
                <a:gd name="T7" fmla="*/ 5 h 117"/>
                <a:gd name="T8" fmla="*/ 2 w 174"/>
                <a:gd name="T9" fmla="*/ 5 h 117"/>
                <a:gd name="T10" fmla="*/ 2 w 174"/>
                <a:gd name="T11" fmla="*/ 5 h 117"/>
                <a:gd name="T12" fmla="*/ 1 w 174"/>
                <a:gd name="T13" fmla="*/ 4 h 117"/>
                <a:gd name="T14" fmla="*/ 1 w 174"/>
                <a:gd name="T15" fmla="*/ 3 h 117"/>
                <a:gd name="T16" fmla="*/ 0 w 174"/>
                <a:gd name="T17" fmla="*/ 4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4"/>
                <a:gd name="T28" fmla="*/ 0 h 117"/>
                <a:gd name="T29" fmla="*/ 174 w 174"/>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4" h="117">
                  <a:moveTo>
                    <a:pt x="20" y="30"/>
                  </a:moveTo>
                  <a:cubicBezTo>
                    <a:pt x="48" y="25"/>
                    <a:pt x="67" y="17"/>
                    <a:pt x="92" y="2"/>
                  </a:cubicBezTo>
                  <a:cubicBezTo>
                    <a:pt x="152" y="7"/>
                    <a:pt x="157" y="0"/>
                    <a:pt x="168" y="54"/>
                  </a:cubicBezTo>
                  <a:cubicBezTo>
                    <a:pt x="163" y="99"/>
                    <a:pt x="174" y="82"/>
                    <a:pt x="135" y="107"/>
                  </a:cubicBezTo>
                  <a:cubicBezTo>
                    <a:pt x="126" y="113"/>
                    <a:pt x="106" y="117"/>
                    <a:pt x="106" y="117"/>
                  </a:cubicBezTo>
                  <a:cubicBezTo>
                    <a:pt x="96" y="115"/>
                    <a:pt x="86" y="115"/>
                    <a:pt x="77" y="112"/>
                  </a:cubicBezTo>
                  <a:cubicBezTo>
                    <a:pt x="53" y="104"/>
                    <a:pt x="70" y="104"/>
                    <a:pt x="58" y="88"/>
                  </a:cubicBezTo>
                  <a:cubicBezTo>
                    <a:pt x="50" y="78"/>
                    <a:pt x="40" y="77"/>
                    <a:pt x="29" y="74"/>
                  </a:cubicBezTo>
                  <a:cubicBezTo>
                    <a:pt x="19" y="77"/>
                    <a:pt x="0" y="83"/>
                    <a:pt x="0" y="83"/>
                  </a:cubicBezTo>
                </a:path>
              </a:pathLst>
            </a:custGeom>
            <a:noFill/>
            <a:ln w="28575" cap="flat" cmpd="sng">
              <a:solidFill>
                <a:srgbClr val="FFCC99"/>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33" name="Oval 98"/>
            <p:cNvSpPr>
              <a:spLocks noChangeAspect="1" noChangeArrowheads="1"/>
            </p:cNvSpPr>
            <p:nvPr/>
          </p:nvSpPr>
          <p:spPr bwMode="auto">
            <a:xfrm rot="13800153" flipV="1">
              <a:off x="1126" y="1109"/>
              <a:ext cx="40" cy="46"/>
            </a:xfrm>
            <a:prstGeom prst="ellipse">
              <a:avLst/>
            </a:prstGeom>
            <a:solidFill>
              <a:srgbClr val="66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16" name="Group 145"/>
          <p:cNvGrpSpPr>
            <a:grpSpLocks/>
          </p:cNvGrpSpPr>
          <p:nvPr/>
        </p:nvGrpSpPr>
        <p:grpSpPr bwMode="auto">
          <a:xfrm>
            <a:off x="5715000" y="3581400"/>
            <a:ext cx="2489200" cy="2660650"/>
            <a:chOff x="3504" y="2406"/>
            <a:chExt cx="1568" cy="1676"/>
          </a:xfrm>
        </p:grpSpPr>
        <p:sp>
          <p:nvSpPr>
            <p:cNvPr id="45082" name="Freeform 70"/>
            <p:cNvSpPr>
              <a:spLocks/>
            </p:cNvSpPr>
            <p:nvPr/>
          </p:nvSpPr>
          <p:spPr bwMode="auto">
            <a:xfrm>
              <a:off x="3854" y="3309"/>
              <a:ext cx="234" cy="140"/>
            </a:xfrm>
            <a:custGeom>
              <a:avLst/>
              <a:gdLst>
                <a:gd name="T0" fmla="*/ 13 w 330"/>
                <a:gd name="T1" fmla="*/ 1 h 236"/>
                <a:gd name="T2" fmla="*/ 1 w 330"/>
                <a:gd name="T3" fmla="*/ 5 h 236"/>
                <a:gd name="T4" fmla="*/ 18 w 330"/>
                <a:gd name="T5" fmla="*/ 5 h 236"/>
                <a:gd name="T6" fmla="*/ 26 w 330"/>
                <a:gd name="T7" fmla="*/ 3 h 236"/>
                <a:gd name="T8" fmla="*/ 28 w 330"/>
                <a:gd name="T9" fmla="*/ 2 h 236"/>
                <a:gd name="T10" fmla="*/ 17 w 330"/>
                <a:gd name="T11" fmla="*/ 3 h 236"/>
                <a:gd name="T12" fmla="*/ 23 w 330"/>
                <a:gd name="T13" fmla="*/ 1 h 236"/>
                <a:gd name="T14" fmla="*/ 13 w 330"/>
                <a:gd name="T15" fmla="*/ 1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grpSp>
          <p:nvGrpSpPr>
            <p:cNvPr id="45083" name="Group 143"/>
            <p:cNvGrpSpPr>
              <a:grpSpLocks/>
            </p:cNvGrpSpPr>
            <p:nvPr/>
          </p:nvGrpSpPr>
          <p:grpSpPr bwMode="auto">
            <a:xfrm>
              <a:off x="3521" y="3184"/>
              <a:ext cx="1064" cy="898"/>
              <a:chOff x="3555" y="3184"/>
              <a:chExt cx="1064" cy="898"/>
            </a:xfrm>
          </p:grpSpPr>
          <p:grpSp>
            <p:nvGrpSpPr>
              <p:cNvPr id="45120" name="Group 29"/>
              <p:cNvGrpSpPr>
                <a:grpSpLocks/>
              </p:cNvGrpSpPr>
              <p:nvPr/>
            </p:nvGrpSpPr>
            <p:grpSpPr bwMode="auto">
              <a:xfrm>
                <a:off x="3555" y="3184"/>
                <a:ext cx="1064" cy="898"/>
                <a:chOff x="2304" y="1104"/>
                <a:chExt cx="1064" cy="898"/>
              </a:xfrm>
            </p:grpSpPr>
            <p:sp>
              <p:nvSpPr>
                <p:cNvPr id="45128" name="Freeform 30"/>
                <p:cNvSpPr>
                  <a:spLocks/>
                </p:cNvSpPr>
                <p:nvPr/>
              </p:nvSpPr>
              <p:spPr bwMode="auto">
                <a:xfrm>
                  <a:off x="2304" y="1104"/>
                  <a:ext cx="1064" cy="898"/>
                </a:xfrm>
                <a:custGeom>
                  <a:avLst/>
                  <a:gdLst>
                    <a:gd name="T0" fmla="*/ 209 w 1064"/>
                    <a:gd name="T1" fmla="*/ 305 h 898"/>
                    <a:gd name="T2" fmla="*/ 301 w 1064"/>
                    <a:gd name="T3" fmla="*/ 236 h 898"/>
                    <a:gd name="T4" fmla="*/ 464 w 1064"/>
                    <a:gd name="T5" fmla="*/ 34 h 898"/>
                    <a:gd name="T6" fmla="*/ 608 w 1064"/>
                    <a:gd name="T7" fmla="*/ 34 h 898"/>
                    <a:gd name="T8" fmla="*/ 656 w 1064"/>
                    <a:gd name="T9" fmla="*/ 178 h 898"/>
                    <a:gd name="T10" fmla="*/ 848 w 1064"/>
                    <a:gd name="T11" fmla="*/ 274 h 898"/>
                    <a:gd name="T12" fmla="*/ 1040 w 1064"/>
                    <a:gd name="T13" fmla="*/ 322 h 898"/>
                    <a:gd name="T14" fmla="*/ 992 w 1064"/>
                    <a:gd name="T15" fmla="*/ 466 h 898"/>
                    <a:gd name="T16" fmla="*/ 896 w 1064"/>
                    <a:gd name="T17" fmla="*/ 610 h 898"/>
                    <a:gd name="T18" fmla="*/ 848 w 1064"/>
                    <a:gd name="T19" fmla="*/ 802 h 898"/>
                    <a:gd name="T20" fmla="*/ 656 w 1064"/>
                    <a:gd name="T21" fmla="*/ 802 h 898"/>
                    <a:gd name="T22" fmla="*/ 368 w 1064"/>
                    <a:gd name="T23" fmla="*/ 898 h 898"/>
                    <a:gd name="T24" fmla="*/ 224 w 1064"/>
                    <a:gd name="T25" fmla="*/ 802 h 898"/>
                    <a:gd name="T26" fmla="*/ 224 w 1064"/>
                    <a:gd name="T27" fmla="*/ 610 h 898"/>
                    <a:gd name="T28" fmla="*/ 224 w 1064"/>
                    <a:gd name="T29" fmla="*/ 562 h 898"/>
                    <a:gd name="T30" fmla="*/ 32 w 1064"/>
                    <a:gd name="T31" fmla="*/ 514 h 898"/>
                    <a:gd name="T32" fmla="*/ 32 w 1064"/>
                    <a:gd name="T33" fmla="*/ 418 h 898"/>
                    <a:gd name="T34" fmla="*/ 128 w 1064"/>
                    <a:gd name="T35" fmla="*/ 370 h 898"/>
                    <a:gd name="T36" fmla="*/ 209 w 1064"/>
                    <a:gd name="T37" fmla="*/ 305 h 8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4"/>
                    <a:gd name="T58" fmla="*/ 0 h 898"/>
                    <a:gd name="T59" fmla="*/ 1064 w 1064"/>
                    <a:gd name="T60" fmla="*/ 898 h 8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4" h="898">
                      <a:moveTo>
                        <a:pt x="209" y="305"/>
                      </a:moveTo>
                      <a:cubicBezTo>
                        <a:pt x="238" y="283"/>
                        <a:pt x="259" y="281"/>
                        <a:pt x="301" y="236"/>
                      </a:cubicBezTo>
                      <a:cubicBezTo>
                        <a:pt x="343" y="191"/>
                        <a:pt x="413" y="68"/>
                        <a:pt x="464" y="34"/>
                      </a:cubicBezTo>
                      <a:cubicBezTo>
                        <a:pt x="515" y="0"/>
                        <a:pt x="576" y="10"/>
                        <a:pt x="608" y="34"/>
                      </a:cubicBezTo>
                      <a:cubicBezTo>
                        <a:pt x="640" y="58"/>
                        <a:pt x="616" y="138"/>
                        <a:pt x="656" y="178"/>
                      </a:cubicBezTo>
                      <a:cubicBezTo>
                        <a:pt x="696" y="218"/>
                        <a:pt x="784" y="250"/>
                        <a:pt x="848" y="274"/>
                      </a:cubicBezTo>
                      <a:cubicBezTo>
                        <a:pt x="912" y="298"/>
                        <a:pt x="1016" y="290"/>
                        <a:pt x="1040" y="322"/>
                      </a:cubicBezTo>
                      <a:cubicBezTo>
                        <a:pt x="1064" y="354"/>
                        <a:pt x="1016" y="418"/>
                        <a:pt x="992" y="466"/>
                      </a:cubicBezTo>
                      <a:cubicBezTo>
                        <a:pt x="968" y="514"/>
                        <a:pt x="920" y="554"/>
                        <a:pt x="896" y="610"/>
                      </a:cubicBezTo>
                      <a:cubicBezTo>
                        <a:pt x="872" y="666"/>
                        <a:pt x="888" y="770"/>
                        <a:pt x="848" y="802"/>
                      </a:cubicBezTo>
                      <a:cubicBezTo>
                        <a:pt x="808" y="834"/>
                        <a:pt x="736" y="786"/>
                        <a:pt x="656" y="802"/>
                      </a:cubicBezTo>
                      <a:cubicBezTo>
                        <a:pt x="576" y="818"/>
                        <a:pt x="440" y="898"/>
                        <a:pt x="368" y="898"/>
                      </a:cubicBezTo>
                      <a:cubicBezTo>
                        <a:pt x="296" y="898"/>
                        <a:pt x="248" y="850"/>
                        <a:pt x="224" y="802"/>
                      </a:cubicBezTo>
                      <a:cubicBezTo>
                        <a:pt x="200" y="754"/>
                        <a:pt x="224" y="650"/>
                        <a:pt x="224" y="610"/>
                      </a:cubicBezTo>
                      <a:cubicBezTo>
                        <a:pt x="224" y="570"/>
                        <a:pt x="256" y="578"/>
                        <a:pt x="224" y="562"/>
                      </a:cubicBezTo>
                      <a:cubicBezTo>
                        <a:pt x="192" y="546"/>
                        <a:pt x="64" y="538"/>
                        <a:pt x="32" y="514"/>
                      </a:cubicBezTo>
                      <a:cubicBezTo>
                        <a:pt x="0" y="490"/>
                        <a:pt x="16" y="442"/>
                        <a:pt x="32" y="418"/>
                      </a:cubicBezTo>
                      <a:cubicBezTo>
                        <a:pt x="48" y="394"/>
                        <a:pt x="98" y="389"/>
                        <a:pt x="128" y="370"/>
                      </a:cubicBezTo>
                      <a:cubicBezTo>
                        <a:pt x="158" y="351"/>
                        <a:pt x="180" y="327"/>
                        <a:pt x="209" y="305"/>
                      </a:cubicBezTo>
                      <a:close/>
                    </a:path>
                  </a:pathLst>
                </a:custGeom>
                <a:gradFill rotWithShape="0">
                  <a:gsLst>
                    <a:gs pos="0">
                      <a:srgbClr val="FFFF00"/>
                    </a:gs>
                    <a:gs pos="100000">
                      <a:srgbClr val="008000"/>
                    </a:gs>
                  </a:gsLst>
                  <a:path path="rect">
                    <a:fillToRect l="50000" t="50000" r="50000" b="50000"/>
                  </a:path>
                </a:grad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29" name="Oval 31"/>
                <p:cNvSpPr>
                  <a:spLocks noChangeArrowheads="1"/>
                </p:cNvSpPr>
                <p:nvPr/>
              </p:nvSpPr>
              <p:spPr bwMode="auto">
                <a:xfrm>
                  <a:off x="2640" y="1536"/>
                  <a:ext cx="432" cy="336"/>
                </a:xfrm>
                <a:prstGeom prst="ellipse">
                  <a:avLst/>
                </a:prstGeom>
                <a:gradFill rotWithShape="0">
                  <a:gsLst>
                    <a:gs pos="0">
                      <a:srgbClr val="FF6600"/>
                    </a:gs>
                    <a:gs pos="100000">
                      <a:srgbClr val="762F0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45121" name="Group 77"/>
              <p:cNvGrpSpPr>
                <a:grpSpLocks/>
              </p:cNvGrpSpPr>
              <p:nvPr/>
            </p:nvGrpSpPr>
            <p:grpSpPr bwMode="auto">
              <a:xfrm>
                <a:off x="3795" y="3424"/>
                <a:ext cx="666" cy="332"/>
                <a:chOff x="3744" y="3216"/>
                <a:chExt cx="666" cy="332"/>
              </a:xfrm>
            </p:grpSpPr>
            <p:sp>
              <p:nvSpPr>
                <p:cNvPr id="45122" name="Freeform 71"/>
                <p:cNvSpPr>
                  <a:spLocks/>
                </p:cNvSpPr>
                <p:nvPr/>
              </p:nvSpPr>
              <p:spPr bwMode="auto">
                <a:xfrm>
                  <a:off x="4032" y="3216"/>
                  <a:ext cx="234" cy="140"/>
                </a:xfrm>
                <a:custGeom>
                  <a:avLst/>
                  <a:gdLst>
                    <a:gd name="T0" fmla="*/ 13 w 330"/>
                    <a:gd name="T1" fmla="*/ 1 h 236"/>
                    <a:gd name="T2" fmla="*/ 1 w 330"/>
                    <a:gd name="T3" fmla="*/ 5 h 236"/>
                    <a:gd name="T4" fmla="*/ 18 w 330"/>
                    <a:gd name="T5" fmla="*/ 5 h 236"/>
                    <a:gd name="T6" fmla="*/ 26 w 330"/>
                    <a:gd name="T7" fmla="*/ 3 h 236"/>
                    <a:gd name="T8" fmla="*/ 28 w 330"/>
                    <a:gd name="T9" fmla="*/ 2 h 236"/>
                    <a:gd name="T10" fmla="*/ 17 w 330"/>
                    <a:gd name="T11" fmla="*/ 3 h 236"/>
                    <a:gd name="T12" fmla="*/ 23 w 330"/>
                    <a:gd name="T13" fmla="*/ 1 h 236"/>
                    <a:gd name="T14" fmla="*/ 13 w 330"/>
                    <a:gd name="T15" fmla="*/ 1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45123" name="Freeform 72"/>
                <p:cNvSpPr>
                  <a:spLocks/>
                </p:cNvSpPr>
                <p:nvPr/>
              </p:nvSpPr>
              <p:spPr bwMode="auto">
                <a:xfrm>
                  <a:off x="4128" y="3408"/>
                  <a:ext cx="234" cy="140"/>
                </a:xfrm>
                <a:custGeom>
                  <a:avLst/>
                  <a:gdLst>
                    <a:gd name="T0" fmla="*/ 13 w 330"/>
                    <a:gd name="T1" fmla="*/ 1 h 236"/>
                    <a:gd name="T2" fmla="*/ 1 w 330"/>
                    <a:gd name="T3" fmla="*/ 5 h 236"/>
                    <a:gd name="T4" fmla="*/ 18 w 330"/>
                    <a:gd name="T5" fmla="*/ 5 h 236"/>
                    <a:gd name="T6" fmla="*/ 26 w 330"/>
                    <a:gd name="T7" fmla="*/ 3 h 236"/>
                    <a:gd name="T8" fmla="*/ 28 w 330"/>
                    <a:gd name="T9" fmla="*/ 2 h 236"/>
                    <a:gd name="T10" fmla="*/ 17 w 330"/>
                    <a:gd name="T11" fmla="*/ 3 h 236"/>
                    <a:gd name="T12" fmla="*/ 23 w 330"/>
                    <a:gd name="T13" fmla="*/ 1 h 236"/>
                    <a:gd name="T14" fmla="*/ 13 w 330"/>
                    <a:gd name="T15" fmla="*/ 1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45124" name="Freeform 73"/>
                <p:cNvSpPr>
                  <a:spLocks/>
                </p:cNvSpPr>
                <p:nvPr/>
              </p:nvSpPr>
              <p:spPr bwMode="auto">
                <a:xfrm>
                  <a:off x="4176" y="3312"/>
                  <a:ext cx="234" cy="140"/>
                </a:xfrm>
                <a:custGeom>
                  <a:avLst/>
                  <a:gdLst>
                    <a:gd name="T0" fmla="*/ 13 w 330"/>
                    <a:gd name="T1" fmla="*/ 1 h 236"/>
                    <a:gd name="T2" fmla="*/ 1 w 330"/>
                    <a:gd name="T3" fmla="*/ 5 h 236"/>
                    <a:gd name="T4" fmla="*/ 18 w 330"/>
                    <a:gd name="T5" fmla="*/ 5 h 236"/>
                    <a:gd name="T6" fmla="*/ 26 w 330"/>
                    <a:gd name="T7" fmla="*/ 3 h 236"/>
                    <a:gd name="T8" fmla="*/ 28 w 330"/>
                    <a:gd name="T9" fmla="*/ 2 h 236"/>
                    <a:gd name="T10" fmla="*/ 17 w 330"/>
                    <a:gd name="T11" fmla="*/ 3 h 236"/>
                    <a:gd name="T12" fmla="*/ 23 w 330"/>
                    <a:gd name="T13" fmla="*/ 1 h 236"/>
                    <a:gd name="T14" fmla="*/ 13 w 330"/>
                    <a:gd name="T15" fmla="*/ 1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45125" name="Freeform 74"/>
                <p:cNvSpPr>
                  <a:spLocks/>
                </p:cNvSpPr>
                <p:nvPr/>
              </p:nvSpPr>
              <p:spPr bwMode="auto">
                <a:xfrm>
                  <a:off x="3744" y="3264"/>
                  <a:ext cx="234" cy="140"/>
                </a:xfrm>
                <a:custGeom>
                  <a:avLst/>
                  <a:gdLst>
                    <a:gd name="T0" fmla="*/ 13 w 330"/>
                    <a:gd name="T1" fmla="*/ 1 h 236"/>
                    <a:gd name="T2" fmla="*/ 1 w 330"/>
                    <a:gd name="T3" fmla="*/ 5 h 236"/>
                    <a:gd name="T4" fmla="*/ 18 w 330"/>
                    <a:gd name="T5" fmla="*/ 5 h 236"/>
                    <a:gd name="T6" fmla="*/ 26 w 330"/>
                    <a:gd name="T7" fmla="*/ 3 h 236"/>
                    <a:gd name="T8" fmla="*/ 28 w 330"/>
                    <a:gd name="T9" fmla="*/ 2 h 236"/>
                    <a:gd name="T10" fmla="*/ 17 w 330"/>
                    <a:gd name="T11" fmla="*/ 3 h 236"/>
                    <a:gd name="T12" fmla="*/ 23 w 330"/>
                    <a:gd name="T13" fmla="*/ 1 h 236"/>
                    <a:gd name="T14" fmla="*/ 13 w 330"/>
                    <a:gd name="T15" fmla="*/ 1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45126" name="Freeform 75"/>
                <p:cNvSpPr>
                  <a:spLocks/>
                </p:cNvSpPr>
                <p:nvPr/>
              </p:nvSpPr>
              <p:spPr bwMode="auto">
                <a:xfrm>
                  <a:off x="3840" y="3312"/>
                  <a:ext cx="234" cy="140"/>
                </a:xfrm>
                <a:custGeom>
                  <a:avLst/>
                  <a:gdLst>
                    <a:gd name="T0" fmla="*/ 13 w 330"/>
                    <a:gd name="T1" fmla="*/ 1 h 236"/>
                    <a:gd name="T2" fmla="*/ 1 w 330"/>
                    <a:gd name="T3" fmla="*/ 5 h 236"/>
                    <a:gd name="T4" fmla="*/ 18 w 330"/>
                    <a:gd name="T5" fmla="*/ 5 h 236"/>
                    <a:gd name="T6" fmla="*/ 26 w 330"/>
                    <a:gd name="T7" fmla="*/ 3 h 236"/>
                    <a:gd name="T8" fmla="*/ 28 w 330"/>
                    <a:gd name="T9" fmla="*/ 2 h 236"/>
                    <a:gd name="T10" fmla="*/ 17 w 330"/>
                    <a:gd name="T11" fmla="*/ 3 h 236"/>
                    <a:gd name="T12" fmla="*/ 23 w 330"/>
                    <a:gd name="T13" fmla="*/ 1 h 236"/>
                    <a:gd name="T14" fmla="*/ 13 w 330"/>
                    <a:gd name="T15" fmla="*/ 1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45127" name="Freeform 76"/>
                <p:cNvSpPr>
                  <a:spLocks/>
                </p:cNvSpPr>
                <p:nvPr/>
              </p:nvSpPr>
              <p:spPr bwMode="auto">
                <a:xfrm>
                  <a:off x="4080" y="3264"/>
                  <a:ext cx="234" cy="140"/>
                </a:xfrm>
                <a:custGeom>
                  <a:avLst/>
                  <a:gdLst>
                    <a:gd name="T0" fmla="*/ 13 w 330"/>
                    <a:gd name="T1" fmla="*/ 1 h 236"/>
                    <a:gd name="T2" fmla="*/ 1 w 330"/>
                    <a:gd name="T3" fmla="*/ 5 h 236"/>
                    <a:gd name="T4" fmla="*/ 18 w 330"/>
                    <a:gd name="T5" fmla="*/ 5 h 236"/>
                    <a:gd name="T6" fmla="*/ 26 w 330"/>
                    <a:gd name="T7" fmla="*/ 3 h 236"/>
                    <a:gd name="T8" fmla="*/ 28 w 330"/>
                    <a:gd name="T9" fmla="*/ 2 h 236"/>
                    <a:gd name="T10" fmla="*/ 17 w 330"/>
                    <a:gd name="T11" fmla="*/ 3 h 236"/>
                    <a:gd name="T12" fmla="*/ 23 w 330"/>
                    <a:gd name="T13" fmla="*/ 1 h 236"/>
                    <a:gd name="T14" fmla="*/ 13 w 330"/>
                    <a:gd name="T15" fmla="*/ 1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grpSp>
        </p:grpSp>
        <p:grpSp>
          <p:nvGrpSpPr>
            <p:cNvPr id="45084" name="Group 142"/>
            <p:cNvGrpSpPr>
              <a:grpSpLocks/>
            </p:cNvGrpSpPr>
            <p:nvPr/>
          </p:nvGrpSpPr>
          <p:grpSpPr bwMode="auto">
            <a:xfrm>
              <a:off x="3969" y="2545"/>
              <a:ext cx="1064" cy="898"/>
              <a:chOff x="4003" y="2545"/>
              <a:chExt cx="1064" cy="898"/>
            </a:xfrm>
          </p:grpSpPr>
          <p:grpSp>
            <p:nvGrpSpPr>
              <p:cNvPr id="45110" name="Group 26"/>
              <p:cNvGrpSpPr>
                <a:grpSpLocks/>
              </p:cNvGrpSpPr>
              <p:nvPr/>
            </p:nvGrpSpPr>
            <p:grpSpPr bwMode="auto">
              <a:xfrm>
                <a:off x="4003" y="2545"/>
                <a:ext cx="1064" cy="898"/>
                <a:chOff x="2304" y="1104"/>
                <a:chExt cx="1064" cy="898"/>
              </a:xfrm>
            </p:grpSpPr>
            <p:sp>
              <p:nvSpPr>
                <p:cNvPr id="45118" name="Freeform 27"/>
                <p:cNvSpPr>
                  <a:spLocks/>
                </p:cNvSpPr>
                <p:nvPr/>
              </p:nvSpPr>
              <p:spPr bwMode="auto">
                <a:xfrm>
                  <a:off x="2304" y="1104"/>
                  <a:ext cx="1064" cy="898"/>
                </a:xfrm>
                <a:custGeom>
                  <a:avLst/>
                  <a:gdLst>
                    <a:gd name="T0" fmla="*/ 209 w 1064"/>
                    <a:gd name="T1" fmla="*/ 305 h 898"/>
                    <a:gd name="T2" fmla="*/ 301 w 1064"/>
                    <a:gd name="T3" fmla="*/ 236 h 898"/>
                    <a:gd name="T4" fmla="*/ 464 w 1064"/>
                    <a:gd name="T5" fmla="*/ 34 h 898"/>
                    <a:gd name="T6" fmla="*/ 608 w 1064"/>
                    <a:gd name="T7" fmla="*/ 34 h 898"/>
                    <a:gd name="T8" fmla="*/ 656 w 1064"/>
                    <a:gd name="T9" fmla="*/ 178 h 898"/>
                    <a:gd name="T10" fmla="*/ 848 w 1064"/>
                    <a:gd name="T11" fmla="*/ 274 h 898"/>
                    <a:gd name="T12" fmla="*/ 1040 w 1064"/>
                    <a:gd name="T13" fmla="*/ 322 h 898"/>
                    <a:gd name="T14" fmla="*/ 992 w 1064"/>
                    <a:gd name="T15" fmla="*/ 466 h 898"/>
                    <a:gd name="T16" fmla="*/ 896 w 1064"/>
                    <a:gd name="T17" fmla="*/ 610 h 898"/>
                    <a:gd name="T18" fmla="*/ 848 w 1064"/>
                    <a:gd name="T19" fmla="*/ 802 h 898"/>
                    <a:gd name="T20" fmla="*/ 656 w 1064"/>
                    <a:gd name="T21" fmla="*/ 802 h 898"/>
                    <a:gd name="T22" fmla="*/ 368 w 1064"/>
                    <a:gd name="T23" fmla="*/ 898 h 898"/>
                    <a:gd name="T24" fmla="*/ 224 w 1064"/>
                    <a:gd name="T25" fmla="*/ 802 h 898"/>
                    <a:gd name="T26" fmla="*/ 224 w 1064"/>
                    <a:gd name="T27" fmla="*/ 610 h 898"/>
                    <a:gd name="T28" fmla="*/ 224 w 1064"/>
                    <a:gd name="T29" fmla="*/ 562 h 898"/>
                    <a:gd name="T30" fmla="*/ 32 w 1064"/>
                    <a:gd name="T31" fmla="*/ 514 h 898"/>
                    <a:gd name="T32" fmla="*/ 32 w 1064"/>
                    <a:gd name="T33" fmla="*/ 418 h 898"/>
                    <a:gd name="T34" fmla="*/ 128 w 1064"/>
                    <a:gd name="T35" fmla="*/ 370 h 898"/>
                    <a:gd name="T36" fmla="*/ 209 w 1064"/>
                    <a:gd name="T37" fmla="*/ 305 h 8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4"/>
                    <a:gd name="T58" fmla="*/ 0 h 898"/>
                    <a:gd name="T59" fmla="*/ 1064 w 1064"/>
                    <a:gd name="T60" fmla="*/ 898 h 8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4" h="898">
                      <a:moveTo>
                        <a:pt x="209" y="305"/>
                      </a:moveTo>
                      <a:cubicBezTo>
                        <a:pt x="238" y="283"/>
                        <a:pt x="259" y="281"/>
                        <a:pt x="301" y="236"/>
                      </a:cubicBezTo>
                      <a:cubicBezTo>
                        <a:pt x="343" y="191"/>
                        <a:pt x="413" y="68"/>
                        <a:pt x="464" y="34"/>
                      </a:cubicBezTo>
                      <a:cubicBezTo>
                        <a:pt x="515" y="0"/>
                        <a:pt x="576" y="10"/>
                        <a:pt x="608" y="34"/>
                      </a:cubicBezTo>
                      <a:cubicBezTo>
                        <a:pt x="640" y="58"/>
                        <a:pt x="616" y="138"/>
                        <a:pt x="656" y="178"/>
                      </a:cubicBezTo>
                      <a:cubicBezTo>
                        <a:pt x="696" y="218"/>
                        <a:pt x="784" y="250"/>
                        <a:pt x="848" y="274"/>
                      </a:cubicBezTo>
                      <a:cubicBezTo>
                        <a:pt x="912" y="298"/>
                        <a:pt x="1016" y="290"/>
                        <a:pt x="1040" y="322"/>
                      </a:cubicBezTo>
                      <a:cubicBezTo>
                        <a:pt x="1064" y="354"/>
                        <a:pt x="1016" y="418"/>
                        <a:pt x="992" y="466"/>
                      </a:cubicBezTo>
                      <a:cubicBezTo>
                        <a:pt x="968" y="514"/>
                        <a:pt x="920" y="554"/>
                        <a:pt x="896" y="610"/>
                      </a:cubicBezTo>
                      <a:cubicBezTo>
                        <a:pt x="872" y="666"/>
                        <a:pt x="888" y="770"/>
                        <a:pt x="848" y="802"/>
                      </a:cubicBezTo>
                      <a:cubicBezTo>
                        <a:pt x="808" y="834"/>
                        <a:pt x="736" y="786"/>
                        <a:pt x="656" y="802"/>
                      </a:cubicBezTo>
                      <a:cubicBezTo>
                        <a:pt x="576" y="818"/>
                        <a:pt x="440" y="898"/>
                        <a:pt x="368" y="898"/>
                      </a:cubicBezTo>
                      <a:cubicBezTo>
                        <a:pt x="296" y="898"/>
                        <a:pt x="248" y="850"/>
                        <a:pt x="224" y="802"/>
                      </a:cubicBezTo>
                      <a:cubicBezTo>
                        <a:pt x="200" y="754"/>
                        <a:pt x="224" y="650"/>
                        <a:pt x="224" y="610"/>
                      </a:cubicBezTo>
                      <a:cubicBezTo>
                        <a:pt x="224" y="570"/>
                        <a:pt x="256" y="578"/>
                        <a:pt x="224" y="562"/>
                      </a:cubicBezTo>
                      <a:cubicBezTo>
                        <a:pt x="192" y="546"/>
                        <a:pt x="64" y="538"/>
                        <a:pt x="32" y="514"/>
                      </a:cubicBezTo>
                      <a:cubicBezTo>
                        <a:pt x="0" y="490"/>
                        <a:pt x="16" y="442"/>
                        <a:pt x="32" y="418"/>
                      </a:cubicBezTo>
                      <a:cubicBezTo>
                        <a:pt x="48" y="394"/>
                        <a:pt x="98" y="389"/>
                        <a:pt x="128" y="370"/>
                      </a:cubicBezTo>
                      <a:cubicBezTo>
                        <a:pt x="158" y="351"/>
                        <a:pt x="180" y="327"/>
                        <a:pt x="209" y="305"/>
                      </a:cubicBezTo>
                      <a:close/>
                    </a:path>
                  </a:pathLst>
                </a:custGeom>
                <a:gradFill rotWithShape="0">
                  <a:gsLst>
                    <a:gs pos="0">
                      <a:srgbClr val="FFFF00"/>
                    </a:gs>
                    <a:gs pos="100000">
                      <a:srgbClr val="008000"/>
                    </a:gs>
                  </a:gsLst>
                  <a:path path="rect">
                    <a:fillToRect l="50000" t="50000" r="50000" b="50000"/>
                  </a:path>
                </a:grad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19" name="Oval 28"/>
                <p:cNvSpPr>
                  <a:spLocks noChangeArrowheads="1"/>
                </p:cNvSpPr>
                <p:nvPr/>
              </p:nvSpPr>
              <p:spPr bwMode="auto">
                <a:xfrm>
                  <a:off x="2640" y="1536"/>
                  <a:ext cx="432" cy="336"/>
                </a:xfrm>
                <a:prstGeom prst="ellipse">
                  <a:avLst/>
                </a:prstGeom>
                <a:gradFill rotWithShape="0">
                  <a:gsLst>
                    <a:gs pos="0">
                      <a:srgbClr val="FF6600"/>
                    </a:gs>
                    <a:gs pos="100000">
                      <a:srgbClr val="762F0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45111" name="Group 78"/>
              <p:cNvGrpSpPr>
                <a:grpSpLocks/>
              </p:cNvGrpSpPr>
              <p:nvPr/>
            </p:nvGrpSpPr>
            <p:grpSpPr bwMode="auto">
              <a:xfrm>
                <a:off x="4243" y="2785"/>
                <a:ext cx="666" cy="332"/>
                <a:chOff x="3744" y="3216"/>
                <a:chExt cx="666" cy="332"/>
              </a:xfrm>
            </p:grpSpPr>
            <p:sp>
              <p:nvSpPr>
                <p:cNvPr id="45112" name="Freeform 79"/>
                <p:cNvSpPr>
                  <a:spLocks/>
                </p:cNvSpPr>
                <p:nvPr/>
              </p:nvSpPr>
              <p:spPr bwMode="auto">
                <a:xfrm>
                  <a:off x="4032" y="3216"/>
                  <a:ext cx="234" cy="140"/>
                </a:xfrm>
                <a:custGeom>
                  <a:avLst/>
                  <a:gdLst>
                    <a:gd name="T0" fmla="*/ 13 w 330"/>
                    <a:gd name="T1" fmla="*/ 1 h 236"/>
                    <a:gd name="T2" fmla="*/ 1 w 330"/>
                    <a:gd name="T3" fmla="*/ 5 h 236"/>
                    <a:gd name="T4" fmla="*/ 18 w 330"/>
                    <a:gd name="T5" fmla="*/ 5 h 236"/>
                    <a:gd name="T6" fmla="*/ 26 w 330"/>
                    <a:gd name="T7" fmla="*/ 3 h 236"/>
                    <a:gd name="T8" fmla="*/ 28 w 330"/>
                    <a:gd name="T9" fmla="*/ 2 h 236"/>
                    <a:gd name="T10" fmla="*/ 17 w 330"/>
                    <a:gd name="T11" fmla="*/ 3 h 236"/>
                    <a:gd name="T12" fmla="*/ 23 w 330"/>
                    <a:gd name="T13" fmla="*/ 1 h 236"/>
                    <a:gd name="T14" fmla="*/ 13 w 330"/>
                    <a:gd name="T15" fmla="*/ 1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45113" name="Freeform 80"/>
                <p:cNvSpPr>
                  <a:spLocks/>
                </p:cNvSpPr>
                <p:nvPr/>
              </p:nvSpPr>
              <p:spPr bwMode="auto">
                <a:xfrm>
                  <a:off x="4128" y="3408"/>
                  <a:ext cx="234" cy="140"/>
                </a:xfrm>
                <a:custGeom>
                  <a:avLst/>
                  <a:gdLst>
                    <a:gd name="T0" fmla="*/ 13 w 330"/>
                    <a:gd name="T1" fmla="*/ 1 h 236"/>
                    <a:gd name="T2" fmla="*/ 1 w 330"/>
                    <a:gd name="T3" fmla="*/ 5 h 236"/>
                    <a:gd name="T4" fmla="*/ 18 w 330"/>
                    <a:gd name="T5" fmla="*/ 5 h 236"/>
                    <a:gd name="T6" fmla="*/ 26 w 330"/>
                    <a:gd name="T7" fmla="*/ 3 h 236"/>
                    <a:gd name="T8" fmla="*/ 28 w 330"/>
                    <a:gd name="T9" fmla="*/ 2 h 236"/>
                    <a:gd name="T10" fmla="*/ 17 w 330"/>
                    <a:gd name="T11" fmla="*/ 3 h 236"/>
                    <a:gd name="T12" fmla="*/ 23 w 330"/>
                    <a:gd name="T13" fmla="*/ 1 h 236"/>
                    <a:gd name="T14" fmla="*/ 13 w 330"/>
                    <a:gd name="T15" fmla="*/ 1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45114" name="Freeform 81"/>
                <p:cNvSpPr>
                  <a:spLocks/>
                </p:cNvSpPr>
                <p:nvPr/>
              </p:nvSpPr>
              <p:spPr bwMode="auto">
                <a:xfrm>
                  <a:off x="4176" y="3312"/>
                  <a:ext cx="234" cy="140"/>
                </a:xfrm>
                <a:custGeom>
                  <a:avLst/>
                  <a:gdLst>
                    <a:gd name="T0" fmla="*/ 13 w 330"/>
                    <a:gd name="T1" fmla="*/ 1 h 236"/>
                    <a:gd name="T2" fmla="*/ 1 w 330"/>
                    <a:gd name="T3" fmla="*/ 5 h 236"/>
                    <a:gd name="T4" fmla="*/ 18 w 330"/>
                    <a:gd name="T5" fmla="*/ 5 h 236"/>
                    <a:gd name="T6" fmla="*/ 26 w 330"/>
                    <a:gd name="T7" fmla="*/ 3 h 236"/>
                    <a:gd name="T8" fmla="*/ 28 w 330"/>
                    <a:gd name="T9" fmla="*/ 2 h 236"/>
                    <a:gd name="T10" fmla="*/ 17 w 330"/>
                    <a:gd name="T11" fmla="*/ 3 h 236"/>
                    <a:gd name="T12" fmla="*/ 23 w 330"/>
                    <a:gd name="T13" fmla="*/ 1 h 236"/>
                    <a:gd name="T14" fmla="*/ 13 w 330"/>
                    <a:gd name="T15" fmla="*/ 1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45115" name="Freeform 82"/>
                <p:cNvSpPr>
                  <a:spLocks/>
                </p:cNvSpPr>
                <p:nvPr/>
              </p:nvSpPr>
              <p:spPr bwMode="auto">
                <a:xfrm>
                  <a:off x="3744" y="3264"/>
                  <a:ext cx="234" cy="140"/>
                </a:xfrm>
                <a:custGeom>
                  <a:avLst/>
                  <a:gdLst>
                    <a:gd name="T0" fmla="*/ 13 w 330"/>
                    <a:gd name="T1" fmla="*/ 1 h 236"/>
                    <a:gd name="T2" fmla="*/ 1 w 330"/>
                    <a:gd name="T3" fmla="*/ 5 h 236"/>
                    <a:gd name="T4" fmla="*/ 18 w 330"/>
                    <a:gd name="T5" fmla="*/ 5 h 236"/>
                    <a:gd name="T6" fmla="*/ 26 w 330"/>
                    <a:gd name="T7" fmla="*/ 3 h 236"/>
                    <a:gd name="T8" fmla="*/ 28 w 330"/>
                    <a:gd name="T9" fmla="*/ 2 h 236"/>
                    <a:gd name="T10" fmla="*/ 17 w 330"/>
                    <a:gd name="T11" fmla="*/ 3 h 236"/>
                    <a:gd name="T12" fmla="*/ 23 w 330"/>
                    <a:gd name="T13" fmla="*/ 1 h 236"/>
                    <a:gd name="T14" fmla="*/ 13 w 330"/>
                    <a:gd name="T15" fmla="*/ 1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45116" name="Freeform 83"/>
                <p:cNvSpPr>
                  <a:spLocks/>
                </p:cNvSpPr>
                <p:nvPr/>
              </p:nvSpPr>
              <p:spPr bwMode="auto">
                <a:xfrm>
                  <a:off x="3840" y="3312"/>
                  <a:ext cx="234" cy="140"/>
                </a:xfrm>
                <a:custGeom>
                  <a:avLst/>
                  <a:gdLst>
                    <a:gd name="T0" fmla="*/ 13 w 330"/>
                    <a:gd name="T1" fmla="*/ 1 h 236"/>
                    <a:gd name="T2" fmla="*/ 1 w 330"/>
                    <a:gd name="T3" fmla="*/ 5 h 236"/>
                    <a:gd name="T4" fmla="*/ 18 w 330"/>
                    <a:gd name="T5" fmla="*/ 5 h 236"/>
                    <a:gd name="T6" fmla="*/ 26 w 330"/>
                    <a:gd name="T7" fmla="*/ 3 h 236"/>
                    <a:gd name="T8" fmla="*/ 28 w 330"/>
                    <a:gd name="T9" fmla="*/ 2 h 236"/>
                    <a:gd name="T10" fmla="*/ 17 w 330"/>
                    <a:gd name="T11" fmla="*/ 3 h 236"/>
                    <a:gd name="T12" fmla="*/ 23 w 330"/>
                    <a:gd name="T13" fmla="*/ 1 h 236"/>
                    <a:gd name="T14" fmla="*/ 13 w 330"/>
                    <a:gd name="T15" fmla="*/ 1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45117" name="Freeform 84"/>
                <p:cNvSpPr>
                  <a:spLocks/>
                </p:cNvSpPr>
                <p:nvPr/>
              </p:nvSpPr>
              <p:spPr bwMode="auto">
                <a:xfrm>
                  <a:off x="4080" y="3264"/>
                  <a:ext cx="234" cy="140"/>
                </a:xfrm>
                <a:custGeom>
                  <a:avLst/>
                  <a:gdLst>
                    <a:gd name="T0" fmla="*/ 13 w 330"/>
                    <a:gd name="T1" fmla="*/ 1 h 236"/>
                    <a:gd name="T2" fmla="*/ 1 w 330"/>
                    <a:gd name="T3" fmla="*/ 5 h 236"/>
                    <a:gd name="T4" fmla="*/ 18 w 330"/>
                    <a:gd name="T5" fmla="*/ 5 h 236"/>
                    <a:gd name="T6" fmla="*/ 26 w 330"/>
                    <a:gd name="T7" fmla="*/ 3 h 236"/>
                    <a:gd name="T8" fmla="*/ 28 w 330"/>
                    <a:gd name="T9" fmla="*/ 2 h 236"/>
                    <a:gd name="T10" fmla="*/ 17 w 330"/>
                    <a:gd name="T11" fmla="*/ 3 h 236"/>
                    <a:gd name="T12" fmla="*/ 23 w 330"/>
                    <a:gd name="T13" fmla="*/ 1 h 236"/>
                    <a:gd name="T14" fmla="*/ 13 w 330"/>
                    <a:gd name="T15" fmla="*/ 1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grpSp>
        </p:grpSp>
        <p:grpSp>
          <p:nvGrpSpPr>
            <p:cNvPr id="45085" name="Group 140"/>
            <p:cNvGrpSpPr>
              <a:grpSpLocks/>
            </p:cNvGrpSpPr>
            <p:nvPr/>
          </p:nvGrpSpPr>
          <p:grpSpPr bwMode="auto">
            <a:xfrm>
              <a:off x="3504" y="3351"/>
              <a:ext cx="267" cy="209"/>
              <a:chOff x="3538" y="3351"/>
              <a:chExt cx="267" cy="209"/>
            </a:xfrm>
          </p:grpSpPr>
          <p:sp>
            <p:nvSpPr>
              <p:cNvPr id="45106" name="Freeform 104"/>
              <p:cNvSpPr>
                <a:spLocks/>
              </p:cNvSpPr>
              <p:nvPr/>
            </p:nvSpPr>
            <p:spPr bwMode="auto">
              <a:xfrm rot="8010975" flipV="1">
                <a:off x="3647" y="3303"/>
                <a:ext cx="95" cy="220"/>
              </a:xfrm>
              <a:custGeom>
                <a:avLst/>
                <a:gdLst>
                  <a:gd name="T0" fmla="*/ 3 w 168"/>
                  <a:gd name="T1" fmla="*/ 3 h 344"/>
                  <a:gd name="T2" fmla="*/ 2 w 168"/>
                  <a:gd name="T3" fmla="*/ 1 h 344"/>
                  <a:gd name="T4" fmla="*/ 1 w 168"/>
                  <a:gd name="T5" fmla="*/ 1 h 344"/>
                  <a:gd name="T6" fmla="*/ 1 w 168"/>
                  <a:gd name="T7" fmla="*/ 3 h 344"/>
                  <a:gd name="T8" fmla="*/ 1 w 168"/>
                  <a:gd name="T9" fmla="*/ 5 h 344"/>
                  <a:gd name="T10" fmla="*/ 2 w 168"/>
                  <a:gd name="T11" fmla="*/ 7 h 344"/>
                  <a:gd name="T12" fmla="*/ 3 w 168"/>
                  <a:gd name="T13" fmla="*/ 5 h 344"/>
                  <a:gd name="T14" fmla="*/ 3 w 168"/>
                  <a:gd name="T15" fmla="*/ 7 h 344"/>
                  <a:gd name="T16" fmla="*/ 2 w 168"/>
                  <a:gd name="T17" fmla="*/ 8 h 344"/>
                  <a:gd name="T18" fmla="*/ 1 w 168"/>
                  <a:gd name="T19" fmla="*/ 7 h 344"/>
                  <a:gd name="T20" fmla="*/ 1 w 168"/>
                  <a:gd name="T21" fmla="*/ 8 h 344"/>
                  <a:gd name="T22" fmla="*/ 1 w 168"/>
                  <a:gd name="T23" fmla="*/ 11 h 344"/>
                  <a:gd name="T24" fmla="*/ 2 w 168"/>
                  <a:gd name="T25" fmla="*/ 13 h 344"/>
                  <a:gd name="T26" fmla="*/ 3 w 168"/>
                  <a:gd name="T27" fmla="*/ 11 h 344"/>
                  <a:gd name="T28" fmla="*/ 3 w 168"/>
                  <a:gd name="T29" fmla="*/ 13 h 344"/>
                  <a:gd name="T30" fmla="*/ 2 w 168"/>
                  <a:gd name="T31" fmla="*/ 15 h 3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344"/>
                  <a:gd name="T50" fmla="*/ 168 w 168"/>
                  <a:gd name="T51" fmla="*/ 344 h 3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344">
                    <a:moveTo>
                      <a:pt x="160" y="56"/>
                    </a:moveTo>
                    <a:cubicBezTo>
                      <a:pt x="144" y="36"/>
                      <a:pt x="128" y="16"/>
                      <a:pt x="112" y="8"/>
                    </a:cubicBezTo>
                    <a:cubicBezTo>
                      <a:pt x="96" y="0"/>
                      <a:pt x="80" y="0"/>
                      <a:pt x="64" y="8"/>
                    </a:cubicBezTo>
                    <a:cubicBezTo>
                      <a:pt x="48" y="16"/>
                      <a:pt x="24" y="40"/>
                      <a:pt x="16" y="56"/>
                    </a:cubicBezTo>
                    <a:cubicBezTo>
                      <a:pt x="8" y="72"/>
                      <a:pt x="0" y="88"/>
                      <a:pt x="16" y="104"/>
                    </a:cubicBezTo>
                    <a:cubicBezTo>
                      <a:pt x="32" y="120"/>
                      <a:pt x="88" y="152"/>
                      <a:pt x="112" y="152"/>
                    </a:cubicBezTo>
                    <a:cubicBezTo>
                      <a:pt x="136" y="152"/>
                      <a:pt x="152" y="104"/>
                      <a:pt x="160" y="104"/>
                    </a:cubicBezTo>
                    <a:cubicBezTo>
                      <a:pt x="168" y="104"/>
                      <a:pt x="168" y="136"/>
                      <a:pt x="160" y="152"/>
                    </a:cubicBezTo>
                    <a:cubicBezTo>
                      <a:pt x="152" y="168"/>
                      <a:pt x="128" y="200"/>
                      <a:pt x="112" y="200"/>
                    </a:cubicBezTo>
                    <a:cubicBezTo>
                      <a:pt x="96" y="200"/>
                      <a:pt x="80" y="152"/>
                      <a:pt x="64" y="152"/>
                    </a:cubicBezTo>
                    <a:cubicBezTo>
                      <a:pt x="48" y="152"/>
                      <a:pt x="24" y="184"/>
                      <a:pt x="16" y="200"/>
                    </a:cubicBezTo>
                    <a:cubicBezTo>
                      <a:pt x="8" y="216"/>
                      <a:pt x="0" y="232"/>
                      <a:pt x="16" y="248"/>
                    </a:cubicBezTo>
                    <a:cubicBezTo>
                      <a:pt x="32" y="264"/>
                      <a:pt x="88" y="296"/>
                      <a:pt x="112" y="296"/>
                    </a:cubicBezTo>
                    <a:cubicBezTo>
                      <a:pt x="136" y="296"/>
                      <a:pt x="152" y="248"/>
                      <a:pt x="160" y="248"/>
                    </a:cubicBezTo>
                    <a:cubicBezTo>
                      <a:pt x="168" y="248"/>
                      <a:pt x="168" y="280"/>
                      <a:pt x="160" y="296"/>
                    </a:cubicBezTo>
                    <a:cubicBezTo>
                      <a:pt x="152" y="312"/>
                      <a:pt x="120" y="336"/>
                      <a:pt x="112" y="344"/>
                    </a:cubicBezTo>
                  </a:path>
                </a:pathLst>
              </a:custGeom>
              <a:noFill/>
              <a:ln w="28575" cap="flat" cmpd="sng">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07" name="Freeform 105"/>
              <p:cNvSpPr>
                <a:spLocks/>
              </p:cNvSpPr>
              <p:nvPr/>
            </p:nvSpPr>
            <p:spPr bwMode="auto">
              <a:xfrm rot="8010975" flipV="1">
                <a:off x="3554" y="3385"/>
                <a:ext cx="95" cy="128"/>
              </a:xfrm>
              <a:custGeom>
                <a:avLst/>
                <a:gdLst>
                  <a:gd name="T0" fmla="*/ 1 w 168"/>
                  <a:gd name="T1" fmla="*/ 3 h 200"/>
                  <a:gd name="T2" fmla="*/ 1 w 168"/>
                  <a:gd name="T3" fmla="*/ 1 h 200"/>
                  <a:gd name="T4" fmla="*/ 2 w 168"/>
                  <a:gd name="T5" fmla="*/ 1 h 200"/>
                  <a:gd name="T6" fmla="*/ 3 w 168"/>
                  <a:gd name="T7" fmla="*/ 3 h 200"/>
                  <a:gd name="T8" fmla="*/ 3 w 168"/>
                  <a:gd name="T9" fmla="*/ 5 h 200"/>
                  <a:gd name="T10" fmla="*/ 1 w 168"/>
                  <a:gd name="T11" fmla="*/ 7 h 200"/>
                  <a:gd name="T12" fmla="*/ 1 w 168"/>
                  <a:gd name="T13" fmla="*/ 5 h 200"/>
                  <a:gd name="T14" fmla="*/ 1 w 168"/>
                  <a:gd name="T15" fmla="*/ 7 h 200"/>
                  <a:gd name="T16" fmla="*/ 1 w 168"/>
                  <a:gd name="T17" fmla="*/ 8 h 200"/>
                  <a:gd name="T18" fmla="*/ 2 w 168"/>
                  <a:gd name="T19" fmla="*/ 7 h 200"/>
                  <a:gd name="T20" fmla="*/ 1 w 168"/>
                  <a:gd name="T21" fmla="*/ 8 h 200"/>
                  <a:gd name="T22" fmla="*/ 1 w 168"/>
                  <a:gd name="T23" fmla="*/ 8 h 200"/>
                  <a:gd name="T24" fmla="*/ 1 w 168"/>
                  <a:gd name="T25" fmla="*/ 8 h 200"/>
                  <a:gd name="T26" fmla="*/ 1 w 168"/>
                  <a:gd name="T27" fmla="*/ 8 h 200"/>
                  <a:gd name="T28" fmla="*/ 1 w 168"/>
                  <a:gd name="T29" fmla="*/ 8 h 200"/>
                  <a:gd name="T30" fmla="*/ 1 w 168"/>
                  <a:gd name="T31" fmla="*/ 8 h 2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200"/>
                  <a:gd name="T50" fmla="*/ 168 w 168"/>
                  <a:gd name="T51" fmla="*/ 200 h 2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200">
                    <a:moveTo>
                      <a:pt x="8" y="56"/>
                    </a:moveTo>
                    <a:cubicBezTo>
                      <a:pt x="24" y="36"/>
                      <a:pt x="40" y="16"/>
                      <a:pt x="56" y="8"/>
                    </a:cubicBezTo>
                    <a:cubicBezTo>
                      <a:pt x="72" y="0"/>
                      <a:pt x="88" y="0"/>
                      <a:pt x="104" y="8"/>
                    </a:cubicBezTo>
                    <a:cubicBezTo>
                      <a:pt x="120" y="16"/>
                      <a:pt x="144" y="40"/>
                      <a:pt x="152" y="56"/>
                    </a:cubicBezTo>
                    <a:cubicBezTo>
                      <a:pt x="160" y="72"/>
                      <a:pt x="168" y="88"/>
                      <a:pt x="152" y="104"/>
                    </a:cubicBezTo>
                    <a:cubicBezTo>
                      <a:pt x="136" y="120"/>
                      <a:pt x="80" y="152"/>
                      <a:pt x="56" y="152"/>
                    </a:cubicBezTo>
                    <a:cubicBezTo>
                      <a:pt x="32" y="152"/>
                      <a:pt x="16" y="104"/>
                      <a:pt x="8" y="104"/>
                    </a:cubicBezTo>
                    <a:cubicBezTo>
                      <a:pt x="0" y="104"/>
                      <a:pt x="0" y="136"/>
                      <a:pt x="8" y="152"/>
                    </a:cubicBezTo>
                    <a:cubicBezTo>
                      <a:pt x="16" y="168"/>
                      <a:pt x="40" y="200"/>
                      <a:pt x="56" y="200"/>
                    </a:cubicBezTo>
                    <a:cubicBezTo>
                      <a:pt x="72" y="200"/>
                      <a:pt x="104" y="154"/>
                      <a:pt x="104" y="152"/>
                    </a:cubicBezTo>
                    <a:cubicBezTo>
                      <a:pt x="104" y="150"/>
                      <a:pt x="66" y="180"/>
                      <a:pt x="58" y="187"/>
                    </a:cubicBezTo>
                    <a:cubicBezTo>
                      <a:pt x="50" y="194"/>
                      <a:pt x="52" y="196"/>
                      <a:pt x="53" y="197"/>
                    </a:cubicBezTo>
                    <a:cubicBezTo>
                      <a:pt x="54" y="198"/>
                      <a:pt x="64" y="195"/>
                      <a:pt x="62" y="192"/>
                    </a:cubicBezTo>
                    <a:cubicBezTo>
                      <a:pt x="60" y="189"/>
                      <a:pt x="37" y="178"/>
                      <a:pt x="38" y="178"/>
                    </a:cubicBezTo>
                    <a:cubicBezTo>
                      <a:pt x="39" y="178"/>
                      <a:pt x="64" y="190"/>
                      <a:pt x="67" y="192"/>
                    </a:cubicBezTo>
                    <a:cubicBezTo>
                      <a:pt x="70" y="194"/>
                      <a:pt x="60" y="192"/>
                      <a:pt x="58" y="192"/>
                    </a:cubicBezTo>
                  </a:path>
                </a:pathLst>
              </a:custGeom>
              <a:noFill/>
              <a:ln w="28575" cap="flat" cmpd="sng">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08" name="Freeform 106"/>
              <p:cNvSpPr>
                <a:spLocks/>
              </p:cNvSpPr>
              <p:nvPr/>
            </p:nvSpPr>
            <p:spPr bwMode="auto">
              <a:xfrm rot="8010975" flipV="1">
                <a:off x="3601" y="3473"/>
                <a:ext cx="98" cy="75"/>
              </a:xfrm>
              <a:custGeom>
                <a:avLst/>
                <a:gdLst>
                  <a:gd name="T0" fmla="*/ 1 w 174"/>
                  <a:gd name="T1" fmla="*/ 1 h 117"/>
                  <a:gd name="T2" fmla="*/ 2 w 174"/>
                  <a:gd name="T3" fmla="*/ 1 h 117"/>
                  <a:gd name="T4" fmla="*/ 3 w 174"/>
                  <a:gd name="T5" fmla="*/ 3 h 117"/>
                  <a:gd name="T6" fmla="*/ 3 w 174"/>
                  <a:gd name="T7" fmla="*/ 5 h 117"/>
                  <a:gd name="T8" fmla="*/ 2 w 174"/>
                  <a:gd name="T9" fmla="*/ 5 h 117"/>
                  <a:gd name="T10" fmla="*/ 2 w 174"/>
                  <a:gd name="T11" fmla="*/ 5 h 117"/>
                  <a:gd name="T12" fmla="*/ 1 w 174"/>
                  <a:gd name="T13" fmla="*/ 4 h 117"/>
                  <a:gd name="T14" fmla="*/ 1 w 174"/>
                  <a:gd name="T15" fmla="*/ 3 h 117"/>
                  <a:gd name="T16" fmla="*/ 0 w 174"/>
                  <a:gd name="T17" fmla="*/ 4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4"/>
                  <a:gd name="T28" fmla="*/ 0 h 117"/>
                  <a:gd name="T29" fmla="*/ 174 w 174"/>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4" h="117">
                    <a:moveTo>
                      <a:pt x="20" y="30"/>
                    </a:moveTo>
                    <a:cubicBezTo>
                      <a:pt x="48" y="25"/>
                      <a:pt x="67" y="17"/>
                      <a:pt x="92" y="2"/>
                    </a:cubicBezTo>
                    <a:cubicBezTo>
                      <a:pt x="152" y="7"/>
                      <a:pt x="157" y="0"/>
                      <a:pt x="168" y="54"/>
                    </a:cubicBezTo>
                    <a:cubicBezTo>
                      <a:pt x="163" y="99"/>
                      <a:pt x="174" y="82"/>
                      <a:pt x="135" y="107"/>
                    </a:cubicBezTo>
                    <a:cubicBezTo>
                      <a:pt x="126" y="113"/>
                      <a:pt x="106" y="117"/>
                      <a:pt x="106" y="117"/>
                    </a:cubicBezTo>
                    <a:cubicBezTo>
                      <a:pt x="96" y="115"/>
                      <a:pt x="86" y="115"/>
                      <a:pt x="77" y="112"/>
                    </a:cubicBezTo>
                    <a:cubicBezTo>
                      <a:pt x="53" y="104"/>
                      <a:pt x="70" y="104"/>
                      <a:pt x="58" y="88"/>
                    </a:cubicBezTo>
                    <a:cubicBezTo>
                      <a:pt x="50" y="78"/>
                      <a:pt x="40" y="77"/>
                      <a:pt x="29" y="74"/>
                    </a:cubicBezTo>
                    <a:cubicBezTo>
                      <a:pt x="19" y="77"/>
                      <a:pt x="0" y="83"/>
                      <a:pt x="0" y="83"/>
                    </a:cubicBezTo>
                  </a:path>
                </a:pathLst>
              </a:custGeom>
              <a:noFill/>
              <a:ln w="28575" cap="flat" cmpd="sng">
                <a:solidFill>
                  <a:srgbClr val="FFCC99"/>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09" name="Oval 107"/>
              <p:cNvSpPr>
                <a:spLocks noChangeAspect="1" noChangeArrowheads="1"/>
              </p:cNvSpPr>
              <p:nvPr/>
            </p:nvSpPr>
            <p:spPr bwMode="auto">
              <a:xfrm rot="8010975" flipV="1">
                <a:off x="3552" y="3348"/>
                <a:ext cx="40" cy="46"/>
              </a:xfrm>
              <a:prstGeom prst="ellipse">
                <a:avLst/>
              </a:prstGeom>
              <a:solidFill>
                <a:srgbClr val="66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45086" name="Group 139"/>
            <p:cNvGrpSpPr>
              <a:grpSpLocks/>
            </p:cNvGrpSpPr>
            <p:nvPr/>
          </p:nvGrpSpPr>
          <p:grpSpPr bwMode="auto">
            <a:xfrm>
              <a:off x="3794" y="3166"/>
              <a:ext cx="263" cy="201"/>
              <a:chOff x="3828" y="3166"/>
              <a:chExt cx="263" cy="201"/>
            </a:xfrm>
          </p:grpSpPr>
          <p:sp>
            <p:nvSpPr>
              <p:cNvPr id="45102" name="Freeform 109"/>
              <p:cNvSpPr>
                <a:spLocks/>
              </p:cNvSpPr>
              <p:nvPr/>
            </p:nvSpPr>
            <p:spPr bwMode="auto">
              <a:xfrm rot="7689063" flipV="1">
                <a:off x="3933" y="3107"/>
                <a:ext cx="95" cy="220"/>
              </a:xfrm>
              <a:custGeom>
                <a:avLst/>
                <a:gdLst>
                  <a:gd name="T0" fmla="*/ 3 w 168"/>
                  <a:gd name="T1" fmla="*/ 3 h 344"/>
                  <a:gd name="T2" fmla="*/ 2 w 168"/>
                  <a:gd name="T3" fmla="*/ 1 h 344"/>
                  <a:gd name="T4" fmla="*/ 1 w 168"/>
                  <a:gd name="T5" fmla="*/ 1 h 344"/>
                  <a:gd name="T6" fmla="*/ 1 w 168"/>
                  <a:gd name="T7" fmla="*/ 3 h 344"/>
                  <a:gd name="T8" fmla="*/ 1 w 168"/>
                  <a:gd name="T9" fmla="*/ 5 h 344"/>
                  <a:gd name="T10" fmla="*/ 2 w 168"/>
                  <a:gd name="T11" fmla="*/ 7 h 344"/>
                  <a:gd name="T12" fmla="*/ 3 w 168"/>
                  <a:gd name="T13" fmla="*/ 5 h 344"/>
                  <a:gd name="T14" fmla="*/ 3 w 168"/>
                  <a:gd name="T15" fmla="*/ 7 h 344"/>
                  <a:gd name="T16" fmla="*/ 2 w 168"/>
                  <a:gd name="T17" fmla="*/ 8 h 344"/>
                  <a:gd name="T18" fmla="*/ 1 w 168"/>
                  <a:gd name="T19" fmla="*/ 7 h 344"/>
                  <a:gd name="T20" fmla="*/ 1 w 168"/>
                  <a:gd name="T21" fmla="*/ 8 h 344"/>
                  <a:gd name="T22" fmla="*/ 1 w 168"/>
                  <a:gd name="T23" fmla="*/ 11 h 344"/>
                  <a:gd name="T24" fmla="*/ 2 w 168"/>
                  <a:gd name="T25" fmla="*/ 13 h 344"/>
                  <a:gd name="T26" fmla="*/ 3 w 168"/>
                  <a:gd name="T27" fmla="*/ 11 h 344"/>
                  <a:gd name="T28" fmla="*/ 3 w 168"/>
                  <a:gd name="T29" fmla="*/ 13 h 344"/>
                  <a:gd name="T30" fmla="*/ 2 w 168"/>
                  <a:gd name="T31" fmla="*/ 15 h 3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344"/>
                  <a:gd name="T50" fmla="*/ 168 w 168"/>
                  <a:gd name="T51" fmla="*/ 344 h 3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344">
                    <a:moveTo>
                      <a:pt x="160" y="56"/>
                    </a:moveTo>
                    <a:cubicBezTo>
                      <a:pt x="144" y="36"/>
                      <a:pt x="128" y="16"/>
                      <a:pt x="112" y="8"/>
                    </a:cubicBezTo>
                    <a:cubicBezTo>
                      <a:pt x="96" y="0"/>
                      <a:pt x="80" y="0"/>
                      <a:pt x="64" y="8"/>
                    </a:cubicBezTo>
                    <a:cubicBezTo>
                      <a:pt x="48" y="16"/>
                      <a:pt x="24" y="40"/>
                      <a:pt x="16" y="56"/>
                    </a:cubicBezTo>
                    <a:cubicBezTo>
                      <a:pt x="8" y="72"/>
                      <a:pt x="0" y="88"/>
                      <a:pt x="16" y="104"/>
                    </a:cubicBezTo>
                    <a:cubicBezTo>
                      <a:pt x="32" y="120"/>
                      <a:pt x="88" y="152"/>
                      <a:pt x="112" y="152"/>
                    </a:cubicBezTo>
                    <a:cubicBezTo>
                      <a:pt x="136" y="152"/>
                      <a:pt x="152" y="104"/>
                      <a:pt x="160" y="104"/>
                    </a:cubicBezTo>
                    <a:cubicBezTo>
                      <a:pt x="168" y="104"/>
                      <a:pt x="168" y="136"/>
                      <a:pt x="160" y="152"/>
                    </a:cubicBezTo>
                    <a:cubicBezTo>
                      <a:pt x="152" y="168"/>
                      <a:pt x="128" y="200"/>
                      <a:pt x="112" y="200"/>
                    </a:cubicBezTo>
                    <a:cubicBezTo>
                      <a:pt x="96" y="200"/>
                      <a:pt x="80" y="152"/>
                      <a:pt x="64" y="152"/>
                    </a:cubicBezTo>
                    <a:cubicBezTo>
                      <a:pt x="48" y="152"/>
                      <a:pt x="24" y="184"/>
                      <a:pt x="16" y="200"/>
                    </a:cubicBezTo>
                    <a:cubicBezTo>
                      <a:pt x="8" y="216"/>
                      <a:pt x="0" y="232"/>
                      <a:pt x="16" y="248"/>
                    </a:cubicBezTo>
                    <a:cubicBezTo>
                      <a:pt x="32" y="264"/>
                      <a:pt x="88" y="296"/>
                      <a:pt x="112" y="296"/>
                    </a:cubicBezTo>
                    <a:cubicBezTo>
                      <a:pt x="136" y="296"/>
                      <a:pt x="152" y="248"/>
                      <a:pt x="160" y="248"/>
                    </a:cubicBezTo>
                    <a:cubicBezTo>
                      <a:pt x="168" y="248"/>
                      <a:pt x="168" y="280"/>
                      <a:pt x="160" y="296"/>
                    </a:cubicBezTo>
                    <a:cubicBezTo>
                      <a:pt x="152" y="312"/>
                      <a:pt x="120" y="336"/>
                      <a:pt x="112" y="344"/>
                    </a:cubicBezTo>
                  </a:path>
                </a:pathLst>
              </a:custGeom>
              <a:noFill/>
              <a:ln w="28575" cap="flat" cmpd="sng">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03" name="Freeform 110"/>
              <p:cNvSpPr>
                <a:spLocks/>
              </p:cNvSpPr>
              <p:nvPr/>
            </p:nvSpPr>
            <p:spPr bwMode="auto">
              <a:xfrm rot="7689063" flipV="1">
                <a:off x="3844" y="3197"/>
                <a:ext cx="95" cy="128"/>
              </a:xfrm>
              <a:custGeom>
                <a:avLst/>
                <a:gdLst>
                  <a:gd name="T0" fmla="*/ 1 w 168"/>
                  <a:gd name="T1" fmla="*/ 3 h 200"/>
                  <a:gd name="T2" fmla="*/ 1 w 168"/>
                  <a:gd name="T3" fmla="*/ 1 h 200"/>
                  <a:gd name="T4" fmla="*/ 2 w 168"/>
                  <a:gd name="T5" fmla="*/ 1 h 200"/>
                  <a:gd name="T6" fmla="*/ 3 w 168"/>
                  <a:gd name="T7" fmla="*/ 3 h 200"/>
                  <a:gd name="T8" fmla="*/ 3 w 168"/>
                  <a:gd name="T9" fmla="*/ 5 h 200"/>
                  <a:gd name="T10" fmla="*/ 1 w 168"/>
                  <a:gd name="T11" fmla="*/ 7 h 200"/>
                  <a:gd name="T12" fmla="*/ 1 w 168"/>
                  <a:gd name="T13" fmla="*/ 5 h 200"/>
                  <a:gd name="T14" fmla="*/ 1 w 168"/>
                  <a:gd name="T15" fmla="*/ 7 h 200"/>
                  <a:gd name="T16" fmla="*/ 1 w 168"/>
                  <a:gd name="T17" fmla="*/ 8 h 200"/>
                  <a:gd name="T18" fmla="*/ 2 w 168"/>
                  <a:gd name="T19" fmla="*/ 7 h 200"/>
                  <a:gd name="T20" fmla="*/ 1 w 168"/>
                  <a:gd name="T21" fmla="*/ 8 h 200"/>
                  <a:gd name="T22" fmla="*/ 1 w 168"/>
                  <a:gd name="T23" fmla="*/ 8 h 200"/>
                  <a:gd name="T24" fmla="*/ 1 w 168"/>
                  <a:gd name="T25" fmla="*/ 8 h 200"/>
                  <a:gd name="T26" fmla="*/ 1 w 168"/>
                  <a:gd name="T27" fmla="*/ 8 h 200"/>
                  <a:gd name="T28" fmla="*/ 1 w 168"/>
                  <a:gd name="T29" fmla="*/ 8 h 200"/>
                  <a:gd name="T30" fmla="*/ 1 w 168"/>
                  <a:gd name="T31" fmla="*/ 8 h 2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200"/>
                  <a:gd name="T50" fmla="*/ 168 w 168"/>
                  <a:gd name="T51" fmla="*/ 200 h 2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200">
                    <a:moveTo>
                      <a:pt x="8" y="56"/>
                    </a:moveTo>
                    <a:cubicBezTo>
                      <a:pt x="24" y="36"/>
                      <a:pt x="40" y="16"/>
                      <a:pt x="56" y="8"/>
                    </a:cubicBezTo>
                    <a:cubicBezTo>
                      <a:pt x="72" y="0"/>
                      <a:pt x="88" y="0"/>
                      <a:pt x="104" y="8"/>
                    </a:cubicBezTo>
                    <a:cubicBezTo>
                      <a:pt x="120" y="16"/>
                      <a:pt x="144" y="40"/>
                      <a:pt x="152" y="56"/>
                    </a:cubicBezTo>
                    <a:cubicBezTo>
                      <a:pt x="160" y="72"/>
                      <a:pt x="168" y="88"/>
                      <a:pt x="152" y="104"/>
                    </a:cubicBezTo>
                    <a:cubicBezTo>
                      <a:pt x="136" y="120"/>
                      <a:pt x="80" y="152"/>
                      <a:pt x="56" y="152"/>
                    </a:cubicBezTo>
                    <a:cubicBezTo>
                      <a:pt x="32" y="152"/>
                      <a:pt x="16" y="104"/>
                      <a:pt x="8" y="104"/>
                    </a:cubicBezTo>
                    <a:cubicBezTo>
                      <a:pt x="0" y="104"/>
                      <a:pt x="0" y="136"/>
                      <a:pt x="8" y="152"/>
                    </a:cubicBezTo>
                    <a:cubicBezTo>
                      <a:pt x="16" y="168"/>
                      <a:pt x="40" y="200"/>
                      <a:pt x="56" y="200"/>
                    </a:cubicBezTo>
                    <a:cubicBezTo>
                      <a:pt x="72" y="200"/>
                      <a:pt x="104" y="154"/>
                      <a:pt x="104" y="152"/>
                    </a:cubicBezTo>
                    <a:cubicBezTo>
                      <a:pt x="104" y="150"/>
                      <a:pt x="66" y="180"/>
                      <a:pt x="58" y="187"/>
                    </a:cubicBezTo>
                    <a:cubicBezTo>
                      <a:pt x="50" y="194"/>
                      <a:pt x="52" y="196"/>
                      <a:pt x="53" y="197"/>
                    </a:cubicBezTo>
                    <a:cubicBezTo>
                      <a:pt x="54" y="198"/>
                      <a:pt x="64" y="195"/>
                      <a:pt x="62" y="192"/>
                    </a:cubicBezTo>
                    <a:cubicBezTo>
                      <a:pt x="60" y="189"/>
                      <a:pt x="37" y="178"/>
                      <a:pt x="38" y="178"/>
                    </a:cubicBezTo>
                    <a:cubicBezTo>
                      <a:pt x="39" y="178"/>
                      <a:pt x="64" y="190"/>
                      <a:pt x="67" y="192"/>
                    </a:cubicBezTo>
                    <a:cubicBezTo>
                      <a:pt x="70" y="194"/>
                      <a:pt x="60" y="192"/>
                      <a:pt x="58" y="192"/>
                    </a:cubicBezTo>
                  </a:path>
                </a:pathLst>
              </a:custGeom>
              <a:noFill/>
              <a:ln w="28575" cap="flat" cmpd="sng">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04" name="Freeform 111"/>
              <p:cNvSpPr>
                <a:spLocks/>
              </p:cNvSpPr>
              <p:nvPr/>
            </p:nvSpPr>
            <p:spPr bwMode="auto">
              <a:xfrm rot="7689063" flipV="1">
                <a:off x="3896" y="3280"/>
                <a:ext cx="98" cy="75"/>
              </a:xfrm>
              <a:custGeom>
                <a:avLst/>
                <a:gdLst>
                  <a:gd name="T0" fmla="*/ 1 w 174"/>
                  <a:gd name="T1" fmla="*/ 1 h 117"/>
                  <a:gd name="T2" fmla="*/ 2 w 174"/>
                  <a:gd name="T3" fmla="*/ 1 h 117"/>
                  <a:gd name="T4" fmla="*/ 3 w 174"/>
                  <a:gd name="T5" fmla="*/ 3 h 117"/>
                  <a:gd name="T6" fmla="*/ 3 w 174"/>
                  <a:gd name="T7" fmla="*/ 5 h 117"/>
                  <a:gd name="T8" fmla="*/ 2 w 174"/>
                  <a:gd name="T9" fmla="*/ 5 h 117"/>
                  <a:gd name="T10" fmla="*/ 2 w 174"/>
                  <a:gd name="T11" fmla="*/ 5 h 117"/>
                  <a:gd name="T12" fmla="*/ 1 w 174"/>
                  <a:gd name="T13" fmla="*/ 4 h 117"/>
                  <a:gd name="T14" fmla="*/ 1 w 174"/>
                  <a:gd name="T15" fmla="*/ 3 h 117"/>
                  <a:gd name="T16" fmla="*/ 0 w 174"/>
                  <a:gd name="T17" fmla="*/ 4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4"/>
                  <a:gd name="T28" fmla="*/ 0 h 117"/>
                  <a:gd name="T29" fmla="*/ 174 w 174"/>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4" h="117">
                    <a:moveTo>
                      <a:pt x="20" y="30"/>
                    </a:moveTo>
                    <a:cubicBezTo>
                      <a:pt x="48" y="25"/>
                      <a:pt x="67" y="17"/>
                      <a:pt x="92" y="2"/>
                    </a:cubicBezTo>
                    <a:cubicBezTo>
                      <a:pt x="152" y="7"/>
                      <a:pt x="157" y="0"/>
                      <a:pt x="168" y="54"/>
                    </a:cubicBezTo>
                    <a:cubicBezTo>
                      <a:pt x="163" y="99"/>
                      <a:pt x="174" y="82"/>
                      <a:pt x="135" y="107"/>
                    </a:cubicBezTo>
                    <a:cubicBezTo>
                      <a:pt x="126" y="113"/>
                      <a:pt x="106" y="117"/>
                      <a:pt x="106" y="117"/>
                    </a:cubicBezTo>
                    <a:cubicBezTo>
                      <a:pt x="96" y="115"/>
                      <a:pt x="86" y="115"/>
                      <a:pt x="77" y="112"/>
                    </a:cubicBezTo>
                    <a:cubicBezTo>
                      <a:pt x="53" y="104"/>
                      <a:pt x="70" y="104"/>
                      <a:pt x="58" y="88"/>
                    </a:cubicBezTo>
                    <a:cubicBezTo>
                      <a:pt x="50" y="78"/>
                      <a:pt x="40" y="77"/>
                      <a:pt x="29" y="74"/>
                    </a:cubicBezTo>
                    <a:cubicBezTo>
                      <a:pt x="19" y="77"/>
                      <a:pt x="0" y="83"/>
                      <a:pt x="0" y="83"/>
                    </a:cubicBezTo>
                  </a:path>
                </a:pathLst>
              </a:custGeom>
              <a:noFill/>
              <a:ln w="28575" cap="flat" cmpd="sng">
                <a:solidFill>
                  <a:srgbClr val="FFCC99"/>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05" name="Oval 112"/>
              <p:cNvSpPr>
                <a:spLocks noChangeAspect="1" noChangeArrowheads="1"/>
              </p:cNvSpPr>
              <p:nvPr/>
            </p:nvSpPr>
            <p:spPr bwMode="auto">
              <a:xfrm rot="7689063" flipV="1">
                <a:off x="3835" y="3163"/>
                <a:ext cx="40" cy="46"/>
              </a:xfrm>
              <a:prstGeom prst="ellipse">
                <a:avLst/>
              </a:prstGeom>
              <a:solidFill>
                <a:srgbClr val="66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45087" name="Group 138"/>
            <p:cNvGrpSpPr>
              <a:grpSpLocks/>
            </p:cNvGrpSpPr>
            <p:nvPr/>
          </p:nvGrpSpPr>
          <p:grpSpPr bwMode="auto">
            <a:xfrm>
              <a:off x="4083" y="2723"/>
              <a:ext cx="209" cy="164"/>
              <a:chOff x="4117" y="2723"/>
              <a:chExt cx="209" cy="164"/>
            </a:xfrm>
          </p:grpSpPr>
          <p:sp>
            <p:nvSpPr>
              <p:cNvPr id="45098" name="Freeform 114"/>
              <p:cNvSpPr>
                <a:spLocks/>
              </p:cNvSpPr>
              <p:nvPr/>
            </p:nvSpPr>
            <p:spPr bwMode="auto">
              <a:xfrm rot="7932881" flipV="1">
                <a:off x="4202" y="2683"/>
                <a:ext cx="71" cy="176"/>
              </a:xfrm>
              <a:custGeom>
                <a:avLst/>
                <a:gdLst>
                  <a:gd name="T0" fmla="*/ 0 w 168"/>
                  <a:gd name="T1" fmla="*/ 1 h 344"/>
                  <a:gd name="T2" fmla="*/ 0 w 168"/>
                  <a:gd name="T3" fmla="*/ 1 h 344"/>
                  <a:gd name="T4" fmla="*/ 0 w 168"/>
                  <a:gd name="T5" fmla="*/ 1 h 344"/>
                  <a:gd name="T6" fmla="*/ 0 w 168"/>
                  <a:gd name="T7" fmla="*/ 1 h 344"/>
                  <a:gd name="T8" fmla="*/ 0 w 168"/>
                  <a:gd name="T9" fmla="*/ 1 h 344"/>
                  <a:gd name="T10" fmla="*/ 0 w 168"/>
                  <a:gd name="T11" fmla="*/ 2 h 344"/>
                  <a:gd name="T12" fmla="*/ 0 w 168"/>
                  <a:gd name="T13" fmla="*/ 1 h 344"/>
                  <a:gd name="T14" fmla="*/ 0 w 168"/>
                  <a:gd name="T15" fmla="*/ 2 h 344"/>
                  <a:gd name="T16" fmla="*/ 0 w 168"/>
                  <a:gd name="T17" fmla="*/ 2 h 344"/>
                  <a:gd name="T18" fmla="*/ 0 w 168"/>
                  <a:gd name="T19" fmla="*/ 2 h 344"/>
                  <a:gd name="T20" fmla="*/ 0 w 168"/>
                  <a:gd name="T21" fmla="*/ 2 h 344"/>
                  <a:gd name="T22" fmla="*/ 0 w 168"/>
                  <a:gd name="T23" fmla="*/ 3 h 344"/>
                  <a:gd name="T24" fmla="*/ 0 w 168"/>
                  <a:gd name="T25" fmla="*/ 3 h 344"/>
                  <a:gd name="T26" fmla="*/ 0 w 168"/>
                  <a:gd name="T27" fmla="*/ 3 h 344"/>
                  <a:gd name="T28" fmla="*/ 0 w 168"/>
                  <a:gd name="T29" fmla="*/ 3 h 344"/>
                  <a:gd name="T30" fmla="*/ 0 w 168"/>
                  <a:gd name="T31" fmla="*/ 3 h 3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344"/>
                  <a:gd name="T50" fmla="*/ 168 w 168"/>
                  <a:gd name="T51" fmla="*/ 344 h 3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344">
                    <a:moveTo>
                      <a:pt x="160" y="56"/>
                    </a:moveTo>
                    <a:cubicBezTo>
                      <a:pt x="144" y="36"/>
                      <a:pt x="128" y="16"/>
                      <a:pt x="112" y="8"/>
                    </a:cubicBezTo>
                    <a:cubicBezTo>
                      <a:pt x="96" y="0"/>
                      <a:pt x="80" y="0"/>
                      <a:pt x="64" y="8"/>
                    </a:cubicBezTo>
                    <a:cubicBezTo>
                      <a:pt x="48" y="16"/>
                      <a:pt x="24" y="40"/>
                      <a:pt x="16" y="56"/>
                    </a:cubicBezTo>
                    <a:cubicBezTo>
                      <a:pt x="8" y="72"/>
                      <a:pt x="0" y="88"/>
                      <a:pt x="16" y="104"/>
                    </a:cubicBezTo>
                    <a:cubicBezTo>
                      <a:pt x="32" y="120"/>
                      <a:pt x="88" y="152"/>
                      <a:pt x="112" y="152"/>
                    </a:cubicBezTo>
                    <a:cubicBezTo>
                      <a:pt x="136" y="152"/>
                      <a:pt x="152" y="104"/>
                      <a:pt x="160" y="104"/>
                    </a:cubicBezTo>
                    <a:cubicBezTo>
                      <a:pt x="168" y="104"/>
                      <a:pt x="168" y="136"/>
                      <a:pt x="160" y="152"/>
                    </a:cubicBezTo>
                    <a:cubicBezTo>
                      <a:pt x="152" y="168"/>
                      <a:pt x="128" y="200"/>
                      <a:pt x="112" y="200"/>
                    </a:cubicBezTo>
                    <a:cubicBezTo>
                      <a:pt x="96" y="200"/>
                      <a:pt x="80" y="152"/>
                      <a:pt x="64" y="152"/>
                    </a:cubicBezTo>
                    <a:cubicBezTo>
                      <a:pt x="48" y="152"/>
                      <a:pt x="24" y="184"/>
                      <a:pt x="16" y="200"/>
                    </a:cubicBezTo>
                    <a:cubicBezTo>
                      <a:pt x="8" y="216"/>
                      <a:pt x="0" y="232"/>
                      <a:pt x="16" y="248"/>
                    </a:cubicBezTo>
                    <a:cubicBezTo>
                      <a:pt x="32" y="264"/>
                      <a:pt x="88" y="296"/>
                      <a:pt x="112" y="296"/>
                    </a:cubicBezTo>
                    <a:cubicBezTo>
                      <a:pt x="136" y="296"/>
                      <a:pt x="152" y="248"/>
                      <a:pt x="160" y="248"/>
                    </a:cubicBezTo>
                    <a:cubicBezTo>
                      <a:pt x="168" y="248"/>
                      <a:pt x="168" y="280"/>
                      <a:pt x="160" y="296"/>
                    </a:cubicBezTo>
                    <a:cubicBezTo>
                      <a:pt x="152" y="312"/>
                      <a:pt x="120" y="336"/>
                      <a:pt x="112" y="344"/>
                    </a:cubicBezTo>
                  </a:path>
                </a:pathLst>
              </a:custGeom>
              <a:noFill/>
              <a:ln w="28575" cap="flat" cmpd="sng">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099" name="Freeform 115"/>
              <p:cNvSpPr>
                <a:spLocks/>
              </p:cNvSpPr>
              <p:nvPr/>
            </p:nvSpPr>
            <p:spPr bwMode="auto">
              <a:xfrm rot="7932881" flipV="1">
                <a:off x="4132" y="2749"/>
                <a:ext cx="71" cy="102"/>
              </a:xfrm>
              <a:custGeom>
                <a:avLst/>
                <a:gdLst>
                  <a:gd name="T0" fmla="*/ 0 w 168"/>
                  <a:gd name="T1" fmla="*/ 1 h 200"/>
                  <a:gd name="T2" fmla="*/ 0 w 168"/>
                  <a:gd name="T3" fmla="*/ 1 h 200"/>
                  <a:gd name="T4" fmla="*/ 0 w 168"/>
                  <a:gd name="T5" fmla="*/ 1 h 200"/>
                  <a:gd name="T6" fmla="*/ 0 w 168"/>
                  <a:gd name="T7" fmla="*/ 1 h 200"/>
                  <a:gd name="T8" fmla="*/ 0 w 168"/>
                  <a:gd name="T9" fmla="*/ 1 h 200"/>
                  <a:gd name="T10" fmla="*/ 0 w 168"/>
                  <a:gd name="T11" fmla="*/ 2 h 200"/>
                  <a:gd name="T12" fmla="*/ 0 w 168"/>
                  <a:gd name="T13" fmla="*/ 1 h 200"/>
                  <a:gd name="T14" fmla="*/ 0 w 168"/>
                  <a:gd name="T15" fmla="*/ 2 h 200"/>
                  <a:gd name="T16" fmla="*/ 0 w 168"/>
                  <a:gd name="T17" fmla="*/ 2 h 200"/>
                  <a:gd name="T18" fmla="*/ 0 w 168"/>
                  <a:gd name="T19" fmla="*/ 2 h 200"/>
                  <a:gd name="T20" fmla="*/ 0 w 168"/>
                  <a:gd name="T21" fmla="*/ 2 h 200"/>
                  <a:gd name="T22" fmla="*/ 0 w 168"/>
                  <a:gd name="T23" fmla="*/ 2 h 200"/>
                  <a:gd name="T24" fmla="*/ 0 w 168"/>
                  <a:gd name="T25" fmla="*/ 2 h 200"/>
                  <a:gd name="T26" fmla="*/ 0 w 168"/>
                  <a:gd name="T27" fmla="*/ 2 h 200"/>
                  <a:gd name="T28" fmla="*/ 0 w 168"/>
                  <a:gd name="T29" fmla="*/ 2 h 200"/>
                  <a:gd name="T30" fmla="*/ 0 w 168"/>
                  <a:gd name="T31" fmla="*/ 2 h 2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200"/>
                  <a:gd name="T50" fmla="*/ 168 w 168"/>
                  <a:gd name="T51" fmla="*/ 200 h 2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200">
                    <a:moveTo>
                      <a:pt x="8" y="56"/>
                    </a:moveTo>
                    <a:cubicBezTo>
                      <a:pt x="24" y="36"/>
                      <a:pt x="40" y="16"/>
                      <a:pt x="56" y="8"/>
                    </a:cubicBezTo>
                    <a:cubicBezTo>
                      <a:pt x="72" y="0"/>
                      <a:pt x="88" y="0"/>
                      <a:pt x="104" y="8"/>
                    </a:cubicBezTo>
                    <a:cubicBezTo>
                      <a:pt x="120" y="16"/>
                      <a:pt x="144" y="40"/>
                      <a:pt x="152" y="56"/>
                    </a:cubicBezTo>
                    <a:cubicBezTo>
                      <a:pt x="160" y="72"/>
                      <a:pt x="168" y="88"/>
                      <a:pt x="152" y="104"/>
                    </a:cubicBezTo>
                    <a:cubicBezTo>
                      <a:pt x="136" y="120"/>
                      <a:pt x="80" y="152"/>
                      <a:pt x="56" y="152"/>
                    </a:cubicBezTo>
                    <a:cubicBezTo>
                      <a:pt x="32" y="152"/>
                      <a:pt x="16" y="104"/>
                      <a:pt x="8" y="104"/>
                    </a:cubicBezTo>
                    <a:cubicBezTo>
                      <a:pt x="0" y="104"/>
                      <a:pt x="0" y="136"/>
                      <a:pt x="8" y="152"/>
                    </a:cubicBezTo>
                    <a:cubicBezTo>
                      <a:pt x="16" y="168"/>
                      <a:pt x="40" y="200"/>
                      <a:pt x="56" y="200"/>
                    </a:cubicBezTo>
                    <a:cubicBezTo>
                      <a:pt x="72" y="200"/>
                      <a:pt x="104" y="154"/>
                      <a:pt x="104" y="152"/>
                    </a:cubicBezTo>
                    <a:cubicBezTo>
                      <a:pt x="104" y="150"/>
                      <a:pt x="66" y="180"/>
                      <a:pt x="58" y="187"/>
                    </a:cubicBezTo>
                    <a:cubicBezTo>
                      <a:pt x="50" y="194"/>
                      <a:pt x="52" y="196"/>
                      <a:pt x="53" y="197"/>
                    </a:cubicBezTo>
                    <a:cubicBezTo>
                      <a:pt x="54" y="198"/>
                      <a:pt x="64" y="195"/>
                      <a:pt x="62" y="192"/>
                    </a:cubicBezTo>
                    <a:cubicBezTo>
                      <a:pt x="60" y="189"/>
                      <a:pt x="37" y="178"/>
                      <a:pt x="38" y="178"/>
                    </a:cubicBezTo>
                    <a:cubicBezTo>
                      <a:pt x="39" y="178"/>
                      <a:pt x="64" y="190"/>
                      <a:pt x="67" y="192"/>
                    </a:cubicBezTo>
                    <a:cubicBezTo>
                      <a:pt x="70" y="194"/>
                      <a:pt x="60" y="192"/>
                      <a:pt x="58" y="192"/>
                    </a:cubicBezTo>
                  </a:path>
                </a:pathLst>
              </a:custGeom>
              <a:noFill/>
              <a:ln w="28575" cap="flat" cmpd="sng">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00" name="Freeform 116"/>
              <p:cNvSpPr>
                <a:spLocks/>
              </p:cNvSpPr>
              <p:nvPr/>
            </p:nvSpPr>
            <p:spPr bwMode="auto">
              <a:xfrm rot="7932881" flipV="1">
                <a:off x="4169" y="2820"/>
                <a:ext cx="74" cy="60"/>
              </a:xfrm>
              <a:custGeom>
                <a:avLst/>
                <a:gdLst>
                  <a:gd name="T0" fmla="*/ 0 w 174"/>
                  <a:gd name="T1" fmla="*/ 1 h 117"/>
                  <a:gd name="T2" fmla="*/ 0 w 174"/>
                  <a:gd name="T3" fmla="*/ 1 h 117"/>
                  <a:gd name="T4" fmla="*/ 0 w 174"/>
                  <a:gd name="T5" fmla="*/ 1 h 117"/>
                  <a:gd name="T6" fmla="*/ 0 w 174"/>
                  <a:gd name="T7" fmla="*/ 1 h 117"/>
                  <a:gd name="T8" fmla="*/ 0 w 174"/>
                  <a:gd name="T9" fmla="*/ 1 h 117"/>
                  <a:gd name="T10" fmla="*/ 0 w 174"/>
                  <a:gd name="T11" fmla="*/ 1 h 117"/>
                  <a:gd name="T12" fmla="*/ 0 w 174"/>
                  <a:gd name="T13" fmla="*/ 1 h 117"/>
                  <a:gd name="T14" fmla="*/ 0 w 174"/>
                  <a:gd name="T15" fmla="*/ 1 h 117"/>
                  <a:gd name="T16" fmla="*/ 0 w 174"/>
                  <a:gd name="T17" fmla="*/ 1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4"/>
                  <a:gd name="T28" fmla="*/ 0 h 117"/>
                  <a:gd name="T29" fmla="*/ 174 w 174"/>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4" h="117">
                    <a:moveTo>
                      <a:pt x="20" y="30"/>
                    </a:moveTo>
                    <a:cubicBezTo>
                      <a:pt x="48" y="25"/>
                      <a:pt x="67" y="17"/>
                      <a:pt x="92" y="2"/>
                    </a:cubicBezTo>
                    <a:cubicBezTo>
                      <a:pt x="152" y="7"/>
                      <a:pt x="157" y="0"/>
                      <a:pt x="168" y="54"/>
                    </a:cubicBezTo>
                    <a:cubicBezTo>
                      <a:pt x="163" y="99"/>
                      <a:pt x="174" y="82"/>
                      <a:pt x="135" y="107"/>
                    </a:cubicBezTo>
                    <a:cubicBezTo>
                      <a:pt x="126" y="113"/>
                      <a:pt x="106" y="117"/>
                      <a:pt x="106" y="117"/>
                    </a:cubicBezTo>
                    <a:cubicBezTo>
                      <a:pt x="96" y="115"/>
                      <a:pt x="86" y="115"/>
                      <a:pt x="77" y="112"/>
                    </a:cubicBezTo>
                    <a:cubicBezTo>
                      <a:pt x="53" y="104"/>
                      <a:pt x="70" y="104"/>
                      <a:pt x="58" y="88"/>
                    </a:cubicBezTo>
                    <a:cubicBezTo>
                      <a:pt x="50" y="78"/>
                      <a:pt x="40" y="77"/>
                      <a:pt x="29" y="74"/>
                    </a:cubicBezTo>
                    <a:cubicBezTo>
                      <a:pt x="19" y="77"/>
                      <a:pt x="0" y="83"/>
                      <a:pt x="0" y="83"/>
                    </a:cubicBezTo>
                  </a:path>
                </a:pathLst>
              </a:custGeom>
              <a:noFill/>
              <a:ln w="28575" cap="flat" cmpd="sng">
                <a:solidFill>
                  <a:srgbClr val="FFCC99"/>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101" name="Oval 117"/>
              <p:cNvSpPr>
                <a:spLocks noChangeAspect="1" noChangeArrowheads="1"/>
              </p:cNvSpPr>
              <p:nvPr/>
            </p:nvSpPr>
            <p:spPr bwMode="auto">
              <a:xfrm rot="7932881" flipV="1">
                <a:off x="4130" y="2719"/>
                <a:ext cx="30" cy="37"/>
              </a:xfrm>
              <a:prstGeom prst="ellipse">
                <a:avLst/>
              </a:prstGeom>
              <a:solidFill>
                <a:srgbClr val="66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45088" name="Group 137"/>
            <p:cNvGrpSpPr>
              <a:grpSpLocks/>
            </p:cNvGrpSpPr>
            <p:nvPr/>
          </p:nvGrpSpPr>
          <p:grpSpPr bwMode="auto">
            <a:xfrm>
              <a:off x="4332" y="2406"/>
              <a:ext cx="193" cy="231"/>
              <a:chOff x="4366" y="2406"/>
              <a:chExt cx="193" cy="231"/>
            </a:xfrm>
          </p:grpSpPr>
          <p:sp>
            <p:nvSpPr>
              <p:cNvPr id="45094" name="Freeform 119"/>
              <p:cNvSpPr>
                <a:spLocks/>
              </p:cNvSpPr>
              <p:nvPr/>
            </p:nvSpPr>
            <p:spPr bwMode="auto">
              <a:xfrm rot="9841322" flipV="1">
                <a:off x="4464" y="2417"/>
                <a:ext cx="95" cy="220"/>
              </a:xfrm>
              <a:custGeom>
                <a:avLst/>
                <a:gdLst>
                  <a:gd name="T0" fmla="*/ 3 w 168"/>
                  <a:gd name="T1" fmla="*/ 3 h 344"/>
                  <a:gd name="T2" fmla="*/ 2 w 168"/>
                  <a:gd name="T3" fmla="*/ 1 h 344"/>
                  <a:gd name="T4" fmla="*/ 1 w 168"/>
                  <a:gd name="T5" fmla="*/ 1 h 344"/>
                  <a:gd name="T6" fmla="*/ 1 w 168"/>
                  <a:gd name="T7" fmla="*/ 3 h 344"/>
                  <a:gd name="T8" fmla="*/ 1 w 168"/>
                  <a:gd name="T9" fmla="*/ 5 h 344"/>
                  <a:gd name="T10" fmla="*/ 2 w 168"/>
                  <a:gd name="T11" fmla="*/ 7 h 344"/>
                  <a:gd name="T12" fmla="*/ 3 w 168"/>
                  <a:gd name="T13" fmla="*/ 5 h 344"/>
                  <a:gd name="T14" fmla="*/ 3 w 168"/>
                  <a:gd name="T15" fmla="*/ 7 h 344"/>
                  <a:gd name="T16" fmla="*/ 2 w 168"/>
                  <a:gd name="T17" fmla="*/ 8 h 344"/>
                  <a:gd name="T18" fmla="*/ 1 w 168"/>
                  <a:gd name="T19" fmla="*/ 7 h 344"/>
                  <a:gd name="T20" fmla="*/ 1 w 168"/>
                  <a:gd name="T21" fmla="*/ 8 h 344"/>
                  <a:gd name="T22" fmla="*/ 1 w 168"/>
                  <a:gd name="T23" fmla="*/ 11 h 344"/>
                  <a:gd name="T24" fmla="*/ 2 w 168"/>
                  <a:gd name="T25" fmla="*/ 13 h 344"/>
                  <a:gd name="T26" fmla="*/ 3 w 168"/>
                  <a:gd name="T27" fmla="*/ 11 h 344"/>
                  <a:gd name="T28" fmla="*/ 3 w 168"/>
                  <a:gd name="T29" fmla="*/ 13 h 344"/>
                  <a:gd name="T30" fmla="*/ 2 w 168"/>
                  <a:gd name="T31" fmla="*/ 15 h 3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344"/>
                  <a:gd name="T50" fmla="*/ 168 w 168"/>
                  <a:gd name="T51" fmla="*/ 344 h 3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344">
                    <a:moveTo>
                      <a:pt x="160" y="56"/>
                    </a:moveTo>
                    <a:cubicBezTo>
                      <a:pt x="144" y="36"/>
                      <a:pt x="128" y="16"/>
                      <a:pt x="112" y="8"/>
                    </a:cubicBezTo>
                    <a:cubicBezTo>
                      <a:pt x="96" y="0"/>
                      <a:pt x="80" y="0"/>
                      <a:pt x="64" y="8"/>
                    </a:cubicBezTo>
                    <a:cubicBezTo>
                      <a:pt x="48" y="16"/>
                      <a:pt x="24" y="40"/>
                      <a:pt x="16" y="56"/>
                    </a:cubicBezTo>
                    <a:cubicBezTo>
                      <a:pt x="8" y="72"/>
                      <a:pt x="0" y="88"/>
                      <a:pt x="16" y="104"/>
                    </a:cubicBezTo>
                    <a:cubicBezTo>
                      <a:pt x="32" y="120"/>
                      <a:pt x="88" y="152"/>
                      <a:pt x="112" y="152"/>
                    </a:cubicBezTo>
                    <a:cubicBezTo>
                      <a:pt x="136" y="152"/>
                      <a:pt x="152" y="104"/>
                      <a:pt x="160" y="104"/>
                    </a:cubicBezTo>
                    <a:cubicBezTo>
                      <a:pt x="168" y="104"/>
                      <a:pt x="168" y="136"/>
                      <a:pt x="160" y="152"/>
                    </a:cubicBezTo>
                    <a:cubicBezTo>
                      <a:pt x="152" y="168"/>
                      <a:pt x="128" y="200"/>
                      <a:pt x="112" y="200"/>
                    </a:cubicBezTo>
                    <a:cubicBezTo>
                      <a:pt x="96" y="200"/>
                      <a:pt x="80" y="152"/>
                      <a:pt x="64" y="152"/>
                    </a:cubicBezTo>
                    <a:cubicBezTo>
                      <a:pt x="48" y="152"/>
                      <a:pt x="24" y="184"/>
                      <a:pt x="16" y="200"/>
                    </a:cubicBezTo>
                    <a:cubicBezTo>
                      <a:pt x="8" y="216"/>
                      <a:pt x="0" y="232"/>
                      <a:pt x="16" y="248"/>
                    </a:cubicBezTo>
                    <a:cubicBezTo>
                      <a:pt x="32" y="264"/>
                      <a:pt x="88" y="296"/>
                      <a:pt x="112" y="296"/>
                    </a:cubicBezTo>
                    <a:cubicBezTo>
                      <a:pt x="136" y="296"/>
                      <a:pt x="152" y="248"/>
                      <a:pt x="160" y="248"/>
                    </a:cubicBezTo>
                    <a:cubicBezTo>
                      <a:pt x="168" y="248"/>
                      <a:pt x="168" y="280"/>
                      <a:pt x="160" y="296"/>
                    </a:cubicBezTo>
                    <a:cubicBezTo>
                      <a:pt x="152" y="312"/>
                      <a:pt x="120" y="336"/>
                      <a:pt x="112" y="344"/>
                    </a:cubicBezTo>
                  </a:path>
                </a:pathLst>
              </a:custGeom>
              <a:noFill/>
              <a:ln w="28575" cap="flat" cmpd="sng">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095" name="Freeform 120"/>
              <p:cNvSpPr>
                <a:spLocks/>
              </p:cNvSpPr>
              <p:nvPr/>
            </p:nvSpPr>
            <p:spPr bwMode="auto">
              <a:xfrm rot="9841322" flipV="1">
                <a:off x="4366" y="2447"/>
                <a:ext cx="95" cy="128"/>
              </a:xfrm>
              <a:custGeom>
                <a:avLst/>
                <a:gdLst>
                  <a:gd name="T0" fmla="*/ 1 w 168"/>
                  <a:gd name="T1" fmla="*/ 3 h 200"/>
                  <a:gd name="T2" fmla="*/ 1 w 168"/>
                  <a:gd name="T3" fmla="*/ 1 h 200"/>
                  <a:gd name="T4" fmla="*/ 2 w 168"/>
                  <a:gd name="T5" fmla="*/ 1 h 200"/>
                  <a:gd name="T6" fmla="*/ 3 w 168"/>
                  <a:gd name="T7" fmla="*/ 3 h 200"/>
                  <a:gd name="T8" fmla="*/ 3 w 168"/>
                  <a:gd name="T9" fmla="*/ 5 h 200"/>
                  <a:gd name="T10" fmla="*/ 1 w 168"/>
                  <a:gd name="T11" fmla="*/ 7 h 200"/>
                  <a:gd name="T12" fmla="*/ 1 w 168"/>
                  <a:gd name="T13" fmla="*/ 5 h 200"/>
                  <a:gd name="T14" fmla="*/ 1 w 168"/>
                  <a:gd name="T15" fmla="*/ 7 h 200"/>
                  <a:gd name="T16" fmla="*/ 1 w 168"/>
                  <a:gd name="T17" fmla="*/ 8 h 200"/>
                  <a:gd name="T18" fmla="*/ 2 w 168"/>
                  <a:gd name="T19" fmla="*/ 7 h 200"/>
                  <a:gd name="T20" fmla="*/ 1 w 168"/>
                  <a:gd name="T21" fmla="*/ 8 h 200"/>
                  <a:gd name="T22" fmla="*/ 1 w 168"/>
                  <a:gd name="T23" fmla="*/ 8 h 200"/>
                  <a:gd name="T24" fmla="*/ 1 w 168"/>
                  <a:gd name="T25" fmla="*/ 8 h 200"/>
                  <a:gd name="T26" fmla="*/ 1 w 168"/>
                  <a:gd name="T27" fmla="*/ 8 h 200"/>
                  <a:gd name="T28" fmla="*/ 1 w 168"/>
                  <a:gd name="T29" fmla="*/ 8 h 200"/>
                  <a:gd name="T30" fmla="*/ 1 w 168"/>
                  <a:gd name="T31" fmla="*/ 8 h 2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200"/>
                  <a:gd name="T50" fmla="*/ 168 w 168"/>
                  <a:gd name="T51" fmla="*/ 200 h 2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200">
                    <a:moveTo>
                      <a:pt x="8" y="56"/>
                    </a:moveTo>
                    <a:cubicBezTo>
                      <a:pt x="24" y="36"/>
                      <a:pt x="40" y="16"/>
                      <a:pt x="56" y="8"/>
                    </a:cubicBezTo>
                    <a:cubicBezTo>
                      <a:pt x="72" y="0"/>
                      <a:pt x="88" y="0"/>
                      <a:pt x="104" y="8"/>
                    </a:cubicBezTo>
                    <a:cubicBezTo>
                      <a:pt x="120" y="16"/>
                      <a:pt x="144" y="40"/>
                      <a:pt x="152" y="56"/>
                    </a:cubicBezTo>
                    <a:cubicBezTo>
                      <a:pt x="160" y="72"/>
                      <a:pt x="168" y="88"/>
                      <a:pt x="152" y="104"/>
                    </a:cubicBezTo>
                    <a:cubicBezTo>
                      <a:pt x="136" y="120"/>
                      <a:pt x="80" y="152"/>
                      <a:pt x="56" y="152"/>
                    </a:cubicBezTo>
                    <a:cubicBezTo>
                      <a:pt x="32" y="152"/>
                      <a:pt x="16" y="104"/>
                      <a:pt x="8" y="104"/>
                    </a:cubicBezTo>
                    <a:cubicBezTo>
                      <a:pt x="0" y="104"/>
                      <a:pt x="0" y="136"/>
                      <a:pt x="8" y="152"/>
                    </a:cubicBezTo>
                    <a:cubicBezTo>
                      <a:pt x="16" y="168"/>
                      <a:pt x="40" y="200"/>
                      <a:pt x="56" y="200"/>
                    </a:cubicBezTo>
                    <a:cubicBezTo>
                      <a:pt x="72" y="200"/>
                      <a:pt x="104" y="154"/>
                      <a:pt x="104" y="152"/>
                    </a:cubicBezTo>
                    <a:cubicBezTo>
                      <a:pt x="104" y="150"/>
                      <a:pt x="66" y="180"/>
                      <a:pt x="58" y="187"/>
                    </a:cubicBezTo>
                    <a:cubicBezTo>
                      <a:pt x="50" y="194"/>
                      <a:pt x="52" y="196"/>
                      <a:pt x="53" y="197"/>
                    </a:cubicBezTo>
                    <a:cubicBezTo>
                      <a:pt x="54" y="198"/>
                      <a:pt x="64" y="195"/>
                      <a:pt x="62" y="192"/>
                    </a:cubicBezTo>
                    <a:cubicBezTo>
                      <a:pt x="60" y="189"/>
                      <a:pt x="37" y="178"/>
                      <a:pt x="38" y="178"/>
                    </a:cubicBezTo>
                    <a:cubicBezTo>
                      <a:pt x="39" y="178"/>
                      <a:pt x="64" y="190"/>
                      <a:pt x="67" y="192"/>
                    </a:cubicBezTo>
                    <a:cubicBezTo>
                      <a:pt x="70" y="194"/>
                      <a:pt x="60" y="192"/>
                      <a:pt x="58" y="192"/>
                    </a:cubicBezTo>
                  </a:path>
                </a:pathLst>
              </a:custGeom>
              <a:noFill/>
              <a:ln w="28575" cap="flat" cmpd="sng">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096" name="Freeform 121"/>
              <p:cNvSpPr>
                <a:spLocks/>
              </p:cNvSpPr>
              <p:nvPr/>
            </p:nvSpPr>
            <p:spPr bwMode="auto">
              <a:xfrm rot="9841322" flipV="1">
                <a:off x="4375" y="2551"/>
                <a:ext cx="98" cy="75"/>
              </a:xfrm>
              <a:custGeom>
                <a:avLst/>
                <a:gdLst>
                  <a:gd name="T0" fmla="*/ 1 w 174"/>
                  <a:gd name="T1" fmla="*/ 1 h 117"/>
                  <a:gd name="T2" fmla="*/ 2 w 174"/>
                  <a:gd name="T3" fmla="*/ 1 h 117"/>
                  <a:gd name="T4" fmla="*/ 3 w 174"/>
                  <a:gd name="T5" fmla="*/ 3 h 117"/>
                  <a:gd name="T6" fmla="*/ 3 w 174"/>
                  <a:gd name="T7" fmla="*/ 5 h 117"/>
                  <a:gd name="T8" fmla="*/ 2 w 174"/>
                  <a:gd name="T9" fmla="*/ 5 h 117"/>
                  <a:gd name="T10" fmla="*/ 2 w 174"/>
                  <a:gd name="T11" fmla="*/ 5 h 117"/>
                  <a:gd name="T12" fmla="*/ 1 w 174"/>
                  <a:gd name="T13" fmla="*/ 4 h 117"/>
                  <a:gd name="T14" fmla="*/ 1 w 174"/>
                  <a:gd name="T15" fmla="*/ 3 h 117"/>
                  <a:gd name="T16" fmla="*/ 0 w 174"/>
                  <a:gd name="T17" fmla="*/ 4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4"/>
                  <a:gd name="T28" fmla="*/ 0 h 117"/>
                  <a:gd name="T29" fmla="*/ 174 w 174"/>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4" h="117">
                    <a:moveTo>
                      <a:pt x="20" y="30"/>
                    </a:moveTo>
                    <a:cubicBezTo>
                      <a:pt x="48" y="25"/>
                      <a:pt x="67" y="17"/>
                      <a:pt x="92" y="2"/>
                    </a:cubicBezTo>
                    <a:cubicBezTo>
                      <a:pt x="152" y="7"/>
                      <a:pt x="157" y="0"/>
                      <a:pt x="168" y="54"/>
                    </a:cubicBezTo>
                    <a:cubicBezTo>
                      <a:pt x="163" y="99"/>
                      <a:pt x="174" y="82"/>
                      <a:pt x="135" y="107"/>
                    </a:cubicBezTo>
                    <a:cubicBezTo>
                      <a:pt x="126" y="113"/>
                      <a:pt x="106" y="117"/>
                      <a:pt x="106" y="117"/>
                    </a:cubicBezTo>
                    <a:cubicBezTo>
                      <a:pt x="96" y="115"/>
                      <a:pt x="86" y="115"/>
                      <a:pt x="77" y="112"/>
                    </a:cubicBezTo>
                    <a:cubicBezTo>
                      <a:pt x="53" y="104"/>
                      <a:pt x="70" y="104"/>
                      <a:pt x="58" y="88"/>
                    </a:cubicBezTo>
                    <a:cubicBezTo>
                      <a:pt x="50" y="78"/>
                      <a:pt x="40" y="77"/>
                      <a:pt x="29" y="74"/>
                    </a:cubicBezTo>
                    <a:cubicBezTo>
                      <a:pt x="19" y="77"/>
                      <a:pt x="0" y="83"/>
                      <a:pt x="0" y="83"/>
                    </a:cubicBezTo>
                  </a:path>
                </a:pathLst>
              </a:custGeom>
              <a:noFill/>
              <a:ln w="28575" cap="flat" cmpd="sng">
                <a:solidFill>
                  <a:srgbClr val="FFCC99"/>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097" name="Oval 122"/>
              <p:cNvSpPr>
                <a:spLocks noChangeAspect="1" noChangeArrowheads="1"/>
              </p:cNvSpPr>
              <p:nvPr/>
            </p:nvSpPr>
            <p:spPr bwMode="auto">
              <a:xfrm rot="9841322" flipV="1">
                <a:off x="4408" y="2406"/>
                <a:ext cx="40" cy="46"/>
              </a:xfrm>
              <a:prstGeom prst="ellipse">
                <a:avLst/>
              </a:prstGeom>
              <a:solidFill>
                <a:srgbClr val="66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45089" name="Group 136"/>
            <p:cNvGrpSpPr>
              <a:grpSpLocks/>
            </p:cNvGrpSpPr>
            <p:nvPr/>
          </p:nvGrpSpPr>
          <p:grpSpPr bwMode="auto">
            <a:xfrm>
              <a:off x="4809" y="3064"/>
              <a:ext cx="263" cy="204"/>
              <a:chOff x="4843" y="3064"/>
              <a:chExt cx="263" cy="204"/>
            </a:xfrm>
          </p:grpSpPr>
          <p:sp>
            <p:nvSpPr>
              <p:cNvPr id="45090" name="Freeform 124"/>
              <p:cNvSpPr>
                <a:spLocks/>
              </p:cNvSpPr>
              <p:nvPr/>
            </p:nvSpPr>
            <p:spPr bwMode="auto">
              <a:xfrm rot="17477796" flipV="1">
                <a:off x="4905" y="3111"/>
                <a:ext cx="95" cy="220"/>
              </a:xfrm>
              <a:custGeom>
                <a:avLst/>
                <a:gdLst>
                  <a:gd name="T0" fmla="*/ 3 w 168"/>
                  <a:gd name="T1" fmla="*/ 3 h 344"/>
                  <a:gd name="T2" fmla="*/ 2 w 168"/>
                  <a:gd name="T3" fmla="*/ 1 h 344"/>
                  <a:gd name="T4" fmla="*/ 1 w 168"/>
                  <a:gd name="T5" fmla="*/ 1 h 344"/>
                  <a:gd name="T6" fmla="*/ 1 w 168"/>
                  <a:gd name="T7" fmla="*/ 3 h 344"/>
                  <a:gd name="T8" fmla="*/ 1 w 168"/>
                  <a:gd name="T9" fmla="*/ 5 h 344"/>
                  <a:gd name="T10" fmla="*/ 2 w 168"/>
                  <a:gd name="T11" fmla="*/ 7 h 344"/>
                  <a:gd name="T12" fmla="*/ 3 w 168"/>
                  <a:gd name="T13" fmla="*/ 5 h 344"/>
                  <a:gd name="T14" fmla="*/ 3 w 168"/>
                  <a:gd name="T15" fmla="*/ 7 h 344"/>
                  <a:gd name="T16" fmla="*/ 2 w 168"/>
                  <a:gd name="T17" fmla="*/ 8 h 344"/>
                  <a:gd name="T18" fmla="*/ 1 w 168"/>
                  <a:gd name="T19" fmla="*/ 7 h 344"/>
                  <a:gd name="T20" fmla="*/ 1 w 168"/>
                  <a:gd name="T21" fmla="*/ 8 h 344"/>
                  <a:gd name="T22" fmla="*/ 1 w 168"/>
                  <a:gd name="T23" fmla="*/ 11 h 344"/>
                  <a:gd name="T24" fmla="*/ 2 w 168"/>
                  <a:gd name="T25" fmla="*/ 13 h 344"/>
                  <a:gd name="T26" fmla="*/ 3 w 168"/>
                  <a:gd name="T27" fmla="*/ 11 h 344"/>
                  <a:gd name="T28" fmla="*/ 3 w 168"/>
                  <a:gd name="T29" fmla="*/ 13 h 344"/>
                  <a:gd name="T30" fmla="*/ 2 w 168"/>
                  <a:gd name="T31" fmla="*/ 15 h 3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344"/>
                  <a:gd name="T50" fmla="*/ 168 w 168"/>
                  <a:gd name="T51" fmla="*/ 344 h 3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344">
                    <a:moveTo>
                      <a:pt x="160" y="56"/>
                    </a:moveTo>
                    <a:cubicBezTo>
                      <a:pt x="144" y="36"/>
                      <a:pt x="128" y="16"/>
                      <a:pt x="112" y="8"/>
                    </a:cubicBezTo>
                    <a:cubicBezTo>
                      <a:pt x="96" y="0"/>
                      <a:pt x="80" y="0"/>
                      <a:pt x="64" y="8"/>
                    </a:cubicBezTo>
                    <a:cubicBezTo>
                      <a:pt x="48" y="16"/>
                      <a:pt x="24" y="40"/>
                      <a:pt x="16" y="56"/>
                    </a:cubicBezTo>
                    <a:cubicBezTo>
                      <a:pt x="8" y="72"/>
                      <a:pt x="0" y="88"/>
                      <a:pt x="16" y="104"/>
                    </a:cubicBezTo>
                    <a:cubicBezTo>
                      <a:pt x="32" y="120"/>
                      <a:pt x="88" y="152"/>
                      <a:pt x="112" y="152"/>
                    </a:cubicBezTo>
                    <a:cubicBezTo>
                      <a:pt x="136" y="152"/>
                      <a:pt x="152" y="104"/>
                      <a:pt x="160" y="104"/>
                    </a:cubicBezTo>
                    <a:cubicBezTo>
                      <a:pt x="168" y="104"/>
                      <a:pt x="168" y="136"/>
                      <a:pt x="160" y="152"/>
                    </a:cubicBezTo>
                    <a:cubicBezTo>
                      <a:pt x="152" y="168"/>
                      <a:pt x="128" y="200"/>
                      <a:pt x="112" y="200"/>
                    </a:cubicBezTo>
                    <a:cubicBezTo>
                      <a:pt x="96" y="200"/>
                      <a:pt x="80" y="152"/>
                      <a:pt x="64" y="152"/>
                    </a:cubicBezTo>
                    <a:cubicBezTo>
                      <a:pt x="48" y="152"/>
                      <a:pt x="24" y="184"/>
                      <a:pt x="16" y="200"/>
                    </a:cubicBezTo>
                    <a:cubicBezTo>
                      <a:pt x="8" y="216"/>
                      <a:pt x="0" y="232"/>
                      <a:pt x="16" y="248"/>
                    </a:cubicBezTo>
                    <a:cubicBezTo>
                      <a:pt x="32" y="264"/>
                      <a:pt x="88" y="296"/>
                      <a:pt x="112" y="296"/>
                    </a:cubicBezTo>
                    <a:cubicBezTo>
                      <a:pt x="136" y="296"/>
                      <a:pt x="152" y="248"/>
                      <a:pt x="160" y="248"/>
                    </a:cubicBezTo>
                    <a:cubicBezTo>
                      <a:pt x="168" y="248"/>
                      <a:pt x="168" y="280"/>
                      <a:pt x="160" y="296"/>
                    </a:cubicBezTo>
                    <a:cubicBezTo>
                      <a:pt x="152" y="312"/>
                      <a:pt x="120" y="336"/>
                      <a:pt x="112" y="344"/>
                    </a:cubicBezTo>
                  </a:path>
                </a:pathLst>
              </a:custGeom>
              <a:noFill/>
              <a:ln w="28575" cap="flat" cmpd="sng">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091" name="Freeform 125"/>
              <p:cNvSpPr>
                <a:spLocks/>
              </p:cNvSpPr>
              <p:nvPr/>
            </p:nvSpPr>
            <p:spPr bwMode="auto">
              <a:xfrm rot="17477796" flipV="1">
                <a:off x="4978" y="3088"/>
                <a:ext cx="95" cy="128"/>
              </a:xfrm>
              <a:custGeom>
                <a:avLst/>
                <a:gdLst>
                  <a:gd name="T0" fmla="*/ 1 w 168"/>
                  <a:gd name="T1" fmla="*/ 3 h 200"/>
                  <a:gd name="T2" fmla="*/ 1 w 168"/>
                  <a:gd name="T3" fmla="*/ 1 h 200"/>
                  <a:gd name="T4" fmla="*/ 2 w 168"/>
                  <a:gd name="T5" fmla="*/ 1 h 200"/>
                  <a:gd name="T6" fmla="*/ 3 w 168"/>
                  <a:gd name="T7" fmla="*/ 3 h 200"/>
                  <a:gd name="T8" fmla="*/ 3 w 168"/>
                  <a:gd name="T9" fmla="*/ 5 h 200"/>
                  <a:gd name="T10" fmla="*/ 1 w 168"/>
                  <a:gd name="T11" fmla="*/ 7 h 200"/>
                  <a:gd name="T12" fmla="*/ 1 w 168"/>
                  <a:gd name="T13" fmla="*/ 5 h 200"/>
                  <a:gd name="T14" fmla="*/ 1 w 168"/>
                  <a:gd name="T15" fmla="*/ 7 h 200"/>
                  <a:gd name="T16" fmla="*/ 1 w 168"/>
                  <a:gd name="T17" fmla="*/ 8 h 200"/>
                  <a:gd name="T18" fmla="*/ 2 w 168"/>
                  <a:gd name="T19" fmla="*/ 7 h 200"/>
                  <a:gd name="T20" fmla="*/ 1 w 168"/>
                  <a:gd name="T21" fmla="*/ 8 h 200"/>
                  <a:gd name="T22" fmla="*/ 1 w 168"/>
                  <a:gd name="T23" fmla="*/ 8 h 200"/>
                  <a:gd name="T24" fmla="*/ 1 w 168"/>
                  <a:gd name="T25" fmla="*/ 8 h 200"/>
                  <a:gd name="T26" fmla="*/ 1 w 168"/>
                  <a:gd name="T27" fmla="*/ 8 h 200"/>
                  <a:gd name="T28" fmla="*/ 1 w 168"/>
                  <a:gd name="T29" fmla="*/ 8 h 200"/>
                  <a:gd name="T30" fmla="*/ 1 w 168"/>
                  <a:gd name="T31" fmla="*/ 8 h 2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200"/>
                  <a:gd name="T50" fmla="*/ 168 w 168"/>
                  <a:gd name="T51" fmla="*/ 200 h 2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200">
                    <a:moveTo>
                      <a:pt x="8" y="56"/>
                    </a:moveTo>
                    <a:cubicBezTo>
                      <a:pt x="24" y="36"/>
                      <a:pt x="40" y="16"/>
                      <a:pt x="56" y="8"/>
                    </a:cubicBezTo>
                    <a:cubicBezTo>
                      <a:pt x="72" y="0"/>
                      <a:pt x="88" y="0"/>
                      <a:pt x="104" y="8"/>
                    </a:cubicBezTo>
                    <a:cubicBezTo>
                      <a:pt x="120" y="16"/>
                      <a:pt x="144" y="40"/>
                      <a:pt x="152" y="56"/>
                    </a:cubicBezTo>
                    <a:cubicBezTo>
                      <a:pt x="160" y="72"/>
                      <a:pt x="168" y="88"/>
                      <a:pt x="152" y="104"/>
                    </a:cubicBezTo>
                    <a:cubicBezTo>
                      <a:pt x="136" y="120"/>
                      <a:pt x="80" y="152"/>
                      <a:pt x="56" y="152"/>
                    </a:cubicBezTo>
                    <a:cubicBezTo>
                      <a:pt x="32" y="152"/>
                      <a:pt x="16" y="104"/>
                      <a:pt x="8" y="104"/>
                    </a:cubicBezTo>
                    <a:cubicBezTo>
                      <a:pt x="0" y="104"/>
                      <a:pt x="0" y="136"/>
                      <a:pt x="8" y="152"/>
                    </a:cubicBezTo>
                    <a:cubicBezTo>
                      <a:pt x="16" y="168"/>
                      <a:pt x="40" y="200"/>
                      <a:pt x="56" y="200"/>
                    </a:cubicBezTo>
                    <a:cubicBezTo>
                      <a:pt x="72" y="200"/>
                      <a:pt x="104" y="154"/>
                      <a:pt x="104" y="152"/>
                    </a:cubicBezTo>
                    <a:cubicBezTo>
                      <a:pt x="104" y="150"/>
                      <a:pt x="66" y="180"/>
                      <a:pt x="58" y="187"/>
                    </a:cubicBezTo>
                    <a:cubicBezTo>
                      <a:pt x="50" y="194"/>
                      <a:pt x="52" y="196"/>
                      <a:pt x="53" y="197"/>
                    </a:cubicBezTo>
                    <a:cubicBezTo>
                      <a:pt x="54" y="198"/>
                      <a:pt x="64" y="195"/>
                      <a:pt x="62" y="192"/>
                    </a:cubicBezTo>
                    <a:cubicBezTo>
                      <a:pt x="60" y="189"/>
                      <a:pt x="37" y="178"/>
                      <a:pt x="38" y="178"/>
                    </a:cubicBezTo>
                    <a:cubicBezTo>
                      <a:pt x="39" y="178"/>
                      <a:pt x="64" y="190"/>
                      <a:pt x="67" y="192"/>
                    </a:cubicBezTo>
                    <a:cubicBezTo>
                      <a:pt x="70" y="194"/>
                      <a:pt x="60" y="192"/>
                      <a:pt x="58" y="192"/>
                    </a:cubicBezTo>
                  </a:path>
                </a:pathLst>
              </a:custGeom>
              <a:noFill/>
              <a:ln w="28575" cap="flat" cmpd="sng">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092" name="Freeform 126"/>
              <p:cNvSpPr>
                <a:spLocks/>
              </p:cNvSpPr>
              <p:nvPr/>
            </p:nvSpPr>
            <p:spPr bwMode="auto">
              <a:xfrm rot="17477796" flipV="1">
                <a:off x="4909" y="3075"/>
                <a:ext cx="98" cy="75"/>
              </a:xfrm>
              <a:custGeom>
                <a:avLst/>
                <a:gdLst>
                  <a:gd name="T0" fmla="*/ 1 w 174"/>
                  <a:gd name="T1" fmla="*/ 1 h 117"/>
                  <a:gd name="T2" fmla="*/ 2 w 174"/>
                  <a:gd name="T3" fmla="*/ 1 h 117"/>
                  <a:gd name="T4" fmla="*/ 3 w 174"/>
                  <a:gd name="T5" fmla="*/ 3 h 117"/>
                  <a:gd name="T6" fmla="*/ 3 w 174"/>
                  <a:gd name="T7" fmla="*/ 5 h 117"/>
                  <a:gd name="T8" fmla="*/ 2 w 174"/>
                  <a:gd name="T9" fmla="*/ 5 h 117"/>
                  <a:gd name="T10" fmla="*/ 2 w 174"/>
                  <a:gd name="T11" fmla="*/ 5 h 117"/>
                  <a:gd name="T12" fmla="*/ 1 w 174"/>
                  <a:gd name="T13" fmla="*/ 4 h 117"/>
                  <a:gd name="T14" fmla="*/ 1 w 174"/>
                  <a:gd name="T15" fmla="*/ 3 h 117"/>
                  <a:gd name="T16" fmla="*/ 0 w 174"/>
                  <a:gd name="T17" fmla="*/ 4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4"/>
                  <a:gd name="T28" fmla="*/ 0 h 117"/>
                  <a:gd name="T29" fmla="*/ 174 w 174"/>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4" h="117">
                    <a:moveTo>
                      <a:pt x="20" y="30"/>
                    </a:moveTo>
                    <a:cubicBezTo>
                      <a:pt x="48" y="25"/>
                      <a:pt x="67" y="17"/>
                      <a:pt x="92" y="2"/>
                    </a:cubicBezTo>
                    <a:cubicBezTo>
                      <a:pt x="152" y="7"/>
                      <a:pt x="157" y="0"/>
                      <a:pt x="168" y="54"/>
                    </a:cubicBezTo>
                    <a:cubicBezTo>
                      <a:pt x="163" y="99"/>
                      <a:pt x="174" y="82"/>
                      <a:pt x="135" y="107"/>
                    </a:cubicBezTo>
                    <a:cubicBezTo>
                      <a:pt x="126" y="113"/>
                      <a:pt x="106" y="117"/>
                      <a:pt x="106" y="117"/>
                    </a:cubicBezTo>
                    <a:cubicBezTo>
                      <a:pt x="96" y="115"/>
                      <a:pt x="86" y="115"/>
                      <a:pt x="77" y="112"/>
                    </a:cubicBezTo>
                    <a:cubicBezTo>
                      <a:pt x="53" y="104"/>
                      <a:pt x="70" y="104"/>
                      <a:pt x="58" y="88"/>
                    </a:cubicBezTo>
                    <a:cubicBezTo>
                      <a:pt x="50" y="78"/>
                      <a:pt x="40" y="77"/>
                      <a:pt x="29" y="74"/>
                    </a:cubicBezTo>
                    <a:cubicBezTo>
                      <a:pt x="19" y="77"/>
                      <a:pt x="0" y="83"/>
                      <a:pt x="0" y="83"/>
                    </a:cubicBezTo>
                  </a:path>
                </a:pathLst>
              </a:custGeom>
              <a:noFill/>
              <a:ln w="28575" cap="flat" cmpd="sng">
                <a:solidFill>
                  <a:srgbClr val="FFCC99"/>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45093" name="Oval 127"/>
              <p:cNvSpPr>
                <a:spLocks noChangeAspect="1" noChangeArrowheads="1"/>
              </p:cNvSpPr>
              <p:nvPr/>
            </p:nvSpPr>
            <p:spPr bwMode="auto">
              <a:xfrm rot="17477796" flipV="1">
                <a:off x="5063" y="3191"/>
                <a:ext cx="40" cy="46"/>
              </a:xfrm>
              <a:prstGeom prst="ellipse">
                <a:avLst/>
              </a:prstGeom>
              <a:solidFill>
                <a:srgbClr val="66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sp>
        <p:nvSpPr>
          <p:cNvPr id="10370" name="Freeform 130"/>
          <p:cNvSpPr>
            <a:spLocks/>
          </p:cNvSpPr>
          <p:nvPr/>
        </p:nvSpPr>
        <p:spPr bwMode="auto">
          <a:xfrm>
            <a:off x="1066800" y="1828800"/>
            <a:ext cx="371475" cy="222250"/>
          </a:xfrm>
          <a:custGeom>
            <a:avLst/>
            <a:gdLst>
              <a:gd name="T0" fmla="*/ 2147483647 w 330"/>
              <a:gd name="T1" fmla="*/ 2147483647 h 236"/>
              <a:gd name="T2" fmla="*/ 2147483647 w 330"/>
              <a:gd name="T3" fmla="*/ 2147483647 h 236"/>
              <a:gd name="T4" fmla="*/ 2147483647 w 330"/>
              <a:gd name="T5" fmla="*/ 2147483647 h 236"/>
              <a:gd name="T6" fmla="*/ 2147483647 w 330"/>
              <a:gd name="T7" fmla="*/ 2147483647 h 236"/>
              <a:gd name="T8" fmla="*/ 2147483647 w 330"/>
              <a:gd name="T9" fmla="*/ 2147483647 h 236"/>
              <a:gd name="T10" fmla="*/ 2147483647 w 330"/>
              <a:gd name="T11" fmla="*/ 2147483647 h 236"/>
              <a:gd name="T12" fmla="*/ 2147483647 w 330"/>
              <a:gd name="T13" fmla="*/ 2147483647 h 236"/>
              <a:gd name="T14" fmla="*/ 2147483647 w 330"/>
              <a:gd name="T15" fmla="*/ 2147483647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10371" name="Freeform 131"/>
          <p:cNvSpPr>
            <a:spLocks/>
          </p:cNvSpPr>
          <p:nvPr/>
        </p:nvSpPr>
        <p:spPr bwMode="auto">
          <a:xfrm>
            <a:off x="1143000" y="1981200"/>
            <a:ext cx="371475" cy="222250"/>
          </a:xfrm>
          <a:custGeom>
            <a:avLst/>
            <a:gdLst>
              <a:gd name="T0" fmla="*/ 2147483647 w 330"/>
              <a:gd name="T1" fmla="*/ 2147483647 h 236"/>
              <a:gd name="T2" fmla="*/ 2147483647 w 330"/>
              <a:gd name="T3" fmla="*/ 2147483647 h 236"/>
              <a:gd name="T4" fmla="*/ 2147483647 w 330"/>
              <a:gd name="T5" fmla="*/ 2147483647 h 236"/>
              <a:gd name="T6" fmla="*/ 2147483647 w 330"/>
              <a:gd name="T7" fmla="*/ 2147483647 h 236"/>
              <a:gd name="T8" fmla="*/ 2147483647 w 330"/>
              <a:gd name="T9" fmla="*/ 2147483647 h 236"/>
              <a:gd name="T10" fmla="*/ 2147483647 w 330"/>
              <a:gd name="T11" fmla="*/ 2147483647 h 236"/>
              <a:gd name="T12" fmla="*/ 2147483647 w 330"/>
              <a:gd name="T13" fmla="*/ 2147483647 h 236"/>
              <a:gd name="T14" fmla="*/ 2147483647 w 330"/>
              <a:gd name="T15" fmla="*/ 2147483647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pic>
        <p:nvPicPr>
          <p:cNvPr id="107"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
        <p:nvSpPr>
          <p:cNvPr id="108" name="Text Box 69"/>
          <p:cNvSpPr txBox="1">
            <a:spLocks noChangeArrowheads="1"/>
          </p:cNvSpPr>
          <p:nvPr/>
        </p:nvSpPr>
        <p:spPr bwMode="auto">
          <a:xfrm>
            <a:off x="739886" y="3757835"/>
            <a:ext cx="2406428"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3200" dirty="0" smtClean="0">
                <a:solidFill>
                  <a:srgbClr val="FF0000"/>
                </a:solidFill>
                <a:latin typeface="Courier" pitchFamily="49" charset="0"/>
              </a:rPr>
              <a:t>Cytokine </a:t>
            </a:r>
            <a:br>
              <a:rPr lang="en-US" sz="3200" dirty="0" smtClean="0">
                <a:solidFill>
                  <a:srgbClr val="FF0000"/>
                </a:solidFill>
                <a:latin typeface="Courier" pitchFamily="49" charset="0"/>
              </a:rPr>
            </a:br>
            <a:r>
              <a:rPr lang="en-US" sz="3200" dirty="0" smtClean="0">
                <a:solidFill>
                  <a:srgbClr val="FF0000"/>
                </a:solidFill>
                <a:latin typeface="Courier" pitchFamily="49" charset="0"/>
              </a:rPr>
              <a:t>Tsunami</a:t>
            </a:r>
            <a:endParaRPr lang="en-GB" sz="4800" dirty="0" smtClean="0">
              <a:solidFill>
                <a:srgbClr val="FF0000"/>
              </a:solidFill>
              <a:latin typeface="Courier" pitchFamily="49" charset="0"/>
            </a:endParaRPr>
          </a:p>
        </p:txBody>
      </p:sp>
      <p:sp>
        <p:nvSpPr>
          <p:cNvPr id="109" name="Text Box 66"/>
          <p:cNvSpPr txBox="1">
            <a:spLocks noChangeArrowheads="1"/>
          </p:cNvSpPr>
          <p:nvPr/>
        </p:nvSpPr>
        <p:spPr bwMode="auto">
          <a:xfrm>
            <a:off x="1909299" y="3094624"/>
            <a:ext cx="202811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dirty="0" err="1" smtClean="0">
                <a:solidFill>
                  <a:schemeClr val="accent2">
                    <a:lumMod val="95000"/>
                    <a:lumOff val="5000"/>
                  </a:schemeClr>
                </a:solidFill>
                <a:latin typeface="Courier" pitchFamily="49" charset="0"/>
              </a:rPr>
              <a:t>Chemokines</a:t>
            </a:r>
            <a:endParaRPr lang="en-GB" dirty="0" smtClean="0">
              <a:solidFill>
                <a:schemeClr val="accent2">
                  <a:lumMod val="95000"/>
                  <a:lumOff val="5000"/>
                </a:schemeClr>
              </a:solidFill>
              <a:latin typeface="Courier" pitchFamily="49" charset="0"/>
            </a:endParaRPr>
          </a:p>
        </p:txBody>
      </p:sp>
    </p:spTree>
    <p:extLst>
      <p:ext uri="{BB962C8B-B14F-4D97-AF65-F5344CB8AC3E}">
        <p14:creationId xmlns:p14="http://schemas.microsoft.com/office/powerpoint/2010/main" xmlns="" val="309734735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0" fill="hold" grpId="0" nodeType="clickEffect">
                                  <p:stCondLst>
                                    <p:cond delay="0"/>
                                  </p:stCondLst>
                                  <p:childTnLst>
                                    <p:set>
                                      <p:cBhvr>
                                        <p:cTn id="10" dur="1" fill="hold">
                                          <p:stCondLst>
                                            <p:cond delay="0"/>
                                          </p:stCondLst>
                                        </p:cTn>
                                        <p:tgtEl>
                                          <p:spTgt spid="10371"/>
                                        </p:tgtEl>
                                        <p:attrNameLst>
                                          <p:attrName>style.visibility</p:attrName>
                                        </p:attrNameLst>
                                      </p:cBhvr>
                                      <p:to>
                                        <p:strVal val="visible"/>
                                      </p:to>
                                    </p:set>
                                    <p:anim calcmode="lin" valueType="num">
                                      <p:cBhvr>
                                        <p:cTn id="11" dur="500" fill="hold"/>
                                        <p:tgtEl>
                                          <p:spTgt spid="10371"/>
                                        </p:tgtEl>
                                        <p:attrNameLst>
                                          <p:attrName>ppt_w</p:attrName>
                                        </p:attrNameLst>
                                      </p:cBhvr>
                                      <p:tavLst>
                                        <p:tav tm="0">
                                          <p:val>
                                            <p:fltVal val="0"/>
                                          </p:val>
                                        </p:tav>
                                        <p:tav tm="100000">
                                          <p:val>
                                            <p:strVal val="#ppt_w"/>
                                          </p:val>
                                        </p:tav>
                                      </p:tavLst>
                                    </p:anim>
                                    <p:anim calcmode="lin" valueType="num">
                                      <p:cBhvr>
                                        <p:cTn id="12" dur="500" fill="hold"/>
                                        <p:tgtEl>
                                          <p:spTgt spid="10371"/>
                                        </p:tgtEl>
                                        <p:attrNameLst>
                                          <p:attrName>ppt_h</p:attrName>
                                        </p:attrNameLst>
                                      </p:cBhvr>
                                      <p:tavLst>
                                        <p:tav tm="0">
                                          <p:val>
                                            <p:fltVal val="0"/>
                                          </p:val>
                                        </p:tav>
                                        <p:tav tm="100000">
                                          <p:val>
                                            <p:strVal val="#ppt_h"/>
                                          </p:val>
                                        </p:tav>
                                      </p:tavLst>
                                    </p:anim>
                                    <p:animEffect transition="in" filter="fade">
                                      <p:cBhvr>
                                        <p:cTn id="13" dur="500"/>
                                        <p:tgtEl>
                                          <p:spTgt spid="10371"/>
                                        </p:tgtEl>
                                      </p:cBhvr>
                                    </p:animEffect>
                                  </p:childTnLst>
                                </p:cTn>
                              </p:par>
                              <p:par>
                                <p:cTn id="14" presetID="53" presetClass="entr" presetSubtype="0" fill="hold" grpId="0" nodeType="withEffect">
                                  <p:stCondLst>
                                    <p:cond delay="0"/>
                                  </p:stCondLst>
                                  <p:childTnLst>
                                    <p:set>
                                      <p:cBhvr>
                                        <p:cTn id="15" dur="1" fill="hold">
                                          <p:stCondLst>
                                            <p:cond delay="0"/>
                                          </p:stCondLst>
                                        </p:cTn>
                                        <p:tgtEl>
                                          <p:spTgt spid="10370"/>
                                        </p:tgtEl>
                                        <p:attrNameLst>
                                          <p:attrName>style.visibility</p:attrName>
                                        </p:attrNameLst>
                                      </p:cBhvr>
                                      <p:to>
                                        <p:strVal val="visible"/>
                                      </p:to>
                                    </p:set>
                                    <p:anim calcmode="lin" valueType="num">
                                      <p:cBhvr>
                                        <p:cTn id="16" dur="500" fill="hold"/>
                                        <p:tgtEl>
                                          <p:spTgt spid="10370"/>
                                        </p:tgtEl>
                                        <p:attrNameLst>
                                          <p:attrName>ppt_w</p:attrName>
                                        </p:attrNameLst>
                                      </p:cBhvr>
                                      <p:tavLst>
                                        <p:tav tm="0">
                                          <p:val>
                                            <p:fltVal val="0"/>
                                          </p:val>
                                        </p:tav>
                                        <p:tav tm="100000">
                                          <p:val>
                                            <p:strVal val="#ppt_w"/>
                                          </p:val>
                                        </p:tav>
                                      </p:tavLst>
                                    </p:anim>
                                    <p:anim calcmode="lin" valueType="num">
                                      <p:cBhvr>
                                        <p:cTn id="17" dur="500" fill="hold"/>
                                        <p:tgtEl>
                                          <p:spTgt spid="10370"/>
                                        </p:tgtEl>
                                        <p:attrNameLst>
                                          <p:attrName>ppt_h</p:attrName>
                                        </p:attrNameLst>
                                      </p:cBhvr>
                                      <p:tavLst>
                                        <p:tav tm="0">
                                          <p:val>
                                            <p:fltVal val="0"/>
                                          </p:val>
                                        </p:tav>
                                        <p:tav tm="100000">
                                          <p:val>
                                            <p:strVal val="#ppt_h"/>
                                          </p:val>
                                        </p:tav>
                                      </p:tavLst>
                                    </p:anim>
                                    <p:animEffect transition="in" filter="fade">
                                      <p:cBhvr>
                                        <p:cTn id="18" dur="500"/>
                                        <p:tgtEl>
                                          <p:spTgt spid="10370"/>
                                        </p:tgtEl>
                                      </p:cBhvr>
                                    </p:animEffect>
                                  </p:childTnLst>
                                </p:cTn>
                              </p:par>
                              <p:par>
                                <p:cTn id="19" presetID="53" presetClass="entr" presetSubtype="0" fill="hold" grpId="0" nodeType="withEffect">
                                  <p:stCondLst>
                                    <p:cond delay="0"/>
                                  </p:stCondLst>
                                  <p:childTnLst>
                                    <p:set>
                                      <p:cBhvr>
                                        <p:cTn id="20" dur="1" fill="hold">
                                          <p:stCondLst>
                                            <p:cond delay="0"/>
                                          </p:stCondLst>
                                        </p:cTn>
                                        <p:tgtEl>
                                          <p:spTgt spid="10245"/>
                                        </p:tgtEl>
                                        <p:attrNameLst>
                                          <p:attrName>style.visibility</p:attrName>
                                        </p:attrNameLst>
                                      </p:cBhvr>
                                      <p:to>
                                        <p:strVal val="visible"/>
                                      </p:to>
                                    </p:set>
                                    <p:anim calcmode="lin" valueType="num">
                                      <p:cBhvr>
                                        <p:cTn id="21" dur="500" fill="hold"/>
                                        <p:tgtEl>
                                          <p:spTgt spid="10245"/>
                                        </p:tgtEl>
                                        <p:attrNameLst>
                                          <p:attrName>ppt_w</p:attrName>
                                        </p:attrNameLst>
                                      </p:cBhvr>
                                      <p:tavLst>
                                        <p:tav tm="0">
                                          <p:val>
                                            <p:fltVal val="0"/>
                                          </p:val>
                                        </p:tav>
                                        <p:tav tm="100000">
                                          <p:val>
                                            <p:strVal val="#ppt_w"/>
                                          </p:val>
                                        </p:tav>
                                      </p:tavLst>
                                    </p:anim>
                                    <p:anim calcmode="lin" valueType="num">
                                      <p:cBhvr>
                                        <p:cTn id="22" dur="500" fill="hold"/>
                                        <p:tgtEl>
                                          <p:spTgt spid="10245"/>
                                        </p:tgtEl>
                                        <p:attrNameLst>
                                          <p:attrName>ppt_h</p:attrName>
                                        </p:attrNameLst>
                                      </p:cBhvr>
                                      <p:tavLst>
                                        <p:tav tm="0">
                                          <p:val>
                                            <p:fltVal val="0"/>
                                          </p:val>
                                        </p:tav>
                                        <p:tav tm="100000">
                                          <p:val>
                                            <p:strVal val="#ppt_h"/>
                                          </p:val>
                                        </p:tav>
                                      </p:tavLst>
                                    </p:anim>
                                    <p:animEffect transition="in" filter="fade">
                                      <p:cBhvr>
                                        <p:cTn id="23" dur="500"/>
                                        <p:tgtEl>
                                          <p:spTgt spid="1024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1000" fill="hold"/>
                                        <p:tgtEl>
                                          <p:spTgt spid="15"/>
                                        </p:tgtEl>
                                        <p:attrNameLst>
                                          <p:attrName>ppt_w</p:attrName>
                                        </p:attrNameLst>
                                      </p:cBhvr>
                                      <p:tavLst>
                                        <p:tav tm="0">
                                          <p:val>
                                            <p:strVal val="#ppt_w*0.70"/>
                                          </p:val>
                                        </p:tav>
                                        <p:tav tm="100000">
                                          <p:val>
                                            <p:strVal val="#ppt_w"/>
                                          </p:val>
                                        </p:tav>
                                      </p:tavLst>
                                    </p:anim>
                                    <p:anim calcmode="lin" valueType="num">
                                      <p:cBhvr>
                                        <p:cTn id="29" dur="1000" fill="hold"/>
                                        <p:tgtEl>
                                          <p:spTgt spid="15"/>
                                        </p:tgtEl>
                                        <p:attrNameLst>
                                          <p:attrName>ppt_h</p:attrName>
                                        </p:attrNameLst>
                                      </p:cBhvr>
                                      <p:tavLst>
                                        <p:tav tm="0">
                                          <p:val>
                                            <p:strVal val="#ppt_h"/>
                                          </p:val>
                                        </p:tav>
                                        <p:tav tm="100000">
                                          <p:val>
                                            <p:strVal val="#ppt_h"/>
                                          </p:val>
                                        </p:tav>
                                      </p:tavLst>
                                    </p:anim>
                                    <p:animEffect transition="in" filter="fade">
                                      <p:cBhvr>
                                        <p:cTn id="30" dur="1000"/>
                                        <p:tgtEl>
                                          <p:spTgt spid="1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1000" fill="hold"/>
                                        <p:tgtEl>
                                          <p:spTgt spid="7"/>
                                        </p:tgtEl>
                                        <p:attrNameLst>
                                          <p:attrName>ppt_x</p:attrName>
                                        </p:attrNameLst>
                                      </p:cBhvr>
                                      <p:tavLst>
                                        <p:tav tm="0">
                                          <p:val>
                                            <p:strVal val="0-#ppt_w/2"/>
                                          </p:val>
                                        </p:tav>
                                        <p:tav tm="100000">
                                          <p:val>
                                            <p:strVal val="#ppt_x"/>
                                          </p:val>
                                        </p:tav>
                                      </p:tavLst>
                                    </p:anim>
                                    <p:anim calcmode="lin" valueType="num">
                                      <p:cBhvr additive="base">
                                        <p:cTn id="36"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55" presetClass="entr" presetSubtype="0"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1000" fill="hold"/>
                                        <p:tgtEl>
                                          <p:spTgt spid="3"/>
                                        </p:tgtEl>
                                        <p:attrNameLst>
                                          <p:attrName>ppt_w</p:attrName>
                                        </p:attrNameLst>
                                      </p:cBhvr>
                                      <p:tavLst>
                                        <p:tav tm="0">
                                          <p:val>
                                            <p:strVal val="#ppt_w*0.70"/>
                                          </p:val>
                                        </p:tav>
                                        <p:tav tm="100000">
                                          <p:val>
                                            <p:strVal val="#ppt_w"/>
                                          </p:val>
                                        </p:tav>
                                      </p:tavLst>
                                    </p:anim>
                                    <p:anim calcmode="lin" valueType="num">
                                      <p:cBhvr>
                                        <p:cTn id="42" dur="1000" fill="hold"/>
                                        <p:tgtEl>
                                          <p:spTgt spid="3"/>
                                        </p:tgtEl>
                                        <p:attrNameLst>
                                          <p:attrName>ppt_h</p:attrName>
                                        </p:attrNameLst>
                                      </p:cBhvr>
                                      <p:tavLst>
                                        <p:tav tm="0">
                                          <p:val>
                                            <p:strVal val="#ppt_h"/>
                                          </p:val>
                                        </p:tav>
                                        <p:tav tm="100000">
                                          <p:val>
                                            <p:strVal val="#ppt_h"/>
                                          </p:val>
                                        </p:tav>
                                      </p:tavLst>
                                    </p:anim>
                                    <p:animEffect transition="in" filter="fade">
                                      <p:cBhvr>
                                        <p:cTn id="43" dur="1000"/>
                                        <p:tgtEl>
                                          <p:spTgt spid="3"/>
                                        </p:tgtEl>
                                      </p:cBhvr>
                                    </p:animEffect>
                                  </p:childTnLst>
                                </p:cTn>
                              </p:par>
                            </p:childTnLst>
                          </p:cTn>
                        </p:par>
                        <p:par>
                          <p:cTn id="44" fill="hold" nodeType="afterGroup">
                            <p:stCondLst>
                              <p:cond delay="1000"/>
                            </p:stCondLst>
                            <p:childTnLst>
                              <p:par>
                                <p:cTn id="45" presetID="55" presetClass="entr" presetSubtype="0" fill="hold" nodeType="after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500" fill="hold"/>
                                        <p:tgtEl>
                                          <p:spTgt spid="4"/>
                                        </p:tgtEl>
                                        <p:attrNameLst>
                                          <p:attrName>ppt_w</p:attrName>
                                        </p:attrNameLst>
                                      </p:cBhvr>
                                      <p:tavLst>
                                        <p:tav tm="0">
                                          <p:val>
                                            <p:strVal val="#ppt_w*0.70"/>
                                          </p:val>
                                        </p:tav>
                                        <p:tav tm="100000">
                                          <p:val>
                                            <p:strVal val="#ppt_w"/>
                                          </p:val>
                                        </p:tav>
                                      </p:tavLst>
                                    </p:anim>
                                    <p:anim calcmode="lin" valueType="num">
                                      <p:cBhvr>
                                        <p:cTn id="48" dur="500" fill="hold"/>
                                        <p:tgtEl>
                                          <p:spTgt spid="4"/>
                                        </p:tgtEl>
                                        <p:attrNameLst>
                                          <p:attrName>ppt_h</p:attrName>
                                        </p:attrNameLst>
                                      </p:cBhvr>
                                      <p:tavLst>
                                        <p:tav tm="0">
                                          <p:val>
                                            <p:strVal val="#ppt_h"/>
                                          </p:val>
                                        </p:tav>
                                        <p:tav tm="100000">
                                          <p:val>
                                            <p:strVal val="#ppt_h"/>
                                          </p:val>
                                        </p:tav>
                                      </p:tavLst>
                                    </p:anim>
                                    <p:animEffect transition="in" filter="fade">
                                      <p:cBhvr>
                                        <p:cTn id="49" dur="500"/>
                                        <p:tgtEl>
                                          <p:spTgt spid="4"/>
                                        </p:tgtEl>
                                      </p:cBhvr>
                                    </p:animEffect>
                                  </p:childTnLst>
                                </p:cTn>
                              </p:par>
                            </p:childTnLst>
                          </p:cTn>
                        </p:par>
                        <p:par>
                          <p:cTn id="50" fill="hold" nodeType="afterGroup">
                            <p:stCondLst>
                              <p:cond delay="1500"/>
                            </p:stCondLst>
                            <p:childTnLst>
                              <p:par>
                                <p:cTn id="51" presetID="55" presetClass="entr" presetSubtype="0" fill="hold" nodeType="after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p:cTn id="53" dur="500" fill="hold"/>
                                        <p:tgtEl>
                                          <p:spTgt spid="5"/>
                                        </p:tgtEl>
                                        <p:attrNameLst>
                                          <p:attrName>ppt_w</p:attrName>
                                        </p:attrNameLst>
                                      </p:cBhvr>
                                      <p:tavLst>
                                        <p:tav tm="0">
                                          <p:val>
                                            <p:strVal val="#ppt_w*0.70"/>
                                          </p:val>
                                        </p:tav>
                                        <p:tav tm="100000">
                                          <p:val>
                                            <p:strVal val="#ppt_w"/>
                                          </p:val>
                                        </p:tav>
                                      </p:tavLst>
                                    </p:anim>
                                    <p:anim calcmode="lin" valueType="num">
                                      <p:cBhvr>
                                        <p:cTn id="54" dur="500" fill="hold"/>
                                        <p:tgtEl>
                                          <p:spTgt spid="5"/>
                                        </p:tgtEl>
                                        <p:attrNameLst>
                                          <p:attrName>ppt_h</p:attrName>
                                        </p:attrNameLst>
                                      </p:cBhvr>
                                      <p:tavLst>
                                        <p:tav tm="0">
                                          <p:val>
                                            <p:strVal val="#ppt_h"/>
                                          </p:val>
                                        </p:tav>
                                        <p:tav tm="100000">
                                          <p:val>
                                            <p:strVal val="#ppt_h"/>
                                          </p:val>
                                        </p:tav>
                                      </p:tavLst>
                                    </p:anim>
                                    <p:animEffect transition="in" filter="fade">
                                      <p:cBhvr>
                                        <p:cTn id="55" dur="500"/>
                                        <p:tgtEl>
                                          <p:spTgt spid="5"/>
                                        </p:tgtEl>
                                      </p:cBhvr>
                                    </p:animEffect>
                                  </p:childTnLst>
                                </p:cTn>
                              </p:par>
                            </p:childTnLst>
                          </p:cTn>
                        </p:par>
                        <p:par>
                          <p:cTn id="56" fill="hold" nodeType="afterGroup">
                            <p:stCondLst>
                              <p:cond delay="2000"/>
                            </p:stCondLst>
                            <p:childTnLst>
                              <p:par>
                                <p:cTn id="57" presetID="55" presetClass="entr" presetSubtype="0" fill="hold" nodeType="after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p:cTn id="59" dur="500" fill="hold"/>
                                        <p:tgtEl>
                                          <p:spTgt spid="6"/>
                                        </p:tgtEl>
                                        <p:attrNameLst>
                                          <p:attrName>ppt_w</p:attrName>
                                        </p:attrNameLst>
                                      </p:cBhvr>
                                      <p:tavLst>
                                        <p:tav tm="0">
                                          <p:val>
                                            <p:strVal val="#ppt_w*0.70"/>
                                          </p:val>
                                        </p:tav>
                                        <p:tav tm="100000">
                                          <p:val>
                                            <p:strVal val="#ppt_w"/>
                                          </p:val>
                                        </p:tav>
                                      </p:tavLst>
                                    </p:anim>
                                    <p:anim calcmode="lin" valueType="num">
                                      <p:cBhvr>
                                        <p:cTn id="60" dur="500" fill="hold"/>
                                        <p:tgtEl>
                                          <p:spTgt spid="6"/>
                                        </p:tgtEl>
                                        <p:attrNameLst>
                                          <p:attrName>ppt_h</p:attrName>
                                        </p:attrNameLst>
                                      </p:cBhvr>
                                      <p:tavLst>
                                        <p:tav tm="0">
                                          <p:val>
                                            <p:strVal val="#ppt_h"/>
                                          </p:val>
                                        </p:tav>
                                        <p:tav tm="100000">
                                          <p:val>
                                            <p:strVal val="#ppt_h"/>
                                          </p:val>
                                        </p:tav>
                                      </p:tavLst>
                                    </p:anim>
                                    <p:animEffect transition="in" filter="fade">
                                      <p:cBhvr>
                                        <p:cTn id="61" dur="500"/>
                                        <p:tgtEl>
                                          <p:spTgt spid="6"/>
                                        </p:tgtEl>
                                      </p:cBhvr>
                                    </p:animEffect>
                                  </p:childTnLst>
                                </p:cTn>
                              </p:par>
                            </p:childTnLst>
                          </p:cTn>
                        </p:par>
                        <p:par>
                          <p:cTn id="62" fill="hold" nodeType="afterGroup">
                            <p:stCondLst>
                              <p:cond delay="2500"/>
                            </p:stCondLst>
                            <p:childTnLst>
                              <p:par>
                                <p:cTn id="63" presetID="55" presetClass="entr" presetSubtype="0" fill="hold" nodeType="afterEffect">
                                  <p:stCondLst>
                                    <p:cond delay="0"/>
                                  </p:stCondLst>
                                  <p:childTnLst>
                                    <p:set>
                                      <p:cBhvr>
                                        <p:cTn id="64" dur="1" fill="hold">
                                          <p:stCondLst>
                                            <p:cond delay="0"/>
                                          </p:stCondLst>
                                        </p:cTn>
                                        <p:tgtEl>
                                          <p:spTgt spid="8"/>
                                        </p:tgtEl>
                                        <p:attrNameLst>
                                          <p:attrName>style.visibility</p:attrName>
                                        </p:attrNameLst>
                                      </p:cBhvr>
                                      <p:to>
                                        <p:strVal val="visible"/>
                                      </p:to>
                                    </p:set>
                                    <p:anim calcmode="lin" valueType="num">
                                      <p:cBhvr>
                                        <p:cTn id="65" dur="500" fill="hold"/>
                                        <p:tgtEl>
                                          <p:spTgt spid="8"/>
                                        </p:tgtEl>
                                        <p:attrNameLst>
                                          <p:attrName>ppt_w</p:attrName>
                                        </p:attrNameLst>
                                      </p:cBhvr>
                                      <p:tavLst>
                                        <p:tav tm="0">
                                          <p:val>
                                            <p:strVal val="#ppt_w*0.70"/>
                                          </p:val>
                                        </p:tav>
                                        <p:tav tm="100000">
                                          <p:val>
                                            <p:strVal val="#ppt_w"/>
                                          </p:val>
                                        </p:tav>
                                      </p:tavLst>
                                    </p:anim>
                                    <p:anim calcmode="lin" valueType="num">
                                      <p:cBhvr>
                                        <p:cTn id="66" dur="500" fill="hold"/>
                                        <p:tgtEl>
                                          <p:spTgt spid="8"/>
                                        </p:tgtEl>
                                        <p:attrNameLst>
                                          <p:attrName>ppt_h</p:attrName>
                                        </p:attrNameLst>
                                      </p:cBhvr>
                                      <p:tavLst>
                                        <p:tav tm="0">
                                          <p:val>
                                            <p:strVal val="#ppt_h"/>
                                          </p:val>
                                        </p:tav>
                                        <p:tav tm="100000">
                                          <p:val>
                                            <p:strVal val="#ppt_h"/>
                                          </p:val>
                                        </p:tav>
                                      </p:tavLst>
                                    </p:anim>
                                    <p:animEffect transition="in" filter="fade">
                                      <p:cBhvr>
                                        <p:cTn id="67" dur="500"/>
                                        <p:tgtEl>
                                          <p:spTgt spid="8"/>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grpId="0" nodeType="clickEffect">
                                  <p:stCondLst>
                                    <p:cond delay="0"/>
                                  </p:stCondLst>
                                  <p:childTnLst>
                                    <p:set>
                                      <p:cBhvr>
                                        <p:cTn id="71" dur="1" fill="hold">
                                          <p:stCondLst>
                                            <p:cond delay="499"/>
                                          </p:stCondLst>
                                        </p:cTn>
                                        <p:tgtEl>
                                          <p:spTgt spid="10326"/>
                                        </p:tgtEl>
                                        <p:attrNameLst>
                                          <p:attrName>style.visibility</p:attrName>
                                        </p:attrNameLst>
                                      </p:cBhvr>
                                      <p:to>
                                        <p:strVal val="visible"/>
                                      </p:to>
                                    </p:set>
                                  </p:childTnLst>
                                </p:cTn>
                              </p:par>
                            </p:childTnLst>
                          </p:cTn>
                        </p:par>
                      </p:childTnLst>
                    </p:cTn>
                  </p:par>
                  <p:par>
                    <p:cTn id="72" fill="hold" nodeType="clickPar">
                      <p:stCondLst>
                        <p:cond delay="indefinite"/>
                      </p:stCondLst>
                      <p:childTnLst>
                        <p:par>
                          <p:cTn id="73" fill="hold" nodeType="withGroup">
                            <p:stCondLst>
                              <p:cond delay="0"/>
                            </p:stCondLst>
                            <p:childTnLst>
                              <p:par>
                                <p:cTn id="74" presetID="53" presetClass="entr" presetSubtype="0" fill="hold" nodeType="click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p:cTn id="76" dur="500" fill="hold"/>
                                        <p:tgtEl>
                                          <p:spTgt spid="16"/>
                                        </p:tgtEl>
                                        <p:attrNameLst>
                                          <p:attrName>ppt_w</p:attrName>
                                        </p:attrNameLst>
                                      </p:cBhvr>
                                      <p:tavLst>
                                        <p:tav tm="0">
                                          <p:val>
                                            <p:fltVal val="0"/>
                                          </p:val>
                                        </p:tav>
                                        <p:tav tm="100000">
                                          <p:val>
                                            <p:strVal val="#ppt_w"/>
                                          </p:val>
                                        </p:tav>
                                      </p:tavLst>
                                    </p:anim>
                                    <p:anim calcmode="lin" valueType="num">
                                      <p:cBhvr>
                                        <p:cTn id="77" dur="500" fill="hold"/>
                                        <p:tgtEl>
                                          <p:spTgt spid="16"/>
                                        </p:tgtEl>
                                        <p:attrNameLst>
                                          <p:attrName>ppt_h</p:attrName>
                                        </p:attrNameLst>
                                      </p:cBhvr>
                                      <p:tavLst>
                                        <p:tav tm="0">
                                          <p:val>
                                            <p:fltVal val="0"/>
                                          </p:val>
                                        </p:tav>
                                        <p:tav tm="100000">
                                          <p:val>
                                            <p:strVal val="#ppt_h"/>
                                          </p:val>
                                        </p:tav>
                                      </p:tavLst>
                                    </p:anim>
                                    <p:animEffect transition="in" filter="fade">
                                      <p:cBhvr>
                                        <p:cTn id="78" dur="500"/>
                                        <p:tgtEl>
                                          <p:spTgt spid="16"/>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nodeType="clickEffect">
                                  <p:stCondLst>
                                    <p:cond delay="0"/>
                                  </p:stCondLst>
                                  <p:childTnLst>
                                    <p:set>
                                      <p:cBhvr>
                                        <p:cTn id="82" dur="1" fill="hold">
                                          <p:stCondLst>
                                            <p:cond delay="499"/>
                                          </p:stCondLst>
                                        </p:cTn>
                                        <p:tgtEl>
                                          <p:spTgt spid="9"/>
                                        </p:tgtEl>
                                        <p:attrNameLst>
                                          <p:attrName>style.visibility</p:attrName>
                                        </p:attrNameLst>
                                      </p:cBhvr>
                                      <p:to>
                                        <p:strVal val="visible"/>
                                      </p:to>
                                    </p:set>
                                  </p:childTnLst>
                                </p:cTn>
                              </p:par>
                            </p:childTnLst>
                          </p:cTn>
                        </p:par>
                        <p:par>
                          <p:cTn id="83" fill="hold" nodeType="afterGroup">
                            <p:stCondLst>
                              <p:cond delay="500"/>
                            </p:stCondLst>
                            <p:childTnLst>
                              <p:par>
                                <p:cTn id="84" presetID="1" presetClass="entr" presetSubtype="0" fill="hold" nodeType="afterEffect">
                                  <p:stCondLst>
                                    <p:cond delay="0"/>
                                  </p:stCondLst>
                                  <p:childTnLst>
                                    <p:set>
                                      <p:cBhvr>
                                        <p:cTn id="85" dur="1" fill="hold">
                                          <p:stCondLst>
                                            <p:cond delay="499"/>
                                          </p:stCondLst>
                                        </p:cTn>
                                        <p:tgtEl>
                                          <p:spTgt spid="10"/>
                                        </p:tgtEl>
                                        <p:attrNameLst>
                                          <p:attrName>style.visibility</p:attrName>
                                        </p:attrNameLst>
                                      </p:cBhvr>
                                      <p:to>
                                        <p:strVal val="visible"/>
                                      </p:to>
                                    </p:set>
                                  </p:childTnLst>
                                </p:cTn>
                              </p:par>
                            </p:childTnLst>
                          </p:cTn>
                        </p:par>
                        <p:par>
                          <p:cTn id="86" fill="hold" nodeType="afterGroup">
                            <p:stCondLst>
                              <p:cond delay="1000"/>
                            </p:stCondLst>
                            <p:childTnLst>
                              <p:par>
                                <p:cTn id="87" presetID="1" presetClass="entr" presetSubtype="0" fill="hold" nodeType="afterEffect">
                                  <p:stCondLst>
                                    <p:cond delay="0"/>
                                  </p:stCondLst>
                                  <p:childTnLst>
                                    <p:set>
                                      <p:cBhvr>
                                        <p:cTn id="88" dur="1" fill="hold">
                                          <p:stCondLst>
                                            <p:cond delay="499"/>
                                          </p:stCondLst>
                                        </p:cTn>
                                        <p:tgtEl>
                                          <p:spTgt spid="11"/>
                                        </p:tgtEl>
                                        <p:attrNameLst>
                                          <p:attrName>style.visibility</p:attrName>
                                        </p:attrNameLst>
                                      </p:cBhvr>
                                      <p:to>
                                        <p:strVal val="visible"/>
                                      </p:to>
                                    </p:set>
                                  </p:childTnLst>
                                </p:cTn>
                              </p:par>
                            </p:childTnLst>
                          </p:cTn>
                        </p:par>
                        <p:par>
                          <p:cTn id="89" fill="hold" nodeType="afterGroup">
                            <p:stCondLst>
                              <p:cond delay="1500"/>
                            </p:stCondLst>
                            <p:childTnLst>
                              <p:par>
                                <p:cTn id="90" presetID="1" presetClass="entr" presetSubtype="0" fill="hold" nodeType="afterEffect">
                                  <p:stCondLst>
                                    <p:cond delay="0"/>
                                  </p:stCondLst>
                                  <p:childTnLst>
                                    <p:set>
                                      <p:cBhvr>
                                        <p:cTn id="91" dur="1" fill="hold">
                                          <p:stCondLst>
                                            <p:cond delay="499"/>
                                          </p:stCondLst>
                                        </p:cTn>
                                        <p:tgtEl>
                                          <p:spTgt spid="12"/>
                                        </p:tgtEl>
                                        <p:attrNameLst>
                                          <p:attrName>style.visibility</p:attrName>
                                        </p:attrNameLst>
                                      </p:cBhvr>
                                      <p:to>
                                        <p:strVal val="visible"/>
                                      </p:to>
                                    </p:set>
                                  </p:childTnLst>
                                </p:cTn>
                              </p:par>
                            </p:childTnLst>
                          </p:cTn>
                        </p:par>
                        <p:par>
                          <p:cTn id="92" fill="hold" nodeType="afterGroup">
                            <p:stCondLst>
                              <p:cond delay="2000"/>
                            </p:stCondLst>
                            <p:childTnLst>
                              <p:par>
                                <p:cTn id="93" presetID="1" presetClass="entr" presetSubtype="0" fill="hold" nodeType="afterEffect">
                                  <p:stCondLst>
                                    <p:cond delay="0"/>
                                  </p:stCondLst>
                                  <p:childTnLst>
                                    <p:set>
                                      <p:cBhvr>
                                        <p:cTn id="94" dur="1" fill="hold">
                                          <p:stCondLst>
                                            <p:cond delay="499"/>
                                          </p:stCondLst>
                                        </p:cTn>
                                        <p:tgtEl>
                                          <p:spTgt spid="13"/>
                                        </p:tgtEl>
                                        <p:attrNameLst>
                                          <p:attrName>style.visibility</p:attrName>
                                        </p:attrNameLst>
                                      </p:cBhvr>
                                      <p:to>
                                        <p:strVal val="visible"/>
                                      </p:to>
                                    </p:set>
                                  </p:childTnLst>
                                </p:cTn>
                              </p:par>
                            </p:childTnLst>
                          </p:cTn>
                        </p:par>
                        <p:par>
                          <p:cTn id="95" fill="hold" nodeType="afterGroup">
                            <p:stCondLst>
                              <p:cond delay="2500"/>
                            </p:stCondLst>
                            <p:childTnLst>
                              <p:par>
                                <p:cTn id="96" presetID="22" presetClass="entr" presetSubtype="2" fill="hold" nodeType="afterEffect">
                                  <p:stCondLst>
                                    <p:cond delay="0"/>
                                  </p:stCondLst>
                                  <p:childTnLst>
                                    <p:set>
                                      <p:cBhvr>
                                        <p:cTn id="97" dur="1" fill="hold">
                                          <p:stCondLst>
                                            <p:cond delay="0"/>
                                          </p:stCondLst>
                                        </p:cTn>
                                        <p:tgtEl>
                                          <p:spTgt spid="14"/>
                                        </p:tgtEl>
                                        <p:attrNameLst>
                                          <p:attrName>style.visibility</p:attrName>
                                        </p:attrNameLst>
                                      </p:cBhvr>
                                      <p:to>
                                        <p:strVal val="visible"/>
                                      </p:to>
                                    </p:set>
                                    <p:animEffect transition="in" filter="wipe(right)">
                                      <p:cBhvr>
                                        <p:cTn id="98" dur="500"/>
                                        <p:tgtEl>
                                          <p:spTgt spid="14"/>
                                        </p:tgtEl>
                                      </p:cBhvr>
                                    </p:animEffect>
                                  </p:childTnLst>
                                </p:cTn>
                              </p:par>
                            </p:childTnLst>
                          </p:cTn>
                        </p:par>
                        <p:par>
                          <p:cTn id="99" fill="hold" nodeType="afterGroup">
                            <p:stCondLst>
                              <p:cond delay="3000"/>
                            </p:stCondLst>
                            <p:childTnLst>
                              <p:par>
                                <p:cTn id="100" presetID="1" presetClass="entr" presetSubtype="0" fill="hold" grpId="0" nodeType="afterEffect">
                                  <p:stCondLst>
                                    <p:cond delay="0"/>
                                  </p:stCondLst>
                                  <p:childTnLst>
                                    <p:set>
                                      <p:cBhvr>
                                        <p:cTn id="101" dur="1" fill="hold">
                                          <p:stCondLst>
                                            <p:cond delay="499"/>
                                          </p:stCondLst>
                                        </p:cTn>
                                        <p:tgtEl>
                                          <p:spTgt spid="10306"/>
                                        </p:tgtEl>
                                        <p:attrNameLst>
                                          <p:attrName>style.visibility</p:attrName>
                                        </p:attrNameLst>
                                      </p:cBhvr>
                                      <p:to>
                                        <p:strVal val="visible"/>
                                      </p:to>
                                    </p:set>
                                  </p:childTnLst>
                                </p:cTn>
                              </p:par>
                            </p:childTnLst>
                          </p:cTn>
                        </p:par>
                        <p:par>
                          <p:cTn id="102" fill="hold" nodeType="afterGroup">
                            <p:stCondLst>
                              <p:cond delay="3500"/>
                            </p:stCondLst>
                            <p:childTnLst>
                              <p:par>
                                <p:cTn id="103" presetID="9" presetClass="entr" presetSubtype="0" fill="hold" grpId="0" nodeType="afterEffect">
                                  <p:stCondLst>
                                    <p:cond delay="0"/>
                                  </p:stCondLst>
                                  <p:iterate type="lt">
                                    <p:tmPct val="0"/>
                                  </p:iterate>
                                  <p:childTnLst>
                                    <p:set>
                                      <p:cBhvr>
                                        <p:cTn id="104" dur="1" fill="hold">
                                          <p:stCondLst>
                                            <p:cond delay="0"/>
                                          </p:stCondLst>
                                        </p:cTn>
                                        <p:tgtEl>
                                          <p:spTgt spid="10309"/>
                                        </p:tgtEl>
                                        <p:attrNameLst>
                                          <p:attrName>style.visibility</p:attrName>
                                        </p:attrNameLst>
                                      </p:cBhvr>
                                      <p:to>
                                        <p:strVal val="visible"/>
                                      </p:to>
                                    </p:set>
                                    <p:animEffect transition="in" filter="dissolve">
                                      <p:cBhvr>
                                        <p:cTn id="105" dur="500"/>
                                        <p:tgtEl>
                                          <p:spTgt spid="10309"/>
                                        </p:tgtEl>
                                      </p:cBhvr>
                                    </p:animEffect>
                                  </p:childTnLst>
                                </p:cTn>
                              </p:par>
                            </p:childTnLst>
                          </p:cTn>
                        </p:par>
                        <p:par>
                          <p:cTn id="106" fill="hold">
                            <p:stCondLst>
                              <p:cond delay="4000"/>
                            </p:stCondLst>
                            <p:childTnLst>
                              <p:par>
                                <p:cTn id="107" presetID="9" presetClass="entr" presetSubtype="0" fill="hold" grpId="0" nodeType="afterEffect">
                                  <p:stCondLst>
                                    <p:cond delay="0"/>
                                  </p:stCondLst>
                                  <p:iterate type="lt">
                                    <p:tmPct val="0"/>
                                  </p:iterate>
                                  <p:childTnLst>
                                    <p:set>
                                      <p:cBhvr>
                                        <p:cTn id="108" dur="1" fill="hold">
                                          <p:stCondLst>
                                            <p:cond delay="0"/>
                                          </p:stCondLst>
                                        </p:cTn>
                                        <p:tgtEl>
                                          <p:spTgt spid="108"/>
                                        </p:tgtEl>
                                        <p:attrNameLst>
                                          <p:attrName>style.visibility</p:attrName>
                                        </p:attrNameLst>
                                      </p:cBhvr>
                                      <p:to>
                                        <p:strVal val="visible"/>
                                      </p:to>
                                    </p:set>
                                    <p:animEffect transition="in" filter="dissolve">
                                      <p:cBhvr>
                                        <p:cTn id="109" dur="500"/>
                                        <p:tgtEl>
                                          <p:spTgt spid="108"/>
                                        </p:tgtEl>
                                      </p:cBhvr>
                                    </p:animEffect>
                                  </p:childTnLst>
                                </p:cTn>
                              </p:par>
                            </p:childTnLst>
                          </p:cTn>
                        </p:par>
                        <p:par>
                          <p:cTn id="110" fill="hold">
                            <p:stCondLst>
                              <p:cond delay="4500"/>
                            </p:stCondLst>
                            <p:childTnLst>
                              <p:par>
                                <p:cTn id="111" presetID="1" presetClass="entr" presetSubtype="0" fill="hold" grpId="0" nodeType="afterEffect">
                                  <p:stCondLst>
                                    <p:cond delay="0"/>
                                  </p:stCondLst>
                                  <p:childTnLst>
                                    <p:set>
                                      <p:cBhvr>
                                        <p:cTn id="112" dur="1" fill="hold">
                                          <p:stCondLst>
                                            <p:cond delay="499"/>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animBg="1"/>
      <p:bldP spid="10306" grpId="0" autoUpdateAnimBg="0"/>
      <p:bldP spid="10309" grpId="0" autoUpdateAnimBg="0"/>
      <p:bldP spid="10326" grpId="0" animBg="1" autoUpdateAnimBg="0"/>
      <p:bldP spid="10370" grpId="0" animBg="1"/>
      <p:bldP spid="10371" grpId="0" animBg="1"/>
      <p:bldP spid="108" grpId="0" autoUpdateAnimBg="0"/>
      <p:bldP spid="109" grpId="0" autoUpdateAnimBg="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1524000" y="609600"/>
            <a:ext cx="6100763" cy="830997"/>
          </a:xfrm>
          <a:prstGeom prst="rect">
            <a:avLst/>
          </a:prstGeom>
          <a:noFill/>
          <a:ln w="50800">
            <a:solidFill>
              <a:srgbClr val="FF66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mtClean="0">
                <a:solidFill>
                  <a:schemeClr val="accent2">
                    <a:lumMod val="95000"/>
                    <a:lumOff val="5000"/>
                  </a:schemeClr>
                </a:solidFill>
              </a:rPr>
              <a:t>What we now know about T cell immune response dengue virus.</a:t>
            </a:r>
            <a:endParaRPr lang="en-GB" smtClean="0">
              <a:solidFill>
                <a:schemeClr val="accent2">
                  <a:lumMod val="95000"/>
                  <a:lumOff val="5000"/>
                </a:schemeClr>
              </a:solidFill>
            </a:endParaRPr>
          </a:p>
        </p:txBody>
      </p:sp>
      <p:sp>
        <p:nvSpPr>
          <p:cNvPr id="61443" name="Text Box 3"/>
          <p:cNvSpPr txBox="1">
            <a:spLocks noChangeArrowheads="1"/>
          </p:cNvSpPr>
          <p:nvPr/>
        </p:nvSpPr>
        <p:spPr bwMode="auto">
          <a:xfrm>
            <a:off x="914400" y="1981200"/>
            <a:ext cx="7620000"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eaLnBrk="1" fontAlgn="base" hangingPunct="1">
              <a:spcBef>
                <a:spcPct val="0"/>
              </a:spcBef>
              <a:spcAft>
                <a:spcPct val="0"/>
              </a:spcAft>
              <a:buFontTx/>
              <a:buAutoNum type="arabicPeriod"/>
            </a:pPr>
            <a:r>
              <a:rPr lang="en-US" dirty="0" smtClean="0">
                <a:solidFill>
                  <a:schemeClr val="accent2">
                    <a:lumMod val="95000"/>
                    <a:lumOff val="5000"/>
                  </a:schemeClr>
                </a:solidFill>
              </a:rPr>
              <a:t>Patients with DHF have </a:t>
            </a:r>
            <a:r>
              <a:rPr lang="en-US" dirty="0" smtClean="0">
                <a:solidFill>
                  <a:srgbClr val="FF0000"/>
                </a:solidFill>
              </a:rPr>
              <a:t>higher</a:t>
            </a:r>
            <a:r>
              <a:rPr lang="en-US" dirty="0" smtClean="0">
                <a:solidFill>
                  <a:schemeClr val="accent2">
                    <a:lumMod val="95000"/>
                    <a:lumOff val="5000"/>
                  </a:schemeClr>
                </a:solidFill>
              </a:rPr>
              <a:t> viral load than patients with DF.</a:t>
            </a:r>
          </a:p>
          <a:p>
            <a:pPr eaLnBrk="1" fontAlgn="base" hangingPunct="1">
              <a:spcBef>
                <a:spcPct val="0"/>
              </a:spcBef>
              <a:spcAft>
                <a:spcPct val="0"/>
              </a:spcAft>
              <a:buFontTx/>
              <a:buAutoNum type="arabicPeriod"/>
            </a:pPr>
            <a:endParaRPr lang="en-US" dirty="0" smtClean="0">
              <a:solidFill>
                <a:schemeClr val="accent2">
                  <a:lumMod val="95000"/>
                  <a:lumOff val="5000"/>
                </a:schemeClr>
              </a:solidFill>
            </a:endParaRPr>
          </a:p>
          <a:p>
            <a:pPr eaLnBrk="1" fontAlgn="base" hangingPunct="1">
              <a:spcBef>
                <a:spcPct val="0"/>
              </a:spcBef>
              <a:spcAft>
                <a:spcPct val="0"/>
              </a:spcAft>
              <a:buFontTx/>
              <a:buAutoNum type="arabicPeriod"/>
            </a:pPr>
            <a:r>
              <a:rPr lang="en-US" dirty="0" smtClean="0">
                <a:solidFill>
                  <a:schemeClr val="accent2">
                    <a:lumMod val="95000"/>
                    <a:lumOff val="5000"/>
                  </a:schemeClr>
                </a:solidFill>
              </a:rPr>
              <a:t>Patients with DHF have signs of  </a:t>
            </a:r>
            <a:r>
              <a:rPr lang="en-US" dirty="0" smtClean="0">
                <a:solidFill>
                  <a:srgbClr val="FF0000"/>
                </a:solidFill>
              </a:rPr>
              <a:t>more intense T cell activation</a:t>
            </a:r>
            <a:r>
              <a:rPr lang="en-US" dirty="0" smtClean="0">
                <a:solidFill>
                  <a:schemeClr val="accent2">
                    <a:lumMod val="95000"/>
                    <a:lumOff val="5000"/>
                  </a:schemeClr>
                </a:solidFill>
              </a:rPr>
              <a:t> early in the course of the disease than patients with DF.</a:t>
            </a:r>
          </a:p>
          <a:p>
            <a:pPr eaLnBrk="1" fontAlgn="base" hangingPunct="1">
              <a:spcBef>
                <a:spcPct val="0"/>
              </a:spcBef>
              <a:spcAft>
                <a:spcPct val="0"/>
              </a:spcAft>
              <a:buFontTx/>
              <a:buAutoNum type="arabicPeriod"/>
            </a:pPr>
            <a:endParaRPr lang="en-US" dirty="0" smtClean="0">
              <a:solidFill>
                <a:schemeClr val="accent2">
                  <a:lumMod val="95000"/>
                  <a:lumOff val="5000"/>
                </a:schemeClr>
              </a:solidFill>
            </a:endParaRPr>
          </a:p>
          <a:p>
            <a:pPr eaLnBrk="1" fontAlgn="base" hangingPunct="1">
              <a:spcBef>
                <a:spcPct val="0"/>
              </a:spcBef>
              <a:spcAft>
                <a:spcPct val="0"/>
              </a:spcAft>
              <a:buFontTx/>
              <a:buAutoNum type="arabicPeriod"/>
            </a:pPr>
            <a:r>
              <a:rPr lang="en-US" dirty="0" smtClean="0">
                <a:solidFill>
                  <a:schemeClr val="accent2">
                    <a:lumMod val="95000"/>
                    <a:lumOff val="5000"/>
                  </a:schemeClr>
                </a:solidFill>
              </a:rPr>
              <a:t>By functional analysis, DHF patients have more pre-existing  memory T cells than patients with DF.</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4083316834"/>
      </p:ext>
    </p:extLst>
  </p:cSld>
  <p:clrMapOvr>
    <a:masterClrMapping/>
  </p:clrMapOvr>
  <p:transition spd="slow"/>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Date Placeholder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eaLnBrk="1" hangingPunct="1"/>
            <a:r>
              <a:rPr lang="en-US" sz="1400" b="0" smtClean="0">
                <a:solidFill>
                  <a:schemeClr val="accent2">
                    <a:lumMod val="95000"/>
                    <a:lumOff val="5000"/>
                  </a:schemeClr>
                </a:solidFill>
              </a:rPr>
              <a:t> </a:t>
            </a:r>
          </a:p>
        </p:txBody>
      </p:sp>
      <p:sp>
        <p:nvSpPr>
          <p:cNvPr id="62467" name="Footer Placeholder 4"/>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eaLnBrk="1" hangingPunct="1"/>
            <a:r>
              <a:rPr lang="en-US" sz="1400" b="0" smtClean="0">
                <a:solidFill>
                  <a:schemeClr val="accent2">
                    <a:lumMod val="95000"/>
                    <a:lumOff val="5000"/>
                  </a:schemeClr>
                </a:solidFill>
              </a:rPr>
              <a:t> </a:t>
            </a:r>
          </a:p>
        </p:txBody>
      </p:sp>
      <p:sp>
        <p:nvSpPr>
          <p:cNvPr id="18435" name="Rectangle 3"/>
          <p:cNvSpPr>
            <a:spLocks noGrp="1" noChangeArrowheads="1"/>
          </p:cNvSpPr>
          <p:nvPr>
            <p:ph type="body" idx="1"/>
          </p:nvPr>
        </p:nvSpPr>
        <p:spPr>
          <a:xfrm>
            <a:off x="685800" y="2362200"/>
            <a:ext cx="7770813" cy="3733800"/>
          </a:xfrm>
        </p:spPr>
        <p:txBody>
          <a:bodyPr>
            <a:normAutofit lnSpcReduction="10000"/>
          </a:bodyPr>
          <a:lstStyle/>
          <a:p>
            <a:pPr eaLnBrk="1" hangingPunct="1">
              <a:buFontTx/>
              <a:buNone/>
              <a:defRPr/>
            </a:pPr>
            <a:r>
              <a:rPr lang="en-US" sz="2600" dirty="0" smtClean="0">
                <a:solidFill>
                  <a:schemeClr val="accent2">
                    <a:lumMod val="95000"/>
                    <a:lumOff val="5000"/>
                  </a:schemeClr>
                </a:solidFill>
              </a:rPr>
              <a:t>4. The responses are characterized by extensive cross-recognition of epitopes of different viruses.</a:t>
            </a:r>
          </a:p>
          <a:p>
            <a:pPr marL="514350" indent="-514350" eaLnBrk="1" hangingPunct="1">
              <a:buFontTx/>
              <a:buAutoNum type="arabicPeriod" startAt="5"/>
              <a:defRPr/>
            </a:pPr>
            <a:r>
              <a:rPr lang="en-US" sz="2600" dirty="0" smtClean="0">
                <a:solidFill>
                  <a:schemeClr val="accent2">
                    <a:lumMod val="95000"/>
                    <a:lumOff val="5000"/>
                  </a:schemeClr>
                </a:solidFill>
              </a:rPr>
              <a:t>Distinct functional responses are associated with specific and cross-reactive recognition of peptide </a:t>
            </a:r>
            <a:r>
              <a:rPr lang="en-US" sz="2600" dirty="0" err="1" smtClean="0">
                <a:solidFill>
                  <a:schemeClr val="accent2">
                    <a:lumMod val="95000"/>
                    <a:lumOff val="5000"/>
                  </a:schemeClr>
                </a:solidFill>
              </a:rPr>
              <a:t>epitopes</a:t>
            </a:r>
            <a:r>
              <a:rPr lang="en-US" sz="2600" dirty="0" smtClean="0">
                <a:solidFill>
                  <a:schemeClr val="accent2">
                    <a:lumMod val="95000"/>
                    <a:lumOff val="5000"/>
                  </a:schemeClr>
                </a:solidFill>
              </a:rPr>
              <a:t>.</a:t>
            </a:r>
          </a:p>
          <a:p>
            <a:pPr marL="514350" indent="-514350" eaLnBrk="1" hangingPunct="1">
              <a:buFontTx/>
              <a:buAutoNum type="arabicPeriod" startAt="5"/>
              <a:defRPr/>
            </a:pPr>
            <a:r>
              <a:rPr lang="en-US" sz="2600" dirty="0" smtClean="0">
                <a:solidFill>
                  <a:schemeClr val="accent2">
                    <a:lumMod val="95000"/>
                    <a:lumOff val="5000"/>
                  </a:schemeClr>
                </a:solidFill>
              </a:rPr>
              <a:t>Certain genetic markers (HLA) have been identified to predispose individuals to severe disease, other genetic loci appear to provide some protection.  These loci regulate how T cells “see” dengue virus.</a:t>
            </a:r>
          </a:p>
        </p:txBody>
      </p:sp>
      <p:sp>
        <p:nvSpPr>
          <p:cNvPr id="62469" name="Text Box 2"/>
          <p:cNvSpPr txBox="1">
            <a:spLocks noChangeArrowheads="1"/>
          </p:cNvSpPr>
          <p:nvPr/>
        </p:nvSpPr>
        <p:spPr bwMode="auto">
          <a:xfrm>
            <a:off x="1295400" y="727075"/>
            <a:ext cx="6100763" cy="830997"/>
          </a:xfrm>
          <a:prstGeom prst="rect">
            <a:avLst/>
          </a:prstGeom>
          <a:noFill/>
          <a:ln w="50800">
            <a:solidFill>
              <a:srgbClr val="FF66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dirty="0" smtClean="0">
                <a:solidFill>
                  <a:schemeClr val="accent2">
                    <a:lumMod val="95000"/>
                    <a:lumOff val="5000"/>
                  </a:schemeClr>
                </a:solidFill>
              </a:rPr>
              <a:t>What we now know about T cell immune response dengue virus.</a:t>
            </a:r>
            <a:endParaRPr lang="en-GB" dirty="0" smtClean="0">
              <a:solidFill>
                <a:schemeClr val="accent2">
                  <a:lumMod val="95000"/>
                  <a:lumOff val="5000"/>
                </a:schemeClr>
              </a:solidFill>
            </a:endParaRPr>
          </a:p>
        </p:txBody>
      </p:sp>
      <p:pic>
        <p:nvPicPr>
          <p:cNvPr id="6"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3286871681"/>
      </p:ext>
    </p:extLst>
  </p:cSld>
  <p:clrMapOvr>
    <a:masterClrMapping/>
  </p:clrMapOvr>
  <p:transition spd="slow"/>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5"/>
          <p:cNvSpPr>
            <a:spLocks noGrp="1" noChangeArrowheads="1"/>
          </p:cNvSpPr>
          <p:nvPr>
            <p:ph type="title"/>
          </p:nvPr>
        </p:nvSpPr>
        <p:spPr>
          <a:xfrm>
            <a:off x="685800" y="1066800"/>
            <a:ext cx="7772400" cy="1143000"/>
          </a:xfrm>
        </p:spPr>
        <p:txBody>
          <a:bodyPr/>
          <a:lstStyle/>
          <a:p>
            <a:pPr eaLnBrk="1" hangingPunct="1"/>
            <a:r>
              <a:rPr lang="th-TH" sz="2400" b="1" smtClean="0">
                <a:solidFill>
                  <a:srgbClr val="FFFF99"/>
                </a:solidFill>
                <a:cs typeface="Angsana New" pitchFamily="18" charset="-34"/>
              </a:rPr>
              <a:t>Soluble NS</a:t>
            </a:r>
            <a:r>
              <a:rPr lang="en-US" sz="2400" b="1" smtClean="0">
                <a:solidFill>
                  <a:srgbClr val="FFFF99"/>
                </a:solidFill>
                <a:cs typeface="Angsana New" pitchFamily="18" charset="-34"/>
              </a:rPr>
              <a:t>1</a:t>
            </a:r>
            <a:r>
              <a:rPr lang="th-TH" sz="2400" b="1" smtClean="0">
                <a:solidFill>
                  <a:srgbClr val="FFFF99"/>
                </a:solidFill>
                <a:cs typeface="Angsana New" pitchFamily="18" charset="-34"/>
              </a:rPr>
              <a:t>  levels by day of illness in DHF and DF</a:t>
            </a:r>
          </a:p>
        </p:txBody>
      </p:sp>
      <p:sp>
        <p:nvSpPr>
          <p:cNvPr id="33795" name="Rectangle 256"/>
          <p:cNvSpPr>
            <a:spLocks noChangeArrowheads="1"/>
          </p:cNvSpPr>
          <p:nvPr/>
        </p:nvSpPr>
        <p:spPr bwMode="auto">
          <a:xfrm>
            <a:off x="2062163" y="6392863"/>
            <a:ext cx="3175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000" b="1" smtClean="0">
                <a:solidFill>
                  <a:srgbClr val="FFFF99"/>
                </a:solidFill>
              </a:rPr>
              <a:t> </a:t>
            </a:r>
          </a:p>
        </p:txBody>
      </p:sp>
      <p:sp>
        <p:nvSpPr>
          <p:cNvPr id="33796" name="Rectangle 257"/>
          <p:cNvSpPr>
            <a:spLocks noChangeArrowheads="1"/>
          </p:cNvSpPr>
          <p:nvPr/>
        </p:nvSpPr>
        <p:spPr bwMode="auto">
          <a:xfrm>
            <a:off x="5705475" y="2722563"/>
            <a:ext cx="1036638"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797" name="Rectangle 258"/>
          <p:cNvSpPr>
            <a:spLocks noChangeArrowheads="1"/>
          </p:cNvSpPr>
          <p:nvPr/>
        </p:nvSpPr>
        <p:spPr bwMode="auto">
          <a:xfrm>
            <a:off x="5805488" y="2773363"/>
            <a:ext cx="98425"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a:t>
            </a:r>
            <a:endParaRPr lang="th-TH" sz="1400" b="1" smtClean="0">
              <a:solidFill>
                <a:srgbClr val="FFFF99"/>
              </a:solidFill>
            </a:endParaRPr>
          </a:p>
        </p:txBody>
      </p:sp>
      <p:sp>
        <p:nvSpPr>
          <p:cNvPr id="33798" name="Rectangle 259"/>
          <p:cNvSpPr>
            <a:spLocks noChangeArrowheads="1"/>
          </p:cNvSpPr>
          <p:nvPr/>
        </p:nvSpPr>
        <p:spPr bwMode="auto">
          <a:xfrm>
            <a:off x="5713413" y="2773363"/>
            <a:ext cx="16017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gn="ctr" fontAlgn="base">
              <a:spcBef>
                <a:spcPct val="0"/>
              </a:spcBef>
              <a:spcAft>
                <a:spcPct val="0"/>
              </a:spcAft>
            </a:pPr>
            <a:r>
              <a:rPr lang="th-TH" sz="1400" b="1" smtClean="0">
                <a:solidFill>
                  <a:srgbClr val="FFFF99"/>
                </a:solidFill>
                <a:latin typeface="Arial" pitchFamily="34" charset="0"/>
              </a:rPr>
              <a:t> p=0.003, t-test</a:t>
            </a:r>
            <a:endParaRPr lang="th-TH" sz="1400" b="1" smtClean="0">
              <a:solidFill>
                <a:srgbClr val="FFFF99"/>
              </a:solidFill>
            </a:endParaRPr>
          </a:p>
        </p:txBody>
      </p:sp>
      <p:sp>
        <p:nvSpPr>
          <p:cNvPr id="33799" name="Rectangle 260"/>
          <p:cNvSpPr>
            <a:spLocks noChangeArrowheads="1"/>
          </p:cNvSpPr>
          <p:nvPr/>
        </p:nvSpPr>
        <p:spPr bwMode="auto">
          <a:xfrm>
            <a:off x="5705475" y="3008313"/>
            <a:ext cx="9699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800" name="Rectangle 261"/>
          <p:cNvSpPr>
            <a:spLocks noChangeArrowheads="1"/>
          </p:cNvSpPr>
          <p:nvPr/>
        </p:nvSpPr>
        <p:spPr bwMode="auto">
          <a:xfrm>
            <a:off x="5805488" y="3059113"/>
            <a:ext cx="98425"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a:t>
            </a:r>
            <a:endParaRPr lang="th-TH" sz="1400" b="1" smtClean="0">
              <a:solidFill>
                <a:srgbClr val="FFFF99"/>
              </a:solidFill>
            </a:endParaRPr>
          </a:p>
        </p:txBody>
      </p:sp>
      <p:sp>
        <p:nvSpPr>
          <p:cNvPr id="33801" name="Rectangle 262"/>
          <p:cNvSpPr>
            <a:spLocks noChangeArrowheads="1"/>
          </p:cNvSpPr>
          <p:nvPr/>
        </p:nvSpPr>
        <p:spPr bwMode="auto">
          <a:xfrm>
            <a:off x="5722938" y="3059113"/>
            <a:ext cx="1516062"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gn="ctr" fontAlgn="base">
              <a:spcBef>
                <a:spcPct val="0"/>
              </a:spcBef>
              <a:spcAft>
                <a:spcPct val="0"/>
              </a:spcAft>
            </a:pPr>
            <a:r>
              <a:rPr lang="th-TH" sz="1400" b="1" smtClean="0">
                <a:solidFill>
                  <a:srgbClr val="FFFF99"/>
                </a:solidFill>
                <a:latin typeface="Arial" pitchFamily="34" charset="0"/>
              </a:rPr>
              <a:t> p=0.02, t-test</a:t>
            </a:r>
            <a:endParaRPr lang="th-TH" sz="1400" b="1" smtClean="0">
              <a:solidFill>
                <a:srgbClr val="FFFF99"/>
              </a:solidFill>
            </a:endParaRPr>
          </a:p>
        </p:txBody>
      </p:sp>
      <p:sp>
        <p:nvSpPr>
          <p:cNvPr id="33802" name="Rectangle 263"/>
          <p:cNvSpPr>
            <a:spLocks noChangeArrowheads="1"/>
          </p:cNvSpPr>
          <p:nvPr/>
        </p:nvSpPr>
        <p:spPr bwMode="auto">
          <a:xfrm>
            <a:off x="5705475" y="2346325"/>
            <a:ext cx="14017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803" name="Rectangle 264"/>
          <p:cNvSpPr>
            <a:spLocks noChangeArrowheads="1"/>
          </p:cNvSpPr>
          <p:nvPr/>
        </p:nvSpPr>
        <p:spPr bwMode="auto">
          <a:xfrm>
            <a:off x="5181600" y="2398713"/>
            <a:ext cx="1655763"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gn="ctr" fontAlgn="base">
              <a:spcBef>
                <a:spcPct val="0"/>
              </a:spcBef>
              <a:spcAft>
                <a:spcPct val="0"/>
              </a:spcAft>
            </a:pPr>
            <a:r>
              <a:rPr lang="th-TH" sz="1400" b="1" smtClean="0">
                <a:solidFill>
                  <a:srgbClr val="FFFF99"/>
                </a:solidFill>
                <a:latin typeface="Arial" pitchFamily="34" charset="0"/>
              </a:rPr>
              <a:t>Values are mean</a:t>
            </a:r>
            <a:endParaRPr lang="th-TH" sz="1400" b="1" smtClean="0">
              <a:solidFill>
                <a:srgbClr val="FFFF99"/>
              </a:solidFill>
            </a:endParaRPr>
          </a:p>
        </p:txBody>
      </p:sp>
      <p:sp>
        <p:nvSpPr>
          <p:cNvPr id="33804" name="Rectangle 265"/>
          <p:cNvSpPr>
            <a:spLocks noChangeArrowheads="1"/>
          </p:cNvSpPr>
          <p:nvPr/>
        </p:nvSpPr>
        <p:spPr bwMode="auto">
          <a:xfrm>
            <a:off x="6734175" y="2408238"/>
            <a:ext cx="103188"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u="sng" smtClean="0">
                <a:solidFill>
                  <a:srgbClr val="FFFF99"/>
                </a:solidFill>
                <a:latin typeface="Arial" pitchFamily="34" charset="0"/>
              </a:rPr>
              <a:t>+</a:t>
            </a:r>
            <a:endParaRPr lang="th-TH" sz="1400" b="1" smtClean="0">
              <a:solidFill>
                <a:srgbClr val="FFFF99"/>
              </a:solidFill>
            </a:endParaRPr>
          </a:p>
        </p:txBody>
      </p:sp>
      <p:sp>
        <p:nvSpPr>
          <p:cNvPr id="33805" name="Rectangle 266"/>
          <p:cNvSpPr>
            <a:spLocks noChangeArrowheads="1"/>
          </p:cNvSpPr>
          <p:nvPr/>
        </p:nvSpPr>
        <p:spPr bwMode="auto">
          <a:xfrm>
            <a:off x="6873875" y="2392363"/>
            <a:ext cx="385763"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SEM</a:t>
            </a:r>
            <a:endParaRPr lang="th-TH" sz="1400" b="1" smtClean="0">
              <a:solidFill>
                <a:srgbClr val="FFFF99"/>
              </a:solidFill>
            </a:endParaRPr>
          </a:p>
        </p:txBody>
      </p:sp>
      <p:sp>
        <p:nvSpPr>
          <p:cNvPr id="33806" name="Freeform 267"/>
          <p:cNvSpPr>
            <a:spLocks noChangeAspect="1"/>
          </p:cNvSpPr>
          <p:nvPr/>
        </p:nvSpPr>
        <p:spPr bwMode="auto">
          <a:xfrm>
            <a:off x="6275388" y="5035550"/>
            <a:ext cx="88900" cy="100013"/>
          </a:xfrm>
          <a:custGeom>
            <a:avLst/>
            <a:gdLst>
              <a:gd name="T0" fmla="*/ 2147483647 w 43"/>
              <a:gd name="T1" fmla="*/ 2147483647 h 48"/>
              <a:gd name="T2" fmla="*/ 2147483647 w 43"/>
              <a:gd name="T3" fmla="*/ 2147483647 h 48"/>
              <a:gd name="T4" fmla="*/ 2147483647 w 43"/>
              <a:gd name="T5" fmla="*/ 2147483647 h 48"/>
              <a:gd name="T6" fmla="*/ 2147483647 w 43"/>
              <a:gd name="T7" fmla="*/ 0 h 48"/>
              <a:gd name="T8" fmla="*/ 2147483647 w 43"/>
              <a:gd name="T9" fmla="*/ 0 h 48"/>
              <a:gd name="T10" fmla="*/ 2147483647 w 43"/>
              <a:gd name="T11" fmla="*/ 0 h 48"/>
              <a:gd name="T12" fmla="*/ 2147483647 w 43"/>
              <a:gd name="T13" fmla="*/ 2147483647 h 48"/>
              <a:gd name="T14" fmla="*/ 0 w 43"/>
              <a:gd name="T15" fmla="*/ 2147483647 h 48"/>
              <a:gd name="T16" fmla="*/ 0 w 43"/>
              <a:gd name="T17" fmla="*/ 2147483647 h 48"/>
              <a:gd name="T18" fmla="*/ 0 w 43"/>
              <a:gd name="T19" fmla="*/ 2147483647 h 48"/>
              <a:gd name="T20" fmla="*/ 2147483647 w 43"/>
              <a:gd name="T21" fmla="*/ 2147483647 h 48"/>
              <a:gd name="T22" fmla="*/ 2147483647 w 43"/>
              <a:gd name="T23" fmla="*/ 2147483647 h 48"/>
              <a:gd name="T24" fmla="*/ 2147483647 w 43"/>
              <a:gd name="T25" fmla="*/ 2147483647 h 48"/>
              <a:gd name="T26" fmla="*/ 2147483647 w 43"/>
              <a:gd name="T27" fmla="*/ 2147483647 h 48"/>
              <a:gd name="T28" fmla="*/ 2147483647 w 43"/>
              <a:gd name="T29" fmla="*/ 2147483647 h 48"/>
              <a:gd name="T30" fmla="*/ 2147483647 w 43"/>
              <a:gd name="T31" fmla="*/ 2147483647 h 48"/>
              <a:gd name="T32" fmla="*/ 2147483647 w 43"/>
              <a:gd name="T33" fmla="*/ 2147483647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
              <a:gd name="T52" fmla="*/ 0 h 48"/>
              <a:gd name="T53" fmla="*/ 43 w 43"/>
              <a:gd name="T54" fmla="*/ 48 h 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 h="48">
                <a:moveTo>
                  <a:pt x="43" y="27"/>
                </a:moveTo>
                <a:lnTo>
                  <a:pt x="43" y="16"/>
                </a:lnTo>
                <a:lnTo>
                  <a:pt x="38" y="5"/>
                </a:lnTo>
                <a:lnTo>
                  <a:pt x="32" y="0"/>
                </a:lnTo>
                <a:lnTo>
                  <a:pt x="22" y="0"/>
                </a:lnTo>
                <a:lnTo>
                  <a:pt x="11" y="0"/>
                </a:lnTo>
                <a:lnTo>
                  <a:pt x="5" y="5"/>
                </a:lnTo>
                <a:lnTo>
                  <a:pt x="0" y="16"/>
                </a:lnTo>
                <a:lnTo>
                  <a:pt x="0" y="27"/>
                </a:lnTo>
                <a:lnTo>
                  <a:pt x="0" y="38"/>
                </a:lnTo>
                <a:lnTo>
                  <a:pt x="5" y="43"/>
                </a:lnTo>
                <a:lnTo>
                  <a:pt x="11" y="48"/>
                </a:lnTo>
                <a:lnTo>
                  <a:pt x="22" y="48"/>
                </a:lnTo>
                <a:lnTo>
                  <a:pt x="32" y="48"/>
                </a:lnTo>
                <a:lnTo>
                  <a:pt x="38" y="43"/>
                </a:lnTo>
                <a:lnTo>
                  <a:pt x="43" y="38"/>
                </a:lnTo>
                <a:lnTo>
                  <a:pt x="43" y="27"/>
                </a:lnTo>
              </a:path>
            </a:pathLst>
          </a:custGeom>
          <a:noFill/>
          <a:ln w="28575" cmpd="sng">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07" name="Rectangle 270"/>
          <p:cNvSpPr>
            <a:spLocks noChangeArrowheads="1"/>
          </p:cNvSpPr>
          <p:nvPr/>
        </p:nvSpPr>
        <p:spPr bwMode="auto">
          <a:xfrm>
            <a:off x="4022725" y="6230938"/>
            <a:ext cx="617538" cy="15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808" name="Rectangle 271"/>
          <p:cNvSpPr>
            <a:spLocks noChangeArrowheads="1"/>
          </p:cNvSpPr>
          <p:nvPr/>
        </p:nvSpPr>
        <p:spPr bwMode="auto">
          <a:xfrm>
            <a:off x="3925888" y="6240463"/>
            <a:ext cx="904875"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illness day</a:t>
            </a:r>
            <a:endParaRPr lang="th-TH" sz="1400" b="1" smtClean="0">
              <a:solidFill>
                <a:srgbClr val="FFFF99"/>
              </a:solidFill>
            </a:endParaRPr>
          </a:p>
        </p:txBody>
      </p:sp>
      <p:sp>
        <p:nvSpPr>
          <p:cNvPr id="33809" name="Rectangle 272"/>
          <p:cNvSpPr>
            <a:spLocks noChangeArrowheads="1"/>
          </p:cNvSpPr>
          <p:nvPr/>
        </p:nvSpPr>
        <p:spPr bwMode="auto">
          <a:xfrm>
            <a:off x="5994400" y="5905500"/>
            <a:ext cx="120650" cy="128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810" name="Rectangle 273"/>
          <p:cNvSpPr>
            <a:spLocks noChangeArrowheads="1"/>
          </p:cNvSpPr>
          <p:nvPr/>
        </p:nvSpPr>
        <p:spPr bwMode="auto">
          <a:xfrm>
            <a:off x="5994400" y="5911850"/>
            <a:ext cx="177800"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14</a:t>
            </a:r>
            <a:endParaRPr lang="th-TH" sz="1400" b="1" smtClean="0">
              <a:solidFill>
                <a:srgbClr val="FFFF99"/>
              </a:solidFill>
            </a:endParaRPr>
          </a:p>
        </p:txBody>
      </p:sp>
      <p:sp>
        <p:nvSpPr>
          <p:cNvPr id="33811" name="Rectangle 274"/>
          <p:cNvSpPr>
            <a:spLocks noChangeArrowheads="1"/>
          </p:cNvSpPr>
          <p:nvPr/>
        </p:nvSpPr>
        <p:spPr bwMode="auto">
          <a:xfrm>
            <a:off x="5710238" y="5905500"/>
            <a:ext cx="120650" cy="128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812" name="Rectangle 275"/>
          <p:cNvSpPr>
            <a:spLocks noChangeArrowheads="1"/>
          </p:cNvSpPr>
          <p:nvPr/>
        </p:nvSpPr>
        <p:spPr bwMode="auto">
          <a:xfrm>
            <a:off x="5710238" y="5911850"/>
            <a:ext cx="177800"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13</a:t>
            </a:r>
            <a:endParaRPr lang="th-TH" sz="1400" b="1" smtClean="0">
              <a:solidFill>
                <a:srgbClr val="FFFF99"/>
              </a:solidFill>
            </a:endParaRPr>
          </a:p>
        </p:txBody>
      </p:sp>
      <p:sp>
        <p:nvSpPr>
          <p:cNvPr id="33813" name="Rectangle 276"/>
          <p:cNvSpPr>
            <a:spLocks noChangeArrowheads="1"/>
          </p:cNvSpPr>
          <p:nvPr/>
        </p:nvSpPr>
        <p:spPr bwMode="auto">
          <a:xfrm>
            <a:off x="5426075" y="5905500"/>
            <a:ext cx="120650" cy="128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814" name="Rectangle 277"/>
          <p:cNvSpPr>
            <a:spLocks noChangeArrowheads="1"/>
          </p:cNvSpPr>
          <p:nvPr/>
        </p:nvSpPr>
        <p:spPr bwMode="auto">
          <a:xfrm>
            <a:off x="5426075" y="5911850"/>
            <a:ext cx="177800"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12</a:t>
            </a:r>
            <a:endParaRPr lang="th-TH" sz="1400" b="1" smtClean="0">
              <a:solidFill>
                <a:srgbClr val="FFFF99"/>
              </a:solidFill>
            </a:endParaRPr>
          </a:p>
        </p:txBody>
      </p:sp>
      <p:sp>
        <p:nvSpPr>
          <p:cNvPr id="33815" name="Rectangle 278"/>
          <p:cNvSpPr>
            <a:spLocks noChangeArrowheads="1"/>
          </p:cNvSpPr>
          <p:nvPr/>
        </p:nvSpPr>
        <p:spPr bwMode="auto">
          <a:xfrm>
            <a:off x="5141913" y="5905500"/>
            <a:ext cx="120650" cy="128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816" name="Rectangle 279"/>
          <p:cNvSpPr>
            <a:spLocks noChangeArrowheads="1"/>
          </p:cNvSpPr>
          <p:nvPr/>
        </p:nvSpPr>
        <p:spPr bwMode="auto">
          <a:xfrm>
            <a:off x="5141913" y="5911850"/>
            <a:ext cx="177800"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11</a:t>
            </a:r>
            <a:endParaRPr lang="th-TH" sz="1400" b="1" smtClean="0">
              <a:solidFill>
                <a:srgbClr val="FFFF99"/>
              </a:solidFill>
            </a:endParaRPr>
          </a:p>
        </p:txBody>
      </p:sp>
      <p:sp>
        <p:nvSpPr>
          <p:cNvPr id="33817" name="Rectangle 280"/>
          <p:cNvSpPr>
            <a:spLocks noChangeArrowheads="1"/>
          </p:cNvSpPr>
          <p:nvPr/>
        </p:nvSpPr>
        <p:spPr bwMode="auto">
          <a:xfrm>
            <a:off x="4849813" y="5905500"/>
            <a:ext cx="120650" cy="128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818" name="Rectangle 281"/>
          <p:cNvSpPr>
            <a:spLocks noChangeArrowheads="1"/>
          </p:cNvSpPr>
          <p:nvPr/>
        </p:nvSpPr>
        <p:spPr bwMode="auto">
          <a:xfrm>
            <a:off x="4849813" y="5911850"/>
            <a:ext cx="177800"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10</a:t>
            </a:r>
            <a:endParaRPr lang="th-TH" sz="1400" b="1" smtClean="0">
              <a:solidFill>
                <a:srgbClr val="FFFF99"/>
              </a:solidFill>
            </a:endParaRPr>
          </a:p>
        </p:txBody>
      </p:sp>
      <p:sp>
        <p:nvSpPr>
          <p:cNvPr id="33819" name="Rectangle 282"/>
          <p:cNvSpPr>
            <a:spLocks noChangeArrowheads="1"/>
          </p:cNvSpPr>
          <p:nvPr/>
        </p:nvSpPr>
        <p:spPr bwMode="auto">
          <a:xfrm>
            <a:off x="4591050" y="5905500"/>
            <a:ext cx="60325" cy="128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820" name="Rectangle 283"/>
          <p:cNvSpPr>
            <a:spLocks noChangeArrowheads="1"/>
          </p:cNvSpPr>
          <p:nvPr/>
        </p:nvSpPr>
        <p:spPr bwMode="auto">
          <a:xfrm>
            <a:off x="4603750" y="5911850"/>
            <a:ext cx="88900"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9</a:t>
            </a:r>
            <a:endParaRPr lang="th-TH" sz="1400" b="1" smtClean="0">
              <a:solidFill>
                <a:srgbClr val="FFFF99"/>
              </a:solidFill>
            </a:endParaRPr>
          </a:p>
        </p:txBody>
      </p:sp>
      <p:sp>
        <p:nvSpPr>
          <p:cNvPr id="33821" name="Rectangle 284"/>
          <p:cNvSpPr>
            <a:spLocks noChangeArrowheads="1"/>
          </p:cNvSpPr>
          <p:nvPr/>
        </p:nvSpPr>
        <p:spPr bwMode="auto">
          <a:xfrm>
            <a:off x="4306888" y="5905500"/>
            <a:ext cx="60325" cy="128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822" name="Rectangle 285"/>
          <p:cNvSpPr>
            <a:spLocks noChangeArrowheads="1"/>
          </p:cNvSpPr>
          <p:nvPr/>
        </p:nvSpPr>
        <p:spPr bwMode="auto">
          <a:xfrm>
            <a:off x="4319588" y="5911850"/>
            <a:ext cx="88900"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8</a:t>
            </a:r>
            <a:endParaRPr lang="th-TH" sz="1400" b="1" smtClean="0">
              <a:solidFill>
                <a:srgbClr val="FFFF99"/>
              </a:solidFill>
            </a:endParaRPr>
          </a:p>
        </p:txBody>
      </p:sp>
      <p:sp>
        <p:nvSpPr>
          <p:cNvPr id="33823" name="Rectangle 286"/>
          <p:cNvSpPr>
            <a:spLocks noChangeArrowheads="1"/>
          </p:cNvSpPr>
          <p:nvPr/>
        </p:nvSpPr>
        <p:spPr bwMode="auto">
          <a:xfrm>
            <a:off x="4005263" y="5905500"/>
            <a:ext cx="60325" cy="128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824" name="Rectangle 287"/>
          <p:cNvSpPr>
            <a:spLocks noChangeArrowheads="1"/>
          </p:cNvSpPr>
          <p:nvPr/>
        </p:nvSpPr>
        <p:spPr bwMode="auto">
          <a:xfrm>
            <a:off x="4017963" y="5911850"/>
            <a:ext cx="88900"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7</a:t>
            </a:r>
            <a:endParaRPr lang="th-TH" sz="1400" b="1" smtClean="0">
              <a:solidFill>
                <a:srgbClr val="FFFF99"/>
              </a:solidFill>
            </a:endParaRPr>
          </a:p>
        </p:txBody>
      </p:sp>
      <p:sp>
        <p:nvSpPr>
          <p:cNvPr id="33825" name="Rectangle 288"/>
          <p:cNvSpPr>
            <a:spLocks noChangeArrowheads="1"/>
          </p:cNvSpPr>
          <p:nvPr/>
        </p:nvSpPr>
        <p:spPr bwMode="auto">
          <a:xfrm>
            <a:off x="3721100" y="5905500"/>
            <a:ext cx="60325" cy="128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826" name="Rectangle 289"/>
          <p:cNvSpPr>
            <a:spLocks noChangeArrowheads="1"/>
          </p:cNvSpPr>
          <p:nvPr/>
        </p:nvSpPr>
        <p:spPr bwMode="auto">
          <a:xfrm>
            <a:off x="3733800" y="5911850"/>
            <a:ext cx="88900"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6</a:t>
            </a:r>
            <a:endParaRPr lang="th-TH" sz="1400" b="1" smtClean="0">
              <a:solidFill>
                <a:srgbClr val="FFFF99"/>
              </a:solidFill>
            </a:endParaRPr>
          </a:p>
        </p:txBody>
      </p:sp>
      <p:sp>
        <p:nvSpPr>
          <p:cNvPr id="33827" name="Rectangle 290"/>
          <p:cNvSpPr>
            <a:spLocks noChangeArrowheads="1"/>
          </p:cNvSpPr>
          <p:nvPr/>
        </p:nvSpPr>
        <p:spPr bwMode="auto">
          <a:xfrm>
            <a:off x="3435350" y="5905500"/>
            <a:ext cx="60325" cy="128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828" name="Rectangle 291"/>
          <p:cNvSpPr>
            <a:spLocks noChangeArrowheads="1"/>
          </p:cNvSpPr>
          <p:nvPr/>
        </p:nvSpPr>
        <p:spPr bwMode="auto">
          <a:xfrm>
            <a:off x="3448050" y="5911850"/>
            <a:ext cx="88900"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5</a:t>
            </a:r>
            <a:endParaRPr lang="th-TH" sz="1400" b="1" smtClean="0">
              <a:solidFill>
                <a:srgbClr val="FFFF99"/>
              </a:solidFill>
            </a:endParaRPr>
          </a:p>
        </p:txBody>
      </p:sp>
      <p:sp>
        <p:nvSpPr>
          <p:cNvPr id="33829" name="Rectangle 292"/>
          <p:cNvSpPr>
            <a:spLocks noChangeArrowheads="1"/>
          </p:cNvSpPr>
          <p:nvPr/>
        </p:nvSpPr>
        <p:spPr bwMode="auto">
          <a:xfrm>
            <a:off x="3143250" y="5905500"/>
            <a:ext cx="60325" cy="128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830" name="Rectangle 293"/>
          <p:cNvSpPr>
            <a:spLocks noChangeArrowheads="1"/>
          </p:cNvSpPr>
          <p:nvPr/>
        </p:nvSpPr>
        <p:spPr bwMode="auto">
          <a:xfrm>
            <a:off x="3155950" y="5911850"/>
            <a:ext cx="88900"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4</a:t>
            </a:r>
            <a:endParaRPr lang="th-TH" sz="1400" b="1" smtClean="0">
              <a:solidFill>
                <a:srgbClr val="FFFF99"/>
              </a:solidFill>
            </a:endParaRPr>
          </a:p>
        </p:txBody>
      </p:sp>
      <p:sp>
        <p:nvSpPr>
          <p:cNvPr id="33831" name="Rectangle 294"/>
          <p:cNvSpPr>
            <a:spLocks noChangeArrowheads="1"/>
          </p:cNvSpPr>
          <p:nvPr/>
        </p:nvSpPr>
        <p:spPr bwMode="auto">
          <a:xfrm>
            <a:off x="2859088" y="5905500"/>
            <a:ext cx="60325" cy="128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832" name="Rectangle 295"/>
          <p:cNvSpPr>
            <a:spLocks noChangeArrowheads="1"/>
          </p:cNvSpPr>
          <p:nvPr/>
        </p:nvSpPr>
        <p:spPr bwMode="auto">
          <a:xfrm>
            <a:off x="2871788" y="5911850"/>
            <a:ext cx="88900"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3</a:t>
            </a:r>
            <a:endParaRPr lang="th-TH" sz="1400" b="1" smtClean="0">
              <a:solidFill>
                <a:srgbClr val="FFFF99"/>
              </a:solidFill>
            </a:endParaRPr>
          </a:p>
        </p:txBody>
      </p:sp>
      <p:sp>
        <p:nvSpPr>
          <p:cNvPr id="33833" name="Rectangle 296"/>
          <p:cNvSpPr>
            <a:spLocks noChangeArrowheads="1"/>
          </p:cNvSpPr>
          <p:nvPr/>
        </p:nvSpPr>
        <p:spPr bwMode="auto">
          <a:xfrm>
            <a:off x="2574925" y="5905500"/>
            <a:ext cx="60325" cy="128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834" name="Rectangle 297"/>
          <p:cNvSpPr>
            <a:spLocks noChangeArrowheads="1"/>
          </p:cNvSpPr>
          <p:nvPr/>
        </p:nvSpPr>
        <p:spPr bwMode="auto">
          <a:xfrm>
            <a:off x="2587625" y="5911850"/>
            <a:ext cx="88900"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2</a:t>
            </a:r>
            <a:endParaRPr lang="th-TH" sz="1400" b="1" smtClean="0">
              <a:solidFill>
                <a:srgbClr val="FFFF99"/>
              </a:solidFill>
            </a:endParaRPr>
          </a:p>
        </p:txBody>
      </p:sp>
      <p:grpSp>
        <p:nvGrpSpPr>
          <p:cNvPr id="33835" name="Group 498"/>
          <p:cNvGrpSpPr>
            <a:grpSpLocks/>
          </p:cNvGrpSpPr>
          <p:nvPr/>
        </p:nvGrpSpPr>
        <p:grpSpPr bwMode="auto">
          <a:xfrm>
            <a:off x="2484438" y="2286000"/>
            <a:ext cx="1609725" cy="242888"/>
            <a:chOff x="1514" y="1449"/>
            <a:chExt cx="592" cy="64"/>
          </a:xfrm>
        </p:grpSpPr>
        <p:sp>
          <p:nvSpPr>
            <p:cNvPr id="34035" name="Rectangle 298"/>
            <p:cNvSpPr>
              <a:spLocks noChangeArrowheads="1"/>
            </p:cNvSpPr>
            <p:nvPr/>
          </p:nvSpPr>
          <p:spPr bwMode="auto">
            <a:xfrm>
              <a:off x="1514" y="1449"/>
              <a:ext cx="361" cy="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600" b="1" smtClean="0">
                  <a:solidFill>
                    <a:srgbClr val="FFFF99"/>
                  </a:solidFill>
                  <a:latin typeface="Arial" pitchFamily="34" charset="0"/>
                </a:rPr>
                <a:t>log sNS1 (</a:t>
              </a:r>
              <a:endParaRPr lang="th-TH" sz="1600" b="1" smtClean="0">
                <a:solidFill>
                  <a:srgbClr val="FFFF99"/>
                </a:solidFill>
              </a:endParaRPr>
            </a:p>
          </p:txBody>
        </p:sp>
        <p:sp>
          <p:nvSpPr>
            <p:cNvPr id="34036" name="Rectangle 299"/>
            <p:cNvSpPr>
              <a:spLocks noChangeArrowheads="1"/>
            </p:cNvSpPr>
            <p:nvPr/>
          </p:nvSpPr>
          <p:spPr bwMode="auto">
            <a:xfrm>
              <a:off x="1877" y="1449"/>
              <a:ext cx="91" cy="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600" b="1" smtClean="0">
                  <a:solidFill>
                    <a:srgbClr val="FFFF99"/>
                  </a:solidFill>
                  <a:latin typeface="Arial" pitchFamily="34" charset="0"/>
                </a:rPr>
                <a:t>ng</a:t>
              </a:r>
              <a:endParaRPr lang="th-TH" sz="1600" b="1" smtClean="0">
                <a:solidFill>
                  <a:srgbClr val="FFFF99"/>
                </a:solidFill>
              </a:endParaRPr>
            </a:p>
          </p:txBody>
        </p:sp>
        <p:sp>
          <p:nvSpPr>
            <p:cNvPr id="34037" name="Rectangle 300"/>
            <p:cNvSpPr>
              <a:spLocks noChangeArrowheads="1"/>
            </p:cNvSpPr>
            <p:nvPr/>
          </p:nvSpPr>
          <p:spPr bwMode="auto">
            <a:xfrm>
              <a:off x="1972" y="1449"/>
              <a:ext cx="134" cy="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600" b="1" smtClean="0">
                  <a:solidFill>
                    <a:srgbClr val="FFFF99"/>
                  </a:solidFill>
                  <a:latin typeface="Arial" pitchFamily="34" charset="0"/>
                </a:rPr>
                <a:t>/ml)</a:t>
              </a:r>
              <a:endParaRPr lang="th-TH" sz="1600" b="1" smtClean="0">
                <a:solidFill>
                  <a:srgbClr val="FFFF99"/>
                </a:solidFill>
              </a:endParaRPr>
            </a:p>
          </p:txBody>
        </p:sp>
      </p:grpSp>
      <p:sp>
        <p:nvSpPr>
          <p:cNvPr id="33836" name="Rectangle 301"/>
          <p:cNvSpPr>
            <a:spLocks noChangeArrowheads="1"/>
          </p:cNvSpPr>
          <p:nvPr/>
        </p:nvSpPr>
        <p:spPr bwMode="auto">
          <a:xfrm>
            <a:off x="2032000" y="2311400"/>
            <a:ext cx="209550" cy="131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837" name="Rectangle 302"/>
          <p:cNvSpPr>
            <a:spLocks noChangeArrowheads="1"/>
          </p:cNvSpPr>
          <p:nvPr/>
        </p:nvSpPr>
        <p:spPr bwMode="auto">
          <a:xfrm>
            <a:off x="1752600" y="2320925"/>
            <a:ext cx="311150"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3.25</a:t>
            </a:r>
            <a:endParaRPr lang="th-TH" sz="1400" b="1" smtClean="0">
              <a:solidFill>
                <a:srgbClr val="FFFF99"/>
              </a:solidFill>
            </a:endParaRPr>
          </a:p>
        </p:txBody>
      </p:sp>
      <p:sp>
        <p:nvSpPr>
          <p:cNvPr id="33838" name="Rectangle 303"/>
          <p:cNvSpPr>
            <a:spLocks noChangeArrowheads="1"/>
          </p:cNvSpPr>
          <p:nvPr/>
        </p:nvSpPr>
        <p:spPr bwMode="auto">
          <a:xfrm>
            <a:off x="2032000" y="2811463"/>
            <a:ext cx="209550" cy="128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839" name="Rectangle 304"/>
          <p:cNvSpPr>
            <a:spLocks noChangeArrowheads="1"/>
          </p:cNvSpPr>
          <p:nvPr/>
        </p:nvSpPr>
        <p:spPr bwMode="auto">
          <a:xfrm>
            <a:off x="1752600" y="2817813"/>
            <a:ext cx="311150"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3.00</a:t>
            </a:r>
            <a:endParaRPr lang="th-TH" sz="1400" b="1" smtClean="0">
              <a:solidFill>
                <a:srgbClr val="FFFF99"/>
              </a:solidFill>
            </a:endParaRPr>
          </a:p>
        </p:txBody>
      </p:sp>
      <p:sp>
        <p:nvSpPr>
          <p:cNvPr id="33840" name="Rectangle 305"/>
          <p:cNvSpPr>
            <a:spLocks noChangeArrowheads="1"/>
          </p:cNvSpPr>
          <p:nvPr/>
        </p:nvSpPr>
        <p:spPr bwMode="auto">
          <a:xfrm>
            <a:off x="2032000" y="3306763"/>
            <a:ext cx="209550" cy="128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841" name="Rectangle 306"/>
          <p:cNvSpPr>
            <a:spLocks noChangeArrowheads="1"/>
          </p:cNvSpPr>
          <p:nvPr/>
        </p:nvSpPr>
        <p:spPr bwMode="auto">
          <a:xfrm>
            <a:off x="1752600" y="3313113"/>
            <a:ext cx="311150"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2.75</a:t>
            </a:r>
            <a:endParaRPr lang="th-TH" sz="1400" b="1" smtClean="0">
              <a:solidFill>
                <a:srgbClr val="FFFF99"/>
              </a:solidFill>
            </a:endParaRPr>
          </a:p>
        </p:txBody>
      </p:sp>
      <p:sp>
        <p:nvSpPr>
          <p:cNvPr id="33842" name="Rectangle 307"/>
          <p:cNvSpPr>
            <a:spLocks noChangeArrowheads="1"/>
          </p:cNvSpPr>
          <p:nvPr/>
        </p:nvSpPr>
        <p:spPr bwMode="auto">
          <a:xfrm>
            <a:off x="2032000" y="3803650"/>
            <a:ext cx="209550" cy="131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843" name="Rectangle 308"/>
          <p:cNvSpPr>
            <a:spLocks noChangeArrowheads="1"/>
          </p:cNvSpPr>
          <p:nvPr/>
        </p:nvSpPr>
        <p:spPr bwMode="auto">
          <a:xfrm>
            <a:off x="1752600" y="3811588"/>
            <a:ext cx="311150"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2.50</a:t>
            </a:r>
            <a:endParaRPr lang="th-TH" sz="1400" b="1" smtClean="0">
              <a:solidFill>
                <a:srgbClr val="FFFF99"/>
              </a:solidFill>
            </a:endParaRPr>
          </a:p>
        </p:txBody>
      </p:sp>
      <p:sp>
        <p:nvSpPr>
          <p:cNvPr id="33844" name="Rectangle 309"/>
          <p:cNvSpPr>
            <a:spLocks noChangeArrowheads="1"/>
          </p:cNvSpPr>
          <p:nvPr/>
        </p:nvSpPr>
        <p:spPr bwMode="auto">
          <a:xfrm>
            <a:off x="2032000" y="4292600"/>
            <a:ext cx="20955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845" name="Rectangle 310"/>
          <p:cNvSpPr>
            <a:spLocks noChangeArrowheads="1"/>
          </p:cNvSpPr>
          <p:nvPr/>
        </p:nvSpPr>
        <p:spPr bwMode="auto">
          <a:xfrm>
            <a:off x="1752600" y="4298950"/>
            <a:ext cx="311150"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2.25</a:t>
            </a:r>
            <a:endParaRPr lang="th-TH" sz="1400" b="1" smtClean="0">
              <a:solidFill>
                <a:srgbClr val="FFFF99"/>
              </a:solidFill>
            </a:endParaRPr>
          </a:p>
        </p:txBody>
      </p:sp>
      <p:sp>
        <p:nvSpPr>
          <p:cNvPr id="33846" name="Rectangle 311"/>
          <p:cNvSpPr>
            <a:spLocks noChangeArrowheads="1"/>
          </p:cNvSpPr>
          <p:nvPr/>
        </p:nvSpPr>
        <p:spPr bwMode="auto">
          <a:xfrm>
            <a:off x="2032000" y="4797425"/>
            <a:ext cx="20955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847" name="Rectangle 312"/>
          <p:cNvSpPr>
            <a:spLocks noChangeArrowheads="1"/>
          </p:cNvSpPr>
          <p:nvPr/>
        </p:nvSpPr>
        <p:spPr bwMode="auto">
          <a:xfrm>
            <a:off x="1752600" y="4806950"/>
            <a:ext cx="311150"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2.00</a:t>
            </a:r>
            <a:endParaRPr lang="th-TH" sz="1400" b="1" smtClean="0">
              <a:solidFill>
                <a:srgbClr val="FFFF99"/>
              </a:solidFill>
            </a:endParaRPr>
          </a:p>
        </p:txBody>
      </p:sp>
      <p:sp>
        <p:nvSpPr>
          <p:cNvPr id="33848" name="Rectangle 313"/>
          <p:cNvSpPr>
            <a:spLocks noChangeArrowheads="1"/>
          </p:cNvSpPr>
          <p:nvPr/>
        </p:nvSpPr>
        <p:spPr bwMode="auto">
          <a:xfrm>
            <a:off x="2032000" y="5297488"/>
            <a:ext cx="209550" cy="128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849" name="Rectangle 314"/>
          <p:cNvSpPr>
            <a:spLocks noChangeArrowheads="1"/>
          </p:cNvSpPr>
          <p:nvPr/>
        </p:nvSpPr>
        <p:spPr bwMode="auto">
          <a:xfrm>
            <a:off x="1752600" y="5303838"/>
            <a:ext cx="311150"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1.75</a:t>
            </a:r>
            <a:endParaRPr lang="th-TH" sz="1400" b="1" smtClean="0">
              <a:solidFill>
                <a:srgbClr val="FFFF99"/>
              </a:solidFill>
            </a:endParaRPr>
          </a:p>
        </p:txBody>
      </p:sp>
      <p:sp>
        <p:nvSpPr>
          <p:cNvPr id="33850" name="Rectangle 315"/>
          <p:cNvSpPr>
            <a:spLocks noChangeArrowheads="1"/>
          </p:cNvSpPr>
          <p:nvPr/>
        </p:nvSpPr>
        <p:spPr bwMode="auto">
          <a:xfrm>
            <a:off x="2032000" y="5741988"/>
            <a:ext cx="209550" cy="128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851" name="Rectangle 316"/>
          <p:cNvSpPr>
            <a:spLocks noChangeArrowheads="1"/>
          </p:cNvSpPr>
          <p:nvPr/>
        </p:nvSpPr>
        <p:spPr bwMode="auto">
          <a:xfrm>
            <a:off x="1752600" y="5748338"/>
            <a:ext cx="311150"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1.50</a:t>
            </a:r>
            <a:endParaRPr lang="th-TH" sz="1400" b="1" smtClean="0">
              <a:solidFill>
                <a:srgbClr val="FFFF99"/>
              </a:solidFill>
            </a:endParaRPr>
          </a:p>
        </p:txBody>
      </p:sp>
      <p:sp>
        <p:nvSpPr>
          <p:cNvPr id="33852" name="Rectangle 317"/>
          <p:cNvSpPr>
            <a:spLocks noChangeArrowheads="1"/>
          </p:cNvSpPr>
          <p:nvPr/>
        </p:nvSpPr>
        <p:spPr bwMode="auto">
          <a:xfrm>
            <a:off x="6494463" y="4949825"/>
            <a:ext cx="144462" cy="131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853" name="Rectangle 318"/>
          <p:cNvSpPr>
            <a:spLocks noChangeArrowheads="1"/>
          </p:cNvSpPr>
          <p:nvPr/>
        </p:nvSpPr>
        <p:spPr bwMode="auto">
          <a:xfrm>
            <a:off x="6464300" y="4959350"/>
            <a:ext cx="2698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600" b="1" smtClean="0">
                <a:solidFill>
                  <a:srgbClr val="FFFF99"/>
                </a:solidFill>
                <a:latin typeface="Arial" pitchFamily="34" charset="0"/>
              </a:rPr>
              <a:t>DF</a:t>
            </a:r>
            <a:endParaRPr lang="th-TH" sz="1600" b="1" smtClean="0">
              <a:solidFill>
                <a:srgbClr val="FFFF99"/>
              </a:solidFill>
            </a:endParaRPr>
          </a:p>
        </p:txBody>
      </p:sp>
      <p:sp>
        <p:nvSpPr>
          <p:cNvPr id="33854" name="Rectangle 319"/>
          <p:cNvSpPr>
            <a:spLocks noChangeArrowheads="1"/>
          </p:cNvSpPr>
          <p:nvPr/>
        </p:nvSpPr>
        <p:spPr bwMode="auto">
          <a:xfrm>
            <a:off x="6494463" y="5446713"/>
            <a:ext cx="223837" cy="131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855" name="Rectangle 320"/>
          <p:cNvSpPr>
            <a:spLocks noChangeArrowheads="1"/>
          </p:cNvSpPr>
          <p:nvPr/>
        </p:nvSpPr>
        <p:spPr bwMode="auto">
          <a:xfrm>
            <a:off x="6430963" y="5454650"/>
            <a:ext cx="41592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600" b="1" smtClean="0">
                <a:solidFill>
                  <a:srgbClr val="FFFF99"/>
                </a:solidFill>
                <a:latin typeface="Arial" pitchFamily="34" charset="0"/>
              </a:rPr>
              <a:t>DHF</a:t>
            </a:r>
            <a:endParaRPr lang="th-TH" sz="1600" b="1" smtClean="0">
              <a:solidFill>
                <a:srgbClr val="FFFF99"/>
              </a:solidFill>
            </a:endParaRPr>
          </a:p>
        </p:txBody>
      </p:sp>
      <p:sp>
        <p:nvSpPr>
          <p:cNvPr id="33856" name="Line 321"/>
          <p:cNvSpPr>
            <a:spLocks noChangeShapeType="1"/>
          </p:cNvSpPr>
          <p:nvPr/>
        </p:nvSpPr>
        <p:spPr bwMode="auto">
          <a:xfrm flipH="1">
            <a:off x="2255838" y="2363788"/>
            <a:ext cx="25400" cy="3175"/>
          </a:xfrm>
          <a:prstGeom prst="line">
            <a:avLst/>
          </a:prstGeom>
          <a:noFill/>
          <a:ln w="19050">
            <a:solidFill>
              <a:srgbClr val="FF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57" name="Line 322"/>
          <p:cNvSpPr>
            <a:spLocks noChangeShapeType="1"/>
          </p:cNvSpPr>
          <p:nvPr/>
        </p:nvSpPr>
        <p:spPr bwMode="auto">
          <a:xfrm flipH="1">
            <a:off x="2255838" y="2457450"/>
            <a:ext cx="25400" cy="1588"/>
          </a:xfrm>
          <a:prstGeom prst="line">
            <a:avLst/>
          </a:prstGeom>
          <a:noFill/>
          <a:ln w="19050">
            <a:solidFill>
              <a:srgbClr val="FF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58" name="Line 323"/>
          <p:cNvSpPr>
            <a:spLocks noChangeShapeType="1"/>
          </p:cNvSpPr>
          <p:nvPr/>
        </p:nvSpPr>
        <p:spPr bwMode="auto">
          <a:xfrm flipH="1">
            <a:off x="2255838" y="2560638"/>
            <a:ext cx="25400" cy="1587"/>
          </a:xfrm>
          <a:prstGeom prst="line">
            <a:avLst/>
          </a:prstGeom>
          <a:noFill/>
          <a:ln w="19050">
            <a:solidFill>
              <a:srgbClr val="FF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59" name="Line 324"/>
          <p:cNvSpPr>
            <a:spLocks noChangeShapeType="1"/>
          </p:cNvSpPr>
          <p:nvPr/>
        </p:nvSpPr>
        <p:spPr bwMode="auto">
          <a:xfrm flipH="1">
            <a:off x="2255838" y="2655888"/>
            <a:ext cx="25400" cy="1587"/>
          </a:xfrm>
          <a:prstGeom prst="line">
            <a:avLst/>
          </a:prstGeom>
          <a:noFill/>
          <a:ln w="19050">
            <a:solidFill>
              <a:srgbClr val="FF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60" name="Line 325"/>
          <p:cNvSpPr>
            <a:spLocks noChangeShapeType="1"/>
          </p:cNvSpPr>
          <p:nvPr/>
        </p:nvSpPr>
        <p:spPr bwMode="auto">
          <a:xfrm flipH="1">
            <a:off x="2255838" y="2765425"/>
            <a:ext cx="25400" cy="1588"/>
          </a:xfrm>
          <a:prstGeom prst="line">
            <a:avLst/>
          </a:prstGeom>
          <a:noFill/>
          <a:ln w="19050">
            <a:solidFill>
              <a:srgbClr val="FF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61" name="Line 326"/>
          <p:cNvSpPr>
            <a:spLocks noChangeShapeType="1"/>
          </p:cNvSpPr>
          <p:nvPr/>
        </p:nvSpPr>
        <p:spPr bwMode="auto">
          <a:xfrm flipH="1">
            <a:off x="2255838" y="2859088"/>
            <a:ext cx="25400" cy="3175"/>
          </a:xfrm>
          <a:prstGeom prst="line">
            <a:avLst/>
          </a:prstGeom>
          <a:noFill/>
          <a:ln w="19050">
            <a:solidFill>
              <a:srgbClr val="FF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62" name="Line 327"/>
          <p:cNvSpPr>
            <a:spLocks noChangeShapeType="1"/>
          </p:cNvSpPr>
          <p:nvPr/>
        </p:nvSpPr>
        <p:spPr bwMode="auto">
          <a:xfrm flipH="1">
            <a:off x="2255838" y="2962275"/>
            <a:ext cx="25400" cy="1588"/>
          </a:xfrm>
          <a:prstGeom prst="line">
            <a:avLst/>
          </a:prstGeom>
          <a:noFill/>
          <a:ln w="19050">
            <a:solidFill>
              <a:srgbClr val="FF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63" name="Line 328"/>
          <p:cNvSpPr>
            <a:spLocks noChangeShapeType="1"/>
          </p:cNvSpPr>
          <p:nvPr/>
        </p:nvSpPr>
        <p:spPr bwMode="auto">
          <a:xfrm flipH="1">
            <a:off x="2255838" y="3057525"/>
            <a:ext cx="25400" cy="3175"/>
          </a:xfrm>
          <a:prstGeom prst="line">
            <a:avLst/>
          </a:prstGeom>
          <a:noFill/>
          <a:ln w="19050">
            <a:solidFill>
              <a:srgbClr val="FF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64" name="Line 329"/>
          <p:cNvSpPr>
            <a:spLocks noChangeShapeType="1"/>
          </p:cNvSpPr>
          <p:nvPr/>
        </p:nvSpPr>
        <p:spPr bwMode="auto">
          <a:xfrm flipH="1">
            <a:off x="2255838" y="3160713"/>
            <a:ext cx="25400" cy="1587"/>
          </a:xfrm>
          <a:prstGeom prst="line">
            <a:avLst/>
          </a:prstGeom>
          <a:noFill/>
          <a:ln w="19050">
            <a:solidFill>
              <a:srgbClr val="FF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65" name="Line 330"/>
          <p:cNvSpPr>
            <a:spLocks noChangeShapeType="1"/>
          </p:cNvSpPr>
          <p:nvPr/>
        </p:nvSpPr>
        <p:spPr bwMode="auto">
          <a:xfrm flipH="1">
            <a:off x="2255838" y="3255963"/>
            <a:ext cx="25400" cy="1587"/>
          </a:xfrm>
          <a:prstGeom prst="line">
            <a:avLst/>
          </a:prstGeom>
          <a:noFill/>
          <a:ln w="19050">
            <a:solidFill>
              <a:srgbClr val="FF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66" name="Line 331"/>
          <p:cNvSpPr>
            <a:spLocks noChangeShapeType="1"/>
          </p:cNvSpPr>
          <p:nvPr/>
        </p:nvSpPr>
        <p:spPr bwMode="auto">
          <a:xfrm flipH="1">
            <a:off x="2255838" y="3355975"/>
            <a:ext cx="25400" cy="3175"/>
          </a:xfrm>
          <a:prstGeom prst="line">
            <a:avLst/>
          </a:prstGeom>
          <a:noFill/>
          <a:ln w="19050">
            <a:solidFill>
              <a:srgbClr val="FF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67" name="Line 332"/>
          <p:cNvSpPr>
            <a:spLocks noChangeShapeType="1"/>
          </p:cNvSpPr>
          <p:nvPr/>
        </p:nvSpPr>
        <p:spPr bwMode="auto">
          <a:xfrm flipH="1">
            <a:off x="2255838" y="3459163"/>
            <a:ext cx="25400" cy="3175"/>
          </a:xfrm>
          <a:prstGeom prst="line">
            <a:avLst/>
          </a:prstGeom>
          <a:noFill/>
          <a:ln w="19050">
            <a:solidFill>
              <a:srgbClr val="FF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68" name="Line 333"/>
          <p:cNvSpPr>
            <a:spLocks noChangeShapeType="1"/>
          </p:cNvSpPr>
          <p:nvPr/>
        </p:nvSpPr>
        <p:spPr bwMode="auto">
          <a:xfrm flipH="1">
            <a:off x="2255838" y="3562350"/>
            <a:ext cx="25400" cy="3175"/>
          </a:xfrm>
          <a:prstGeom prst="line">
            <a:avLst/>
          </a:prstGeom>
          <a:noFill/>
          <a:ln w="19050">
            <a:solidFill>
              <a:srgbClr val="FF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69" name="Line 334"/>
          <p:cNvSpPr>
            <a:spLocks noChangeShapeType="1"/>
          </p:cNvSpPr>
          <p:nvPr/>
        </p:nvSpPr>
        <p:spPr bwMode="auto">
          <a:xfrm flipH="1">
            <a:off x="2255838" y="3656013"/>
            <a:ext cx="25400" cy="3175"/>
          </a:xfrm>
          <a:prstGeom prst="line">
            <a:avLst/>
          </a:prstGeom>
          <a:noFill/>
          <a:ln w="19050">
            <a:solidFill>
              <a:srgbClr val="FF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70" name="Line 335"/>
          <p:cNvSpPr>
            <a:spLocks noChangeShapeType="1"/>
          </p:cNvSpPr>
          <p:nvPr/>
        </p:nvSpPr>
        <p:spPr bwMode="auto">
          <a:xfrm flipH="1">
            <a:off x="2255838" y="3751263"/>
            <a:ext cx="25400" cy="3175"/>
          </a:xfrm>
          <a:prstGeom prst="line">
            <a:avLst/>
          </a:prstGeom>
          <a:noFill/>
          <a:ln w="19050">
            <a:solidFill>
              <a:srgbClr val="FF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71" name="Line 336"/>
          <p:cNvSpPr>
            <a:spLocks noChangeShapeType="1"/>
          </p:cNvSpPr>
          <p:nvPr/>
        </p:nvSpPr>
        <p:spPr bwMode="auto">
          <a:xfrm flipH="1">
            <a:off x="2255838" y="3854450"/>
            <a:ext cx="25400" cy="1588"/>
          </a:xfrm>
          <a:prstGeom prst="line">
            <a:avLst/>
          </a:prstGeom>
          <a:noFill/>
          <a:ln w="19050">
            <a:solidFill>
              <a:srgbClr val="FF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72" name="Line 337"/>
          <p:cNvSpPr>
            <a:spLocks noChangeShapeType="1"/>
          </p:cNvSpPr>
          <p:nvPr/>
        </p:nvSpPr>
        <p:spPr bwMode="auto">
          <a:xfrm flipH="1">
            <a:off x="2255838" y="3949700"/>
            <a:ext cx="25400" cy="1588"/>
          </a:xfrm>
          <a:prstGeom prst="line">
            <a:avLst/>
          </a:prstGeom>
          <a:noFill/>
          <a:ln w="19050">
            <a:solidFill>
              <a:srgbClr val="FF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73" name="Line 338"/>
          <p:cNvSpPr>
            <a:spLocks noChangeShapeType="1"/>
          </p:cNvSpPr>
          <p:nvPr/>
        </p:nvSpPr>
        <p:spPr bwMode="auto">
          <a:xfrm flipH="1">
            <a:off x="2255838" y="4052888"/>
            <a:ext cx="25400" cy="1587"/>
          </a:xfrm>
          <a:prstGeom prst="line">
            <a:avLst/>
          </a:prstGeom>
          <a:noFill/>
          <a:ln w="19050">
            <a:solidFill>
              <a:srgbClr val="FF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74" name="Line 339"/>
          <p:cNvSpPr>
            <a:spLocks noChangeShapeType="1"/>
          </p:cNvSpPr>
          <p:nvPr/>
        </p:nvSpPr>
        <p:spPr bwMode="auto">
          <a:xfrm flipH="1">
            <a:off x="2255838" y="4156075"/>
            <a:ext cx="25400" cy="1588"/>
          </a:xfrm>
          <a:prstGeom prst="line">
            <a:avLst/>
          </a:prstGeom>
          <a:noFill/>
          <a:ln w="19050">
            <a:solidFill>
              <a:srgbClr val="FF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75" name="Line 340"/>
          <p:cNvSpPr>
            <a:spLocks noChangeShapeType="1"/>
          </p:cNvSpPr>
          <p:nvPr/>
        </p:nvSpPr>
        <p:spPr bwMode="auto">
          <a:xfrm flipH="1">
            <a:off x="2255838" y="4259263"/>
            <a:ext cx="25400" cy="1587"/>
          </a:xfrm>
          <a:prstGeom prst="line">
            <a:avLst/>
          </a:prstGeom>
          <a:noFill/>
          <a:ln w="19050">
            <a:solidFill>
              <a:srgbClr val="FF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76" name="Line 341"/>
          <p:cNvSpPr>
            <a:spLocks noChangeShapeType="1"/>
          </p:cNvSpPr>
          <p:nvPr/>
        </p:nvSpPr>
        <p:spPr bwMode="auto">
          <a:xfrm flipH="1">
            <a:off x="2255838" y="4351338"/>
            <a:ext cx="25400" cy="1587"/>
          </a:xfrm>
          <a:prstGeom prst="line">
            <a:avLst/>
          </a:prstGeom>
          <a:noFill/>
          <a:ln w="19050">
            <a:solidFill>
              <a:srgbClr val="FF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77" name="Line 342"/>
          <p:cNvSpPr>
            <a:spLocks noChangeShapeType="1"/>
          </p:cNvSpPr>
          <p:nvPr/>
        </p:nvSpPr>
        <p:spPr bwMode="auto">
          <a:xfrm flipH="1">
            <a:off x="2255838" y="4454525"/>
            <a:ext cx="25400" cy="1588"/>
          </a:xfrm>
          <a:prstGeom prst="line">
            <a:avLst/>
          </a:prstGeom>
          <a:noFill/>
          <a:ln w="19050">
            <a:solidFill>
              <a:srgbClr val="FF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78" name="Line 343"/>
          <p:cNvSpPr>
            <a:spLocks noChangeShapeType="1"/>
          </p:cNvSpPr>
          <p:nvPr/>
        </p:nvSpPr>
        <p:spPr bwMode="auto">
          <a:xfrm flipH="1">
            <a:off x="2255838" y="4548188"/>
            <a:ext cx="25400" cy="3175"/>
          </a:xfrm>
          <a:prstGeom prst="line">
            <a:avLst/>
          </a:prstGeom>
          <a:noFill/>
          <a:ln w="19050">
            <a:solidFill>
              <a:srgbClr val="FF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79" name="Line 344"/>
          <p:cNvSpPr>
            <a:spLocks noChangeShapeType="1"/>
          </p:cNvSpPr>
          <p:nvPr/>
        </p:nvSpPr>
        <p:spPr bwMode="auto">
          <a:xfrm flipH="1">
            <a:off x="2255838" y="4651375"/>
            <a:ext cx="25400" cy="3175"/>
          </a:xfrm>
          <a:prstGeom prst="line">
            <a:avLst/>
          </a:prstGeom>
          <a:noFill/>
          <a:ln w="19050">
            <a:solidFill>
              <a:srgbClr val="FF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80" name="Line 345"/>
          <p:cNvSpPr>
            <a:spLocks noChangeShapeType="1"/>
          </p:cNvSpPr>
          <p:nvPr/>
        </p:nvSpPr>
        <p:spPr bwMode="auto">
          <a:xfrm flipH="1">
            <a:off x="2255838" y="4746625"/>
            <a:ext cx="25400" cy="1588"/>
          </a:xfrm>
          <a:prstGeom prst="line">
            <a:avLst/>
          </a:prstGeom>
          <a:noFill/>
          <a:ln w="19050">
            <a:solidFill>
              <a:srgbClr val="FF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81" name="Line 346"/>
          <p:cNvSpPr>
            <a:spLocks noChangeShapeType="1"/>
          </p:cNvSpPr>
          <p:nvPr/>
        </p:nvSpPr>
        <p:spPr bwMode="auto">
          <a:xfrm flipH="1">
            <a:off x="2255838" y="4849813"/>
            <a:ext cx="25400" cy="1587"/>
          </a:xfrm>
          <a:prstGeom prst="line">
            <a:avLst/>
          </a:prstGeom>
          <a:noFill/>
          <a:ln w="19050">
            <a:solidFill>
              <a:srgbClr val="FF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82" name="Line 347"/>
          <p:cNvSpPr>
            <a:spLocks noChangeShapeType="1"/>
          </p:cNvSpPr>
          <p:nvPr/>
        </p:nvSpPr>
        <p:spPr bwMode="auto">
          <a:xfrm flipH="1">
            <a:off x="2255838" y="4953000"/>
            <a:ext cx="25400" cy="1588"/>
          </a:xfrm>
          <a:prstGeom prst="line">
            <a:avLst/>
          </a:prstGeom>
          <a:noFill/>
          <a:ln w="19050">
            <a:solidFill>
              <a:srgbClr val="FF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83" name="Line 348"/>
          <p:cNvSpPr>
            <a:spLocks noChangeShapeType="1"/>
          </p:cNvSpPr>
          <p:nvPr/>
        </p:nvSpPr>
        <p:spPr bwMode="auto">
          <a:xfrm flipH="1">
            <a:off x="2255838" y="5046663"/>
            <a:ext cx="25400" cy="1587"/>
          </a:xfrm>
          <a:prstGeom prst="line">
            <a:avLst/>
          </a:prstGeom>
          <a:noFill/>
          <a:ln w="19050">
            <a:solidFill>
              <a:srgbClr val="FF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84" name="Line 349"/>
          <p:cNvSpPr>
            <a:spLocks noChangeShapeType="1"/>
          </p:cNvSpPr>
          <p:nvPr/>
        </p:nvSpPr>
        <p:spPr bwMode="auto">
          <a:xfrm flipH="1">
            <a:off x="2255838" y="5149850"/>
            <a:ext cx="25400" cy="1588"/>
          </a:xfrm>
          <a:prstGeom prst="line">
            <a:avLst/>
          </a:prstGeom>
          <a:noFill/>
          <a:ln w="19050">
            <a:solidFill>
              <a:srgbClr val="FF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85" name="Line 350"/>
          <p:cNvSpPr>
            <a:spLocks noChangeShapeType="1"/>
          </p:cNvSpPr>
          <p:nvPr/>
        </p:nvSpPr>
        <p:spPr bwMode="auto">
          <a:xfrm flipH="1">
            <a:off x="2255838" y="5241925"/>
            <a:ext cx="25400" cy="3175"/>
          </a:xfrm>
          <a:prstGeom prst="line">
            <a:avLst/>
          </a:prstGeom>
          <a:noFill/>
          <a:ln w="19050">
            <a:solidFill>
              <a:srgbClr val="FF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86" name="Line 351"/>
          <p:cNvSpPr>
            <a:spLocks noChangeShapeType="1"/>
          </p:cNvSpPr>
          <p:nvPr/>
        </p:nvSpPr>
        <p:spPr bwMode="auto">
          <a:xfrm flipH="1">
            <a:off x="2255838" y="5345113"/>
            <a:ext cx="25400" cy="3175"/>
          </a:xfrm>
          <a:prstGeom prst="line">
            <a:avLst/>
          </a:prstGeom>
          <a:noFill/>
          <a:ln w="19050">
            <a:solidFill>
              <a:srgbClr val="FF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87" name="Line 352"/>
          <p:cNvSpPr>
            <a:spLocks noChangeShapeType="1"/>
          </p:cNvSpPr>
          <p:nvPr/>
        </p:nvSpPr>
        <p:spPr bwMode="auto">
          <a:xfrm flipH="1">
            <a:off x="2255838" y="5440363"/>
            <a:ext cx="25400" cy="3175"/>
          </a:xfrm>
          <a:prstGeom prst="line">
            <a:avLst/>
          </a:prstGeom>
          <a:noFill/>
          <a:ln w="19050">
            <a:solidFill>
              <a:srgbClr val="FF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88" name="Line 353"/>
          <p:cNvSpPr>
            <a:spLocks noChangeShapeType="1"/>
          </p:cNvSpPr>
          <p:nvPr/>
        </p:nvSpPr>
        <p:spPr bwMode="auto">
          <a:xfrm flipH="1">
            <a:off x="2255838" y="5551488"/>
            <a:ext cx="25400" cy="3175"/>
          </a:xfrm>
          <a:prstGeom prst="line">
            <a:avLst/>
          </a:prstGeom>
          <a:noFill/>
          <a:ln w="19050">
            <a:solidFill>
              <a:srgbClr val="FF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89" name="Line 354"/>
          <p:cNvSpPr>
            <a:spLocks noChangeShapeType="1"/>
          </p:cNvSpPr>
          <p:nvPr/>
        </p:nvSpPr>
        <p:spPr bwMode="auto">
          <a:xfrm flipH="1">
            <a:off x="2255838" y="5646738"/>
            <a:ext cx="25400" cy="3175"/>
          </a:xfrm>
          <a:prstGeom prst="line">
            <a:avLst/>
          </a:prstGeom>
          <a:noFill/>
          <a:ln w="19050">
            <a:solidFill>
              <a:srgbClr val="FF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90" name="Line 355"/>
          <p:cNvSpPr>
            <a:spLocks noChangeShapeType="1"/>
          </p:cNvSpPr>
          <p:nvPr/>
        </p:nvSpPr>
        <p:spPr bwMode="auto">
          <a:xfrm flipH="1">
            <a:off x="2255838" y="5749925"/>
            <a:ext cx="25400" cy="3175"/>
          </a:xfrm>
          <a:prstGeom prst="line">
            <a:avLst/>
          </a:prstGeom>
          <a:noFill/>
          <a:ln w="19050">
            <a:solidFill>
              <a:srgbClr val="FF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91" name="Line 356"/>
          <p:cNvSpPr>
            <a:spLocks noChangeShapeType="1"/>
          </p:cNvSpPr>
          <p:nvPr/>
        </p:nvSpPr>
        <p:spPr bwMode="auto">
          <a:xfrm flipH="1">
            <a:off x="2255838" y="5845175"/>
            <a:ext cx="25400" cy="1588"/>
          </a:xfrm>
          <a:prstGeom prst="line">
            <a:avLst/>
          </a:prstGeom>
          <a:noFill/>
          <a:ln w="19050">
            <a:solidFill>
              <a:srgbClr val="FF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892" name="Freeform 357"/>
          <p:cNvSpPr>
            <a:spLocks/>
          </p:cNvSpPr>
          <p:nvPr/>
        </p:nvSpPr>
        <p:spPr bwMode="auto">
          <a:xfrm>
            <a:off x="2255838" y="2346325"/>
            <a:ext cx="25400" cy="34925"/>
          </a:xfrm>
          <a:custGeom>
            <a:avLst/>
            <a:gdLst>
              <a:gd name="T0" fmla="*/ 2147483647 w 16"/>
              <a:gd name="T1" fmla="*/ 2147483647 h 22"/>
              <a:gd name="T2" fmla="*/ 0 w 16"/>
              <a:gd name="T3" fmla="*/ 0 h 22"/>
              <a:gd name="T4" fmla="*/ 0 w 16"/>
              <a:gd name="T5" fmla="*/ 2147483647 h 22"/>
              <a:gd name="T6" fmla="*/ 2147483647 w 16"/>
              <a:gd name="T7" fmla="*/ 2147483647 h 22"/>
              <a:gd name="T8" fmla="*/ 0 60000 65536"/>
              <a:gd name="T9" fmla="*/ 0 60000 65536"/>
              <a:gd name="T10" fmla="*/ 0 60000 65536"/>
              <a:gd name="T11" fmla="*/ 0 60000 65536"/>
              <a:gd name="T12" fmla="*/ 0 w 16"/>
              <a:gd name="T13" fmla="*/ 0 h 22"/>
              <a:gd name="T14" fmla="*/ 16 w 16"/>
              <a:gd name="T15" fmla="*/ 22 h 22"/>
            </a:gdLst>
            <a:ahLst/>
            <a:cxnLst>
              <a:cxn ang="T8">
                <a:pos x="T0" y="T1"/>
              </a:cxn>
              <a:cxn ang="T9">
                <a:pos x="T2" y="T3"/>
              </a:cxn>
              <a:cxn ang="T10">
                <a:pos x="T4" y="T5"/>
              </a:cxn>
              <a:cxn ang="T11">
                <a:pos x="T6" y="T7"/>
              </a:cxn>
            </a:cxnLst>
            <a:rect l="T12" t="T13" r="T14" b="T15"/>
            <a:pathLst>
              <a:path w="16" h="22">
                <a:moveTo>
                  <a:pt x="16" y="22"/>
                </a:moveTo>
                <a:lnTo>
                  <a:pt x="0" y="0"/>
                </a:lnTo>
                <a:lnTo>
                  <a:pt x="0" y="22"/>
                </a:lnTo>
                <a:lnTo>
                  <a:pt x="16" y="22"/>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893" name="Freeform 358"/>
          <p:cNvSpPr>
            <a:spLocks/>
          </p:cNvSpPr>
          <p:nvPr/>
        </p:nvSpPr>
        <p:spPr bwMode="auto">
          <a:xfrm>
            <a:off x="2255838" y="2346325"/>
            <a:ext cx="25400" cy="34925"/>
          </a:xfrm>
          <a:custGeom>
            <a:avLst/>
            <a:gdLst>
              <a:gd name="T0" fmla="*/ 0 w 16"/>
              <a:gd name="T1" fmla="*/ 0 h 22"/>
              <a:gd name="T2" fmla="*/ 2147483647 w 16"/>
              <a:gd name="T3" fmla="*/ 0 h 22"/>
              <a:gd name="T4" fmla="*/ 2147483647 w 16"/>
              <a:gd name="T5" fmla="*/ 2147483647 h 22"/>
              <a:gd name="T6" fmla="*/ 0 w 16"/>
              <a:gd name="T7" fmla="*/ 0 h 22"/>
              <a:gd name="T8" fmla="*/ 0 60000 65536"/>
              <a:gd name="T9" fmla="*/ 0 60000 65536"/>
              <a:gd name="T10" fmla="*/ 0 60000 65536"/>
              <a:gd name="T11" fmla="*/ 0 60000 65536"/>
              <a:gd name="T12" fmla="*/ 0 w 16"/>
              <a:gd name="T13" fmla="*/ 0 h 22"/>
              <a:gd name="T14" fmla="*/ 16 w 16"/>
              <a:gd name="T15" fmla="*/ 22 h 22"/>
            </a:gdLst>
            <a:ahLst/>
            <a:cxnLst>
              <a:cxn ang="T8">
                <a:pos x="T0" y="T1"/>
              </a:cxn>
              <a:cxn ang="T9">
                <a:pos x="T2" y="T3"/>
              </a:cxn>
              <a:cxn ang="T10">
                <a:pos x="T4" y="T5"/>
              </a:cxn>
              <a:cxn ang="T11">
                <a:pos x="T6" y="T7"/>
              </a:cxn>
            </a:cxnLst>
            <a:rect l="T12" t="T13" r="T14" b="T15"/>
            <a:pathLst>
              <a:path w="16" h="22">
                <a:moveTo>
                  <a:pt x="0" y="0"/>
                </a:moveTo>
                <a:lnTo>
                  <a:pt x="16" y="0"/>
                </a:lnTo>
                <a:lnTo>
                  <a:pt x="16" y="22"/>
                </a:lnTo>
                <a:lnTo>
                  <a:pt x="0" y="0"/>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894" name="Freeform 359"/>
          <p:cNvSpPr>
            <a:spLocks/>
          </p:cNvSpPr>
          <p:nvPr/>
        </p:nvSpPr>
        <p:spPr bwMode="auto">
          <a:xfrm>
            <a:off x="2255838" y="2841625"/>
            <a:ext cx="25400" cy="26988"/>
          </a:xfrm>
          <a:custGeom>
            <a:avLst/>
            <a:gdLst>
              <a:gd name="T0" fmla="*/ 2147483647 w 16"/>
              <a:gd name="T1" fmla="*/ 2147483647 h 17"/>
              <a:gd name="T2" fmla="*/ 0 w 16"/>
              <a:gd name="T3" fmla="*/ 0 h 17"/>
              <a:gd name="T4" fmla="*/ 0 w 16"/>
              <a:gd name="T5" fmla="*/ 2147483647 h 17"/>
              <a:gd name="T6" fmla="*/ 2147483647 w 16"/>
              <a:gd name="T7" fmla="*/ 2147483647 h 17"/>
              <a:gd name="T8" fmla="*/ 0 60000 65536"/>
              <a:gd name="T9" fmla="*/ 0 60000 65536"/>
              <a:gd name="T10" fmla="*/ 0 60000 65536"/>
              <a:gd name="T11" fmla="*/ 0 60000 65536"/>
              <a:gd name="T12" fmla="*/ 0 w 16"/>
              <a:gd name="T13" fmla="*/ 0 h 17"/>
              <a:gd name="T14" fmla="*/ 16 w 16"/>
              <a:gd name="T15" fmla="*/ 17 h 17"/>
            </a:gdLst>
            <a:ahLst/>
            <a:cxnLst>
              <a:cxn ang="T8">
                <a:pos x="T0" y="T1"/>
              </a:cxn>
              <a:cxn ang="T9">
                <a:pos x="T2" y="T3"/>
              </a:cxn>
              <a:cxn ang="T10">
                <a:pos x="T4" y="T5"/>
              </a:cxn>
              <a:cxn ang="T11">
                <a:pos x="T6" y="T7"/>
              </a:cxn>
            </a:cxnLst>
            <a:rect l="T12" t="T13" r="T14" b="T15"/>
            <a:pathLst>
              <a:path w="16" h="17">
                <a:moveTo>
                  <a:pt x="16" y="17"/>
                </a:moveTo>
                <a:lnTo>
                  <a:pt x="0" y="0"/>
                </a:lnTo>
                <a:lnTo>
                  <a:pt x="0" y="17"/>
                </a:lnTo>
                <a:lnTo>
                  <a:pt x="16" y="1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895" name="Freeform 360"/>
          <p:cNvSpPr>
            <a:spLocks/>
          </p:cNvSpPr>
          <p:nvPr/>
        </p:nvSpPr>
        <p:spPr bwMode="auto">
          <a:xfrm>
            <a:off x="2255838" y="2841625"/>
            <a:ext cx="25400" cy="26988"/>
          </a:xfrm>
          <a:custGeom>
            <a:avLst/>
            <a:gdLst>
              <a:gd name="T0" fmla="*/ 0 w 16"/>
              <a:gd name="T1" fmla="*/ 0 h 17"/>
              <a:gd name="T2" fmla="*/ 2147483647 w 16"/>
              <a:gd name="T3" fmla="*/ 0 h 17"/>
              <a:gd name="T4" fmla="*/ 2147483647 w 16"/>
              <a:gd name="T5" fmla="*/ 2147483647 h 17"/>
              <a:gd name="T6" fmla="*/ 0 w 16"/>
              <a:gd name="T7" fmla="*/ 0 h 17"/>
              <a:gd name="T8" fmla="*/ 0 60000 65536"/>
              <a:gd name="T9" fmla="*/ 0 60000 65536"/>
              <a:gd name="T10" fmla="*/ 0 60000 65536"/>
              <a:gd name="T11" fmla="*/ 0 60000 65536"/>
              <a:gd name="T12" fmla="*/ 0 w 16"/>
              <a:gd name="T13" fmla="*/ 0 h 17"/>
              <a:gd name="T14" fmla="*/ 16 w 16"/>
              <a:gd name="T15" fmla="*/ 17 h 17"/>
            </a:gdLst>
            <a:ahLst/>
            <a:cxnLst>
              <a:cxn ang="T8">
                <a:pos x="T0" y="T1"/>
              </a:cxn>
              <a:cxn ang="T9">
                <a:pos x="T2" y="T3"/>
              </a:cxn>
              <a:cxn ang="T10">
                <a:pos x="T4" y="T5"/>
              </a:cxn>
              <a:cxn ang="T11">
                <a:pos x="T6" y="T7"/>
              </a:cxn>
            </a:cxnLst>
            <a:rect l="T12" t="T13" r="T14" b="T15"/>
            <a:pathLst>
              <a:path w="16" h="17">
                <a:moveTo>
                  <a:pt x="0" y="0"/>
                </a:moveTo>
                <a:lnTo>
                  <a:pt x="16" y="0"/>
                </a:lnTo>
                <a:lnTo>
                  <a:pt x="16" y="17"/>
                </a:lnTo>
                <a:lnTo>
                  <a:pt x="0" y="0"/>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896" name="Freeform 361"/>
          <p:cNvSpPr>
            <a:spLocks/>
          </p:cNvSpPr>
          <p:nvPr/>
        </p:nvSpPr>
        <p:spPr bwMode="auto">
          <a:xfrm>
            <a:off x="2255838" y="3349625"/>
            <a:ext cx="25400" cy="25400"/>
          </a:xfrm>
          <a:custGeom>
            <a:avLst/>
            <a:gdLst>
              <a:gd name="T0" fmla="*/ 2147483647 w 16"/>
              <a:gd name="T1" fmla="*/ 2147483647 h 16"/>
              <a:gd name="T2" fmla="*/ 0 w 16"/>
              <a:gd name="T3" fmla="*/ 0 h 16"/>
              <a:gd name="T4" fmla="*/ 0 w 16"/>
              <a:gd name="T5" fmla="*/ 2147483647 h 16"/>
              <a:gd name="T6" fmla="*/ 2147483647 w 16"/>
              <a:gd name="T7" fmla="*/ 2147483647 h 16"/>
              <a:gd name="T8" fmla="*/ 0 60000 65536"/>
              <a:gd name="T9" fmla="*/ 0 60000 65536"/>
              <a:gd name="T10" fmla="*/ 0 60000 65536"/>
              <a:gd name="T11" fmla="*/ 0 60000 65536"/>
              <a:gd name="T12" fmla="*/ 0 w 16"/>
              <a:gd name="T13" fmla="*/ 0 h 16"/>
              <a:gd name="T14" fmla="*/ 16 w 16"/>
              <a:gd name="T15" fmla="*/ 16 h 16"/>
            </a:gdLst>
            <a:ahLst/>
            <a:cxnLst>
              <a:cxn ang="T8">
                <a:pos x="T0" y="T1"/>
              </a:cxn>
              <a:cxn ang="T9">
                <a:pos x="T2" y="T3"/>
              </a:cxn>
              <a:cxn ang="T10">
                <a:pos x="T4" y="T5"/>
              </a:cxn>
              <a:cxn ang="T11">
                <a:pos x="T6" y="T7"/>
              </a:cxn>
            </a:cxnLst>
            <a:rect l="T12" t="T13" r="T14" b="T15"/>
            <a:pathLst>
              <a:path w="16" h="16">
                <a:moveTo>
                  <a:pt x="16" y="16"/>
                </a:moveTo>
                <a:lnTo>
                  <a:pt x="0" y="0"/>
                </a:lnTo>
                <a:lnTo>
                  <a:pt x="0" y="16"/>
                </a:lnTo>
                <a:lnTo>
                  <a:pt x="16" y="16"/>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897" name="Freeform 362"/>
          <p:cNvSpPr>
            <a:spLocks/>
          </p:cNvSpPr>
          <p:nvPr/>
        </p:nvSpPr>
        <p:spPr bwMode="auto">
          <a:xfrm>
            <a:off x="2255838" y="3349625"/>
            <a:ext cx="25400" cy="25400"/>
          </a:xfrm>
          <a:custGeom>
            <a:avLst/>
            <a:gdLst>
              <a:gd name="T0" fmla="*/ 0 w 16"/>
              <a:gd name="T1" fmla="*/ 0 h 16"/>
              <a:gd name="T2" fmla="*/ 2147483647 w 16"/>
              <a:gd name="T3" fmla="*/ 0 h 16"/>
              <a:gd name="T4" fmla="*/ 2147483647 w 16"/>
              <a:gd name="T5" fmla="*/ 2147483647 h 16"/>
              <a:gd name="T6" fmla="*/ 0 w 16"/>
              <a:gd name="T7" fmla="*/ 0 h 16"/>
              <a:gd name="T8" fmla="*/ 0 60000 65536"/>
              <a:gd name="T9" fmla="*/ 0 60000 65536"/>
              <a:gd name="T10" fmla="*/ 0 60000 65536"/>
              <a:gd name="T11" fmla="*/ 0 60000 65536"/>
              <a:gd name="T12" fmla="*/ 0 w 16"/>
              <a:gd name="T13" fmla="*/ 0 h 16"/>
              <a:gd name="T14" fmla="*/ 16 w 16"/>
              <a:gd name="T15" fmla="*/ 16 h 16"/>
            </a:gdLst>
            <a:ahLst/>
            <a:cxnLst>
              <a:cxn ang="T8">
                <a:pos x="T0" y="T1"/>
              </a:cxn>
              <a:cxn ang="T9">
                <a:pos x="T2" y="T3"/>
              </a:cxn>
              <a:cxn ang="T10">
                <a:pos x="T4" y="T5"/>
              </a:cxn>
              <a:cxn ang="T11">
                <a:pos x="T6" y="T7"/>
              </a:cxn>
            </a:cxnLst>
            <a:rect l="T12" t="T13" r="T14" b="T15"/>
            <a:pathLst>
              <a:path w="16" h="16">
                <a:moveTo>
                  <a:pt x="0" y="0"/>
                </a:moveTo>
                <a:lnTo>
                  <a:pt x="16" y="0"/>
                </a:lnTo>
                <a:lnTo>
                  <a:pt x="16" y="16"/>
                </a:lnTo>
                <a:lnTo>
                  <a:pt x="0" y="0"/>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898" name="Freeform 363"/>
          <p:cNvSpPr>
            <a:spLocks/>
          </p:cNvSpPr>
          <p:nvPr/>
        </p:nvSpPr>
        <p:spPr bwMode="auto">
          <a:xfrm>
            <a:off x="2255838" y="3846513"/>
            <a:ext cx="25400" cy="25400"/>
          </a:xfrm>
          <a:custGeom>
            <a:avLst/>
            <a:gdLst>
              <a:gd name="T0" fmla="*/ 2147483647 w 16"/>
              <a:gd name="T1" fmla="*/ 2147483647 h 16"/>
              <a:gd name="T2" fmla="*/ 0 w 16"/>
              <a:gd name="T3" fmla="*/ 0 h 16"/>
              <a:gd name="T4" fmla="*/ 0 w 16"/>
              <a:gd name="T5" fmla="*/ 2147483647 h 16"/>
              <a:gd name="T6" fmla="*/ 2147483647 w 16"/>
              <a:gd name="T7" fmla="*/ 2147483647 h 16"/>
              <a:gd name="T8" fmla="*/ 0 60000 65536"/>
              <a:gd name="T9" fmla="*/ 0 60000 65536"/>
              <a:gd name="T10" fmla="*/ 0 60000 65536"/>
              <a:gd name="T11" fmla="*/ 0 60000 65536"/>
              <a:gd name="T12" fmla="*/ 0 w 16"/>
              <a:gd name="T13" fmla="*/ 0 h 16"/>
              <a:gd name="T14" fmla="*/ 16 w 16"/>
              <a:gd name="T15" fmla="*/ 16 h 16"/>
            </a:gdLst>
            <a:ahLst/>
            <a:cxnLst>
              <a:cxn ang="T8">
                <a:pos x="T0" y="T1"/>
              </a:cxn>
              <a:cxn ang="T9">
                <a:pos x="T2" y="T3"/>
              </a:cxn>
              <a:cxn ang="T10">
                <a:pos x="T4" y="T5"/>
              </a:cxn>
              <a:cxn ang="T11">
                <a:pos x="T6" y="T7"/>
              </a:cxn>
            </a:cxnLst>
            <a:rect l="T12" t="T13" r="T14" b="T15"/>
            <a:pathLst>
              <a:path w="16" h="16">
                <a:moveTo>
                  <a:pt x="16" y="16"/>
                </a:moveTo>
                <a:lnTo>
                  <a:pt x="0" y="0"/>
                </a:lnTo>
                <a:lnTo>
                  <a:pt x="0" y="16"/>
                </a:lnTo>
                <a:lnTo>
                  <a:pt x="16" y="16"/>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899" name="Freeform 364"/>
          <p:cNvSpPr>
            <a:spLocks/>
          </p:cNvSpPr>
          <p:nvPr/>
        </p:nvSpPr>
        <p:spPr bwMode="auto">
          <a:xfrm>
            <a:off x="2255838" y="3846513"/>
            <a:ext cx="25400" cy="25400"/>
          </a:xfrm>
          <a:custGeom>
            <a:avLst/>
            <a:gdLst>
              <a:gd name="T0" fmla="*/ 0 w 16"/>
              <a:gd name="T1" fmla="*/ 0 h 16"/>
              <a:gd name="T2" fmla="*/ 2147483647 w 16"/>
              <a:gd name="T3" fmla="*/ 0 h 16"/>
              <a:gd name="T4" fmla="*/ 2147483647 w 16"/>
              <a:gd name="T5" fmla="*/ 2147483647 h 16"/>
              <a:gd name="T6" fmla="*/ 0 w 16"/>
              <a:gd name="T7" fmla="*/ 0 h 16"/>
              <a:gd name="T8" fmla="*/ 0 60000 65536"/>
              <a:gd name="T9" fmla="*/ 0 60000 65536"/>
              <a:gd name="T10" fmla="*/ 0 60000 65536"/>
              <a:gd name="T11" fmla="*/ 0 60000 65536"/>
              <a:gd name="T12" fmla="*/ 0 w 16"/>
              <a:gd name="T13" fmla="*/ 0 h 16"/>
              <a:gd name="T14" fmla="*/ 16 w 16"/>
              <a:gd name="T15" fmla="*/ 16 h 16"/>
            </a:gdLst>
            <a:ahLst/>
            <a:cxnLst>
              <a:cxn ang="T8">
                <a:pos x="T0" y="T1"/>
              </a:cxn>
              <a:cxn ang="T9">
                <a:pos x="T2" y="T3"/>
              </a:cxn>
              <a:cxn ang="T10">
                <a:pos x="T4" y="T5"/>
              </a:cxn>
              <a:cxn ang="T11">
                <a:pos x="T6" y="T7"/>
              </a:cxn>
            </a:cxnLst>
            <a:rect l="T12" t="T13" r="T14" b="T15"/>
            <a:pathLst>
              <a:path w="16" h="16">
                <a:moveTo>
                  <a:pt x="0" y="0"/>
                </a:moveTo>
                <a:lnTo>
                  <a:pt x="16" y="0"/>
                </a:lnTo>
                <a:lnTo>
                  <a:pt x="16" y="16"/>
                </a:lnTo>
                <a:lnTo>
                  <a:pt x="0" y="0"/>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00" name="Freeform 365"/>
          <p:cNvSpPr>
            <a:spLocks/>
          </p:cNvSpPr>
          <p:nvPr/>
        </p:nvSpPr>
        <p:spPr bwMode="auto">
          <a:xfrm>
            <a:off x="2255838" y="4335463"/>
            <a:ext cx="25400" cy="26987"/>
          </a:xfrm>
          <a:custGeom>
            <a:avLst/>
            <a:gdLst>
              <a:gd name="T0" fmla="*/ 2147483647 w 16"/>
              <a:gd name="T1" fmla="*/ 2147483647 h 17"/>
              <a:gd name="T2" fmla="*/ 0 w 16"/>
              <a:gd name="T3" fmla="*/ 0 h 17"/>
              <a:gd name="T4" fmla="*/ 0 w 16"/>
              <a:gd name="T5" fmla="*/ 2147483647 h 17"/>
              <a:gd name="T6" fmla="*/ 2147483647 w 16"/>
              <a:gd name="T7" fmla="*/ 2147483647 h 17"/>
              <a:gd name="T8" fmla="*/ 0 60000 65536"/>
              <a:gd name="T9" fmla="*/ 0 60000 65536"/>
              <a:gd name="T10" fmla="*/ 0 60000 65536"/>
              <a:gd name="T11" fmla="*/ 0 60000 65536"/>
              <a:gd name="T12" fmla="*/ 0 w 16"/>
              <a:gd name="T13" fmla="*/ 0 h 17"/>
              <a:gd name="T14" fmla="*/ 16 w 16"/>
              <a:gd name="T15" fmla="*/ 17 h 17"/>
            </a:gdLst>
            <a:ahLst/>
            <a:cxnLst>
              <a:cxn ang="T8">
                <a:pos x="T0" y="T1"/>
              </a:cxn>
              <a:cxn ang="T9">
                <a:pos x="T2" y="T3"/>
              </a:cxn>
              <a:cxn ang="T10">
                <a:pos x="T4" y="T5"/>
              </a:cxn>
              <a:cxn ang="T11">
                <a:pos x="T6" y="T7"/>
              </a:cxn>
            </a:cxnLst>
            <a:rect l="T12" t="T13" r="T14" b="T15"/>
            <a:pathLst>
              <a:path w="16" h="17">
                <a:moveTo>
                  <a:pt x="16" y="17"/>
                </a:moveTo>
                <a:lnTo>
                  <a:pt x="0" y="0"/>
                </a:lnTo>
                <a:lnTo>
                  <a:pt x="0" y="17"/>
                </a:lnTo>
                <a:lnTo>
                  <a:pt x="16" y="1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01" name="Freeform 366"/>
          <p:cNvSpPr>
            <a:spLocks/>
          </p:cNvSpPr>
          <p:nvPr/>
        </p:nvSpPr>
        <p:spPr bwMode="auto">
          <a:xfrm>
            <a:off x="2255838" y="4335463"/>
            <a:ext cx="25400" cy="26987"/>
          </a:xfrm>
          <a:custGeom>
            <a:avLst/>
            <a:gdLst>
              <a:gd name="T0" fmla="*/ 0 w 16"/>
              <a:gd name="T1" fmla="*/ 0 h 17"/>
              <a:gd name="T2" fmla="*/ 2147483647 w 16"/>
              <a:gd name="T3" fmla="*/ 0 h 17"/>
              <a:gd name="T4" fmla="*/ 2147483647 w 16"/>
              <a:gd name="T5" fmla="*/ 2147483647 h 17"/>
              <a:gd name="T6" fmla="*/ 0 w 16"/>
              <a:gd name="T7" fmla="*/ 0 h 17"/>
              <a:gd name="T8" fmla="*/ 0 60000 65536"/>
              <a:gd name="T9" fmla="*/ 0 60000 65536"/>
              <a:gd name="T10" fmla="*/ 0 60000 65536"/>
              <a:gd name="T11" fmla="*/ 0 60000 65536"/>
              <a:gd name="T12" fmla="*/ 0 w 16"/>
              <a:gd name="T13" fmla="*/ 0 h 17"/>
              <a:gd name="T14" fmla="*/ 16 w 16"/>
              <a:gd name="T15" fmla="*/ 17 h 17"/>
            </a:gdLst>
            <a:ahLst/>
            <a:cxnLst>
              <a:cxn ang="T8">
                <a:pos x="T0" y="T1"/>
              </a:cxn>
              <a:cxn ang="T9">
                <a:pos x="T2" y="T3"/>
              </a:cxn>
              <a:cxn ang="T10">
                <a:pos x="T4" y="T5"/>
              </a:cxn>
              <a:cxn ang="T11">
                <a:pos x="T6" y="T7"/>
              </a:cxn>
            </a:cxnLst>
            <a:rect l="T12" t="T13" r="T14" b="T15"/>
            <a:pathLst>
              <a:path w="16" h="17">
                <a:moveTo>
                  <a:pt x="0" y="0"/>
                </a:moveTo>
                <a:lnTo>
                  <a:pt x="16" y="0"/>
                </a:lnTo>
                <a:lnTo>
                  <a:pt x="16" y="17"/>
                </a:lnTo>
                <a:lnTo>
                  <a:pt x="0" y="0"/>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02" name="Freeform 367"/>
          <p:cNvSpPr>
            <a:spLocks/>
          </p:cNvSpPr>
          <p:nvPr/>
        </p:nvSpPr>
        <p:spPr bwMode="auto">
          <a:xfrm>
            <a:off x="2255838" y="4832350"/>
            <a:ext cx="25400" cy="34925"/>
          </a:xfrm>
          <a:custGeom>
            <a:avLst/>
            <a:gdLst>
              <a:gd name="T0" fmla="*/ 2147483647 w 16"/>
              <a:gd name="T1" fmla="*/ 2147483647 h 22"/>
              <a:gd name="T2" fmla="*/ 0 w 16"/>
              <a:gd name="T3" fmla="*/ 0 h 22"/>
              <a:gd name="T4" fmla="*/ 0 w 16"/>
              <a:gd name="T5" fmla="*/ 2147483647 h 22"/>
              <a:gd name="T6" fmla="*/ 2147483647 w 16"/>
              <a:gd name="T7" fmla="*/ 2147483647 h 22"/>
              <a:gd name="T8" fmla="*/ 0 60000 65536"/>
              <a:gd name="T9" fmla="*/ 0 60000 65536"/>
              <a:gd name="T10" fmla="*/ 0 60000 65536"/>
              <a:gd name="T11" fmla="*/ 0 60000 65536"/>
              <a:gd name="T12" fmla="*/ 0 w 16"/>
              <a:gd name="T13" fmla="*/ 0 h 22"/>
              <a:gd name="T14" fmla="*/ 16 w 16"/>
              <a:gd name="T15" fmla="*/ 22 h 22"/>
            </a:gdLst>
            <a:ahLst/>
            <a:cxnLst>
              <a:cxn ang="T8">
                <a:pos x="T0" y="T1"/>
              </a:cxn>
              <a:cxn ang="T9">
                <a:pos x="T2" y="T3"/>
              </a:cxn>
              <a:cxn ang="T10">
                <a:pos x="T4" y="T5"/>
              </a:cxn>
              <a:cxn ang="T11">
                <a:pos x="T6" y="T7"/>
              </a:cxn>
            </a:cxnLst>
            <a:rect l="T12" t="T13" r="T14" b="T15"/>
            <a:pathLst>
              <a:path w="16" h="22">
                <a:moveTo>
                  <a:pt x="16" y="22"/>
                </a:moveTo>
                <a:lnTo>
                  <a:pt x="0" y="0"/>
                </a:lnTo>
                <a:lnTo>
                  <a:pt x="0" y="22"/>
                </a:lnTo>
                <a:lnTo>
                  <a:pt x="16" y="22"/>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03" name="Freeform 368"/>
          <p:cNvSpPr>
            <a:spLocks/>
          </p:cNvSpPr>
          <p:nvPr/>
        </p:nvSpPr>
        <p:spPr bwMode="auto">
          <a:xfrm>
            <a:off x="2255838" y="4832350"/>
            <a:ext cx="25400" cy="34925"/>
          </a:xfrm>
          <a:custGeom>
            <a:avLst/>
            <a:gdLst>
              <a:gd name="T0" fmla="*/ 0 w 16"/>
              <a:gd name="T1" fmla="*/ 0 h 22"/>
              <a:gd name="T2" fmla="*/ 2147483647 w 16"/>
              <a:gd name="T3" fmla="*/ 0 h 22"/>
              <a:gd name="T4" fmla="*/ 2147483647 w 16"/>
              <a:gd name="T5" fmla="*/ 2147483647 h 22"/>
              <a:gd name="T6" fmla="*/ 0 w 16"/>
              <a:gd name="T7" fmla="*/ 0 h 22"/>
              <a:gd name="T8" fmla="*/ 0 60000 65536"/>
              <a:gd name="T9" fmla="*/ 0 60000 65536"/>
              <a:gd name="T10" fmla="*/ 0 60000 65536"/>
              <a:gd name="T11" fmla="*/ 0 60000 65536"/>
              <a:gd name="T12" fmla="*/ 0 w 16"/>
              <a:gd name="T13" fmla="*/ 0 h 22"/>
              <a:gd name="T14" fmla="*/ 16 w 16"/>
              <a:gd name="T15" fmla="*/ 22 h 22"/>
            </a:gdLst>
            <a:ahLst/>
            <a:cxnLst>
              <a:cxn ang="T8">
                <a:pos x="T0" y="T1"/>
              </a:cxn>
              <a:cxn ang="T9">
                <a:pos x="T2" y="T3"/>
              </a:cxn>
              <a:cxn ang="T10">
                <a:pos x="T4" y="T5"/>
              </a:cxn>
              <a:cxn ang="T11">
                <a:pos x="T6" y="T7"/>
              </a:cxn>
            </a:cxnLst>
            <a:rect l="T12" t="T13" r="T14" b="T15"/>
            <a:pathLst>
              <a:path w="16" h="22">
                <a:moveTo>
                  <a:pt x="0" y="0"/>
                </a:moveTo>
                <a:lnTo>
                  <a:pt x="16" y="0"/>
                </a:lnTo>
                <a:lnTo>
                  <a:pt x="16" y="22"/>
                </a:lnTo>
                <a:lnTo>
                  <a:pt x="0" y="0"/>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04" name="Freeform 369"/>
          <p:cNvSpPr>
            <a:spLocks/>
          </p:cNvSpPr>
          <p:nvPr/>
        </p:nvSpPr>
        <p:spPr bwMode="auto">
          <a:xfrm>
            <a:off x="2255838" y="5337175"/>
            <a:ext cx="25400" cy="25400"/>
          </a:xfrm>
          <a:custGeom>
            <a:avLst/>
            <a:gdLst>
              <a:gd name="T0" fmla="*/ 2147483647 w 16"/>
              <a:gd name="T1" fmla="*/ 2147483647 h 16"/>
              <a:gd name="T2" fmla="*/ 0 w 16"/>
              <a:gd name="T3" fmla="*/ 0 h 16"/>
              <a:gd name="T4" fmla="*/ 0 w 16"/>
              <a:gd name="T5" fmla="*/ 2147483647 h 16"/>
              <a:gd name="T6" fmla="*/ 2147483647 w 16"/>
              <a:gd name="T7" fmla="*/ 2147483647 h 16"/>
              <a:gd name="T8" fmla="*/ 0 60000 65536"/>
              <a:gd name="T9" fmla="*/ 0 60000 65536"/>
              <a:gd name="T10" fmla="*/ 0 60000 65536"/>
              <a:gd name="T11" fmla="*/ 0 60000 65536"/>
              <a:gd name="T12" fmla="*/ 0 w 16"/>
              <a:gd name="T13" fmla="*/ 0 h 16"/>
              <a:gd name="T14" fmla="*/ 16 w 16"/>
              <a:gd name="T15" fmla="*/ 16 h 16"/>
            </a:gdLst>
            <a:ahLst/>
            <a:cxnLst>
              <a:cxn ang="T8">
                <a:pos x="T0" y="T1"/>
              </a:cxn>
              <a:cxn ang="T9">
                <a:pos x="T2" y="T3"/>
              </a:cxn>
              <a:cxn ang="T10">
                <a:pos x="T4" y="T5"/>
              </a:cxn>
              <a:cxn ang="T11">
                <a:pos x="T6" y="T7"/>
              </a:cxn>
            </a:cxnLst>
            <a:rect l="T12" t="T13" r="T14" b="T15"/>
            <a:pathLst>
              <a:path w="16" h="16">
                <a:moveTo>
                  <a:pt x="16" y="16"/>
                </a:moveTo>
                <a:lnTo>
                  <a:pt x="0" y="0"/>
                </a:lnTo>
                <a:lnTo>
                  <a:pt x="0" y="16"/>
                </a:lnTo>
                <a:lnTo>
                  <a:pt x="16" y="16"/>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05" name="Freeform 370"/>
          <p:cNvSpPr>
            <a:spLocks/>
          </p:cNvSpPr>
          <p:nvPr/>
        </p:nvSpPr>
        <p:spPr bwMode="auto">
          <a:xfrm>
            <a:off x="2255838" y="5337175"/>
            <a:ext cx="25400" cy="25400"/>
          </a:xfrm>
          <a:custGeom>
            <a:avLst/>
            <a:gdLst>
              <a:gd name="T0" fmla="*/ 0 w 16"/>
              <a:gd name="T1" fmla="*/ 0 h 16"/>
              <a:gd name="T2" fmla="*/ 2147483647 w 16"/>
              <a:gd name="T3" fmla="*/ 0 h 16"/>
              <a:gd name="T4" fmla="*/ 2147483647 w 16"/>
              <a:gd name="T5" fmla="*/ 2147483647 h 16"/>
              <a:gd name="T6" fmla="*/ 0 w 16"/>
              <a:gd name="T7" fmla="*/ 0 h 16"/>
              <a:gd name="T8" fmla="*/ 0 60000 65536"/>
              <a:gd name="T9" fmla="*/ 0 60000 65536"/>
              <a:gd name="T10" fmla="*/ 0 60000 65536"/>
              <a:gd name="T11" fmla="*/ 0 60000 65536"/>
              <a:gd name="T12" fmla="*/ 0 w 16"/>
              <a:gd name="T13" fmla="*/ 0 h 16"/>
              <a:gd name="T14" fmla="*/ 16 w 16"/>
              <a:gd name="T15" fmla="*/ 16 h 16"/>
            </a:gdLst>
            <a:ahLst/>
            <a:cxnLst>
              <a:cxn ang="T8">
                <a:pos x="T0" y="T1"/>
              </a:cxn>
              <a:cxn ang="T9">
                <a:pos x="T2" y="T3"/>
              </a:cxn>
              <a:cxn ang="T10">
                <a:pos x="T4" y="T5"/>
              </a:cxn>
              <a:cxn ang="T11">
                <a:pos x="T6" y="T7"/>
              </a:cxn>
            </a:cxnLst>
            <a:rect l="T12" t="T13" r="T14" b="T15"/>
            <a:pathLst>
              <a:path w="16" h="16">
                <a:moveTo>
                  <a:pt x="0" y="0"/>
                </a:moveTo>
                <a:lnTo>
                  <a:pt x="16" y="0"/>
                </a:lnTo>
                <a:lnTo>
                  <a:pt x="16" y="16"/>
                </a:lnTo>
                <a:lnTo>
                  <a:pt x="0" y="0"/>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06" name="Freeform 371"/>
          <p:cNvSpPr>
            <a:spLocks/>
          </p:cNvSpPr>
          <p:nvPr/>
        </p:nvSpPr>
        <p:spPr bwMode="auto">
          <a:xfrm>
            <a:off x="2255838" y="5827713"/>
            <a:ext cx="25400" cy="22225"/>
          </a:xfrm>
          <a:custGeom>
            <a:avLst/>
            <a:gdLst>
              <a:gd name="T0" fmla="*/ 2147483647 w 16"/>
              <a:gd name="T1" fmla="*/ 2147483647 h 14"/>
              <a:gd name="T2" fmla="*/ 0 w 16"/>
              <a:gd name="T3" fmla="*/ 0 h 14"/>
              <a:gd name="T4" fmla="*/ 0 w 16"/>
              <a:gd name="T5" fmla="*/ 2147483647 h 14"/>
              <a:gd name="T6" fmla="*/ 2147483647 w 16"/>
              <a:gd name="T7" fmla="*/ 2147483647 h 14"/>
              <a:gd name="T8" fmla="*/ 0 60000 65536"/>
              <a:gd name="T9" fmla="*/ 0 60000 65536"/>
              <a:gd name="T10" fmla="*/ 0 60000 65536"/>
              <a:gd name="T11" fmla="*/ 0 60000 65536"/>
              <a:gd name="T12" fmla="*/ 0 w 16"/>
              <a:gd name="T13" fmla="*/ 0 h 14"/>
              <a:gd name="T14" fmla="*/ 16 w 16"/>
              <a:gd name="T15" fmla="*/ 14 h 14"/>
            </a:gdLst>
            <a:ahLst/>
            <a:cxnLst>
              <a:cxn ang="T8">
                <a:pos x="T0" y="T1"/>
              </a:cxn>
              <a:cxn ang="T9">
                <a:pos x="T2" y="T3"/>
              </a:cxn>
              <a:cxn ang="T10">
                <a:pos x="T4" y="T5"/>
              </a:cxn>
              <a:cxn ang="T11">
                <a:pos x="T6" y="T7"/>
              </a:cxn>
            </a:cxnLst>
            <a:rect l="T12" t="T13" r="T14" b="T15"/>
            <a:pathLst>
              <a:path w="16" h="14">
                <a:moveTo>
                  <a:pt x="16" y="14"/>
                </a:moveTo>
                <a:lnTo>
                  <a:pt x="0" y="0"/>
                </a:lnTo>
                <a:lnTo>
                  <a:pt x="0" y="14"/>
                </a:lnTo>
                <a:lnTo>
                  <a:pt x="16" y="14"/>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07" name="Freeform 372"/>
          <p:cNvSpPr>
            <a:spLocks/>
          </p:cNvSpPr>
          <p:nvPr/>
        </p:nvSpPr>
        <p:spPr bwMode="auto">
          <a:xfrm>
            <a:off x="2255838" y="5827713"/>
            <a:ext cx="25400" cy="22225"/>
          </a:xfrm>
          <a:custGeom>
            <a:avLst/>
            <a:gdLst>
              <a:gd name="T0" fmla="*/ 0 w 16"/>
              <a:gd name="T1" fmla="*/ 0 h 14"/>
              <a:gd name="T2" fmla="*/ 2147483647 w 16"/>
              <a:gd name="T3" fmla="*/ 0 h 14"/>
              <a:gd name="T4" fmla="*/ 2147483647 w 16"/>
              <a:gd name="T5" fmla="*/ 2147483647 h 14"/>
              <a:gd name="T6" fmla="*/ 0 w 16"/>
              <a:gd name="T7" fmla="*/ 0 h 14"/>
              <a:gd name="T8" fmla="*/ 0 60000 65536"/>
              <a:gd name="T9" fmla="*/ 0 60000 65536"/>
              <a:gd name="T10" fmla="*/ 0 60000 65536"/>
              <a:gd name="T11" fmla="*/ 0 60000 65536"/>
              <a:gd name="T12" fmla="*/ 0 w 16"/>
              <a:gd name="T13" fmla="*/ 0 h 14"/>
              <a:gd name="T14" fmla="*/ 16 w 16"/>
              <a:gd name="T15" fmla="*/ 14 h 14"/>
            </a:gdLst>
            <a:ahLst/>
            <a:cxnLst>
              <a:cxn ang="T8">
                <a:pos x="T0" y="T1"/>
              </a:cxn>
              <a:cxn ang="T9">
                <a:pos x="T2" y="T3"/>
              </a:cxn>
              <a:cxn ang="T10">
                <a:pos x="T4" y="T5"/>
              </a:cxn>
              <a:cxn ang="T11">
                <a:pos x="T6" y="T7"/>
              </a:cxn>
            </a:cxnLst>
            <a:rect l="T12" t="T13" r="T14" b="T15"/>
            <a:pathLst>
              <a:path w="16" h="14">
                <a:moveTo>
                  <a:pt x="0" y="0"/>
                </a:moveTo>
                <a:lnTo>
                  <a:pt x="16" y="0"/>
                </a:lnTo>
                <a:lnTo>
                  <a:pt x="16" y="14"/>
                </a:lnTo>
                <a:lnTo>
                  <a:pt x="0" y="0"/>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08" name="Freeform 373"/>
          <p:cNvSpPr>
            <a:spLocks/>
          </p:cNvSpPr>
          <p:nvPr/>
        </p:nvSpPr>
        <p:spPr bwMode="auto">
          <a:xfrm>
            <a:off x="6038850" y="5835650"/>
            <a:ext cx="25400" cy="42863"/>
          </a:xfrm>
          <a:custGeom>
            <a:avLst/>
            <a:gdLst>
              <a:gd name="T0" fmla="*/ 0 w 16"/>
              <a:gd name="T1" fmla="*/ 2147483647 h 27"/>
              <a:gd name="T2" fmla="*/ 2147483647 w 16"/>
              <a:gd name="T3" fmla="*/ 0 h 27"/>
              <a:gd name="T4" fmla="*/ 0 w 16"/>
              <a:gd name="T5" fmla="*/ 0 h 27"/>
              <a:gd name="T6" fmla="*/ 0 w 16"/>
              <a:gd name="T7" fmla="*/ 2147483647 h 27"/>
              <a:gd name="T8" fmla="*/ 0 60000 65536"/>
              <a:gd name="T9" fmla="*/ 0 60000 65536"/>
              <a:gd name="T10" fmla="*/ 0 60000 65536"/>
              <a:gd name="T11" fmla="*/ 0 60000 65536"/>
              <a:gd name="T12" fmla="*/ 0 w 16"/>
              <a:gd name="T13" fmla="*/ 0 h 27"/>
              <a:gd name="T14" fmla="*/ 16 w 16"/>
              <a:gd name="T15" fmla="*/ 27 h 27"/>
            </a:gdLst>
            <a:ahLst/>
            <a:cxnLst>
              <a:cxn ang="T8">
                <a:pos x="T0" y="T1"/>
              </a:cxn>
              <a:cxn ang="T9">
                <a:pos x="T2" y="T3"/>
              </a:cxn>
              <a:cxn ang="T10">
                <a:pos x="T4" y="T5"/>
              </a:cxn>
              <a:cxn ang="T11">
                <a:pos x="T6" y="T7"/>
              </a:cxn>
            </a:cxnLst>
            <a:rect l="T12" t="T13" r="T14" b="T15"/>
            <a:pathLst>
              <a:path w="16" h="27">
                <a:moveTo>
                  <a:pt x="0" y="27"/>
                </a:moveTo>
                <a:lnTo>
                  <a:pt x="16" y="0"/>
                </a:lnTo>
                <a:lnTo>
                  <a:pt x="0" y="0"/>
                </a:lnTo>
                <a:lnTo>
                  <a:pt x="0" y="2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09" name="Freeform 374"/>
          <p:cNvSpPr>
            <a:spLocks/>
          </p:cNvSpPr>
          <p:nvPr/>
        </p:nvSpPr>
        <p:spPr bwMode="auto">
          <a:xfrm>
            <a:off x="6038850" y="5835650"/>
            <a:ext cx="25400" cy="42863"/>
          </a:xfrm>
          <a:custGeom>
            <a:avLst/>
            <a:gdLst>
              <a:gd name="T0" fmla="*/ 0 w 16"/>
              <a:gd name="T1" fmla="*/ 2147483647 h 27"/>
              <a:gd name="T2" fmla="*/ 2147483647 w 16"/>
              <a:gd name="T3" fmla="*/ 2147483647 h 27"/>
              <a:gd name="T4" fmla="*/ 2147483647 w 16"/>
              <a:gd name="T5" fmla="*/ 0 h 27"/>
              <a:gd name="T6" fmla="*/ 0 w 16"/>
              <a:gd name="T7" fmla="*/ 2147483647 h 27"/>
              <a:gd name="T8" fmla="*/ 0 60000 65536"/>
              <a:gd name="T9" fmla="*/ 0 60000 65536"/>
              <a:gd name="T10" fmla="*/ 0 60000 65536"/>
              <a:gd name="T11" fmla="*/ 0 60000 65536"/>
              <a:gd name="T12" fmla="*/ 0 w 16"/>
              <a:gd name="T13" fmla="*/ 0 h 27"/>
              <a:gd name="T14" fmla="*/ 16 w 16"/>
              <a:gd name="T15" fmla="*/ 27 h 27"/>
            </a:gdLst>
            <a:ahLst/>
            <a:cxnLst>
              <a:cxn ang="T8">
                <a:pos x="T0" y="T1"/>
              </a:cxn>
              <a:cxn ang="T9">
                <a:pos x="T2" y="T3"/>
              </a:cxn>
              <a:cxn ang="T10">
                <a:pos x="T4" y="T5"/>
              </a:cxn>
              <a:cxn ang="T11">
                <a:pos x="T6" y="T7"/>
              </a:cxn>
            </a:cxnLst>
            <a:rect l="T12" t="T13" r="T14" b="T15"/>
            <a:pathLst>
              <a:path w="16" h="27">
                <a:moveTo>
                  <a:pt x="0" y="27"/>
                </a:moveTo>
                <a:lnTo>
                  <a:pt x="16" y="27"/>
                </a:lnTo>
                <a:lnTo>
                  <a:pt x="16" y="0"/>
                </a:lnTo>
                <a:lnTo>
                  <a:pt x="0" y="2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10" name="Freeform 375"/>
          <p:cNvSpPr>
            <a:spLocks/>
          </p:cNvSpPr>
          <p:nvPr/>
        </p:nvSpPr>
        <p:spPr bwMode="auto">
          <a:xfrm>
            <a:off x="5745163" y="5835650"/>
            <a:ext cx="25400" cy="42863"/>
          </a:xfrm>
          <a:custGeom>
            <a:avLst/>
            <a:gdLst>
              <a:gd name="T0" fmla="*/ 0 w 16"/>
              <a:gd name="T1" fmla="*/ 2147483647 h 27"/>
              <a:gd name="T2" fmla="*/ 2147483647 w 16"/>
              <a:gd name="T3" fmla="*/ 0 h 27"/>
              <a:gd name="T4" fmla="*/ 0 w 16"/>
              <a:gd name="T5" fmla="*/ 0 h 27"/>
              <a:gd name="T6" fmla="*/ 0 w 16"/>
              <a:gd name="T7" fmla="*/ 2147483647 h 27"/>
              <a:gd name="T8" fmla="*/ 0 60000 65536"/>
              <a:gd name="T9" fmla="*/ 0 60000 65536"/>
              <a:gd name="T10" fmla="*/ 0 60000 65536"/>
              <a:gd name="T11" fmla="*/ 0 60000 65536"/>
              <a:gd name="T12" fmla="*/ 0 w 16"/>
              <a:gd name="T13" fmla="*/ 0 h 27"/>
              <a:gd name="T14" fmla="*/ 16 w 16"/>
              <a:gd name="T15" fmla="*/ 27 h 27"/>
            </a:gdLst>
            <a:ahLst/>
            <a:cxnLst>
              <a:cxn ang="T8">
                <a:pos x="T0" y="T1"/>
              </a:cxn>
              <a:cxn ang="T9">
                <a:pos x="T2" y="T3"/>
              </a:cxn>
              <a:cxn ang="T10">
                <a:pos x="T4" y="T5"/>
              </a:cxn>
              <a:cxn ang="T11">
                <a:pos x="T6" y="T7"/>
              </a:cxn>
            </a:cxnLst>
            <a:rect l="T12" t="T13" r="T14" b="T15"/>
            <a:pathLst>
              <a:path w="16" h="27">
                <a:moveTo>
                  <a:pt x="0" y="27"/>
                </a:moveTo>
                <a:lnTo>
                  <a:pt x="16" y="0"/>
                </a:lnTo>
                <a:lnTo>
                  <a:pt x="0" y="0"/>
                </a:lnTo>
                <a:lnTo>
                  <a:pt x="0" y="2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11" name="Freeform 376"/>
          <p:cNvSpPr>
            <a:spLocks/>
          </p:cNvSpPr>
          <p:nvPr/>
        </p:nvSpPr>
        <p:spPr bwMode="auto">
          <a:xfrm>
            <a:off x="5745163" y="5835650"/>
            <a:ext cx="25400" cy="42863"/>
          </a:xfrm>
          <a:custGeom>
            <a:avLst/>
            <a:gdLst>
              <a:gd name="T0" fmla="*/ 0 w 16"/>
              <a:gd name="T1" fmla="*/ 2147483647 h 27"/>
              <a:gd name="T2" fmla="*/ 2147483647 w 16"/>
              <a:gd name="T3" fmla="*/ 2147483647 h 27"/>
              <a:gd name="T4" fmla="*/ 2147483647 w 16"/>
              <a:gd name="T5" fmla="*/ 0 h 27"/>
              <a:gd name="T6" fmla="*/ 0 w 16"/>
              <a:gd name="T7" fmla="*/ 2147483647 h 27"/>
              <a:gd name="T8" fmla="*/ 0 60000 65536"/>
              <a:gd name="T9" fmla="*/ 0 60000 65536"/>
              <a:gd name="T10" fmla="*/ 0 60000 65536"/>
              <a:gd name="T11" fmla="*/ 0 60000 65536"/>
              <a:gd name="T12" fmla="*/ 0 w 16"/>
              <a:gd name="T13" fmla="*/ 0 h 27"/>
              <a:gd name="T14" fmla="*/ 16 w 16"/>
              <a:gd name="T15" fmla="*/ 27 h 27"/>
            </a:gdLst>
            <a:ahLst/>
            <a:cxnLst>
              <a:cxn ang="T8">
                <a:pos x="T0" y="T1"/>
              </a:cxn>
              <a:cxn ang="T9">
                <a:pos x="T2" y="T3"/>
              </a:cxn>
              <a:cxn ang="T10">
                <a:pos x="T4" y="T5"/>
              </a:cxn>
              <a:cxn ang="T11">
                <a:pos x="T6" y="T7"/>
              </a:cxn>
            </a:cxnLst>
            <a:rect l="T12" t="T13" r="T14" b="T15"/>
            <a:pathLst>
              <a:path w="16" h="27">
                <a:moveTo>
                  <a:pt x="0" y="27"/>
                </a:moveTo>
                <a:lnTo>
                  <a:pt x="16" y="27"/>
                </a:lnTo>
                <a:lnTo>
                  <a:pt x="16" y="0"/>
                </a:lnTo>
                <a:lnTo>
                  <a:pt x="0" y="2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12" name="Freeform 377"/>
          <p:cNvSpPr>
            <a:spLocks/>
          </p:cNvSpPr>
          <p:nvPr/>
        </p:nvSpPr>
        <p:spPr bwMode="auto">
          <a:xfrm>
            <a:off x="5461000" y="5835650"/>
            <a:ext cx="25400" cy="42863"/>
          </a:xfrm>
          <a:custGeom>
            <a:avLst/>
            <a:gdLst>
              <a:gd name="T0" fmla="*/ 0 w 16"/>
              <a:gd name="T1" fmla="*/ 2147483647 h 27"/>
              <a:gd name="T2" fmla="*/ 2147483647 w 16"/>
              <a:gd name="T3" fmla="*/ 0 h 27"/>
              <a:gd name="T4" fmla="*/ 0 w 16"/>
              <a:gd name="T5" fmla="*/ 0 h 27"/>
              <a:gd name="T6" fmla="*/ 0 w 16"/>
              <a:gd name="T7" fmla="*/ 2147483647 h 27"/>
              <a:gd name="T8" fmla="*/ 0 60000 65536"/>
              <a:gd name="T9" fmla="*/ 0 60000 65536"/>
              <a:gd name="T10" fmla="*/ 0 60000 65536"/>
              <a:gd name="T11" fmla="*/ 0 60000 65536"/>
              <a:gd name="T12" fmla="*/ 0 w 16"/>
              <a:gd name="T13" fmla="*/ 0 h 27"/>
              <a:gd name="T14" fmla="*/ 16 w 16"/>
              <a:gd name="T15" fmla="*/ 27 h 27"/>
            </a:gdLst>
            <a:ahLst/>
            <a:cxnLst>
              <a:cxn ang="T8">
                <a:pos x="T0" y="T1"/>
              </a:cxn>
              <a:cxn ang="T9">
                <a:pos x="T2" y="T3"/>
              </a:cxn>
              <a:cxn ang="T10">
                <a:pos x="T4" y="T5"/>
              </a:cxn>
              <a:cxn ang="T11">
                <a:pos x="T6" y="T7"/>
              </a:cxn>
            </a:cxnLst>
            <a:rect l="T12" t="T13" r="T14" b="T15"/>
            <a:pathLst>
              <a:path w="16" h="27">
                <a:moveTo>
                  <a:pt x="0" y="27"/>
                </a:moveTo>
                <a:lnTo>
                  <a:pt x="16" y="0"/>
                </a:lnTo>
                <a:lnTo>
                  <a:pt x="0" y="0"/>
                </a:lnTo>
                <a:lnTo>
                  <a:pt x="0" y="2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13" name="Freeform 378"/>
          <p:cNvSpPr>
            <a:spLocks/>
          </p:cNvSpPr>
          <p:nvPr/>
        </p:nvSpPr>
        <p:spPr bwMode="auto">
          <a:xfrm>
            <a:off x="5461000" y="5835650"/>
            <a:ext cx="25400" cy="42863"/>
          </a:xfrm>
          <a:custGeom>
            <a:avLst/>
            <a:gdLst>
              <a:gd name="T0" fmla="*/ 0 w 16"/>
              <a:gd name="T1" fmla="*/ 2147483647 h 27"/>
              <a:gd name="T2" fmla="*/ 2147483647 w 16"/>
              <a:gd name="T3" fmla="*/ 2147483647 h 27"/>
              <a:gd name="T4" fmla="*/ 2147483647 w 16"/>
              <a:gd name="T5" fmla="*/ 0 h 27"/>
              <a:gd name="T6" fmla="*/ 0 w 16"/>
              <a:gd name="T7" fmla="*/ 2147483647 h 27"/>
              <a:gd name="T8" fmla="*/ 0 60000 65536"/>
              <a:gd name="T9" fmla="*/ 0 60000 65536"/>
              <a:gd name="T10" fmla="*/ 0 60000 65536"/>
              <a:gd name="T11" fmla="*/ 0 60000 65536"/>
              <a:gd name="T12" fmla="*/ 0 w 16"/>
              <a:gd name="T13" fmla="*/ 0 h 27"/>
              <a:gd name="T14" fmla="*/ 16 w 16"/>
              <a:gd name="T15" fmla="*/ 27 h 27"/>
            </a:gdLst>
            <a:ahLst/>
            <a:cxnLst>
              <a:cxn ang="T8">
                <a:pos x="T0" y="T1"/>
              </a:cxn>
              <a:cxn ang="T9">
                <a:pos x="T2" y="T3"/>
              </a:cxn>
              <a:cxn ang="T10">
                <a:pos x="T4" y="T5"/>
              </a:cxn>
              <a:cxn ang="T11">
                <a:pos x="T6" y="T7"/>
              </a:cxn>
            </a:cxnLst>
            <a:rect l="T12" t="T13" r="T14" b="T15"/>
            <a:pathLst>
              <a:path w="16" h="27">
                <a:moveTo>
                  <a:pt x="0" y="27"/>
                </a:moveTo>
                <a:lnTo>
                  <a:pt x="16" y="27"/>
                </a:lnTo>
                <a:lnTo>
                  <a:pt x="16" y="0"/>
                </a:lnTo>
                <a:lnTo>
                  <a:pt x="0" y="2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14" name="Freeform 379"/>
          <p:cNvSpPr>
            <a:spLocks/>
          </p:cNvSpPr>
          <p:nvPr/>
        </p:nvSpPr>
        <p:spPr bwMode="auto">
          <a:xfrm>
            <a:off x="5176838" y="5835650"/>
            <a:ext cx="25400" cy="42863"/>
          </a:xfrm>
          <a:custGeom>
            <a:avLst/>
            <a:gdLst>
              <a:gd name="T0" fmla="*/ 0 w 16"/>
              <a:gd name="T1" fmla="*/ 2147483647 h 27"/>
              <a:gd name="T2" fmla="*/ 2147483647 w 16"/>
              <a:gd name="T3" fmla="*/ 0 h 27"/>
              <a:gd name="T4" fmla="*/ 0 w 16"/>
              <a:gd name="T5" fmla="*/ 0 h 27"/>
              <a:gd name="T6" fmla="*/ 0 w 16"/>
              <a:gd name="T7" fmla="*/ 2147483647 h 27"/>
              <a:gd name="T8" fmla="*/ 0 60000 65536"/>
              <a:gd name="T9" fmla="*/ 0 60000 65536"/>
              <a:gd name="T10" fmla="*/ 0 60000 65536"/>
              <a:gd name="T11" fmla="*/ 0 60000 65536"/>
              <a:gd name="T12" fmla="*/ 0 w 16"/>
              <a:gd name="T13" fmla="*/ 0 h 27"/>
              <a:gd name="T14" fmla="*/ 16 w 16"/>
              <a:gd name="T15" fmla="*/ 27 h 27"/>
            </a:gdLst>
            <a:ahLst/>
            <a:cxnLst>
              <a:cxn ang="T8">
                <a:pos x="T0" y="T1"/>
              </a:cxn>
              <a:cxn ang="T9">
                <a:pos x="T2" y="T3"/>
              </a:cxn>
              <a:cxn ang="T10">
                <a:pos x="T4" y="T5"/>
              </a:cxn>
              <a:cxn ang="T11">
                <a:pos x="T6" y="T7"/>
              </a:cxn>
            </a:cxnLst>
            <a:rect l="T12" t="T13" r="T14" b="T15"/>
            <a:pathLst>
              <a:path w="16" h="27">
                <a:moveTo>
                  <a:pt x="0" y="27"/>
                </a:moveTo>
                <a:lnTo>
                  <a:pt x="16" y="0"/>
                </a:lnTo>
                <a:lnTo>
                  <a:pt x="0" y="0"/>
                </a:lnTo>
                <a:lnTo>
                  <a:pt x="0" y="2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15" name="Freeform 380"/>
          <p:cNvSpPr>
            <a:spLocks/>
          </p:cNvSpPr>
          <p:nvPr/>
        </p:nvSpPr>
        <p:spPr bwMode="auto">
          <a:xfrm>
            <a:off x="5176838" y="5835650"/>
            <a:ext cx="25400" cy="42863"/>
          </a:xfrm>
          <a:custGeom>
            <a:avLst/>
            <a:gdLst>
              <a:gd name="T0" fmla="*/ 0 w 16"/>
              <a:gd name="T1" fmla="*/ 2147483647 h 27"/>
              <a:gd name="T2" fmla="*/ 2147483647 w 16"/>
              <a:gd name="T3" fmla="*/ 2147483647 h 27"/>
              <a:gd name="T4" fmla="*/ 2147483647 w 16"/>
              <a:gd name="T5" fmla="*/ 0 h 27"/>
              <a:gd name="T6" fmla="*/ 0 w 16"/>
              <a:gd name="T7" fmla="*/ 2147483647 h 27"/>
              <a:gd name="T8" fmla="*/ 0 60000 65536"/>
              <a:gd name="T9" fmla="*/ 0 60000 65536"/>
              <a:gd name="T10" fmla="*/ 0 60000 65536"/>
              <a:gd name="T11" fmla="*/ 0 60000 65536"/>
              <a:gd name="T12" fmla="*/ 0 w 16"/>
              <a:gd name="T13" fmla="*/ 0 h 27"/>
              <a:gd name="T14" fmla="*/ 16 w 16"/>
              <a:gd name="T15" fmla="*/ 27 h 27"/>
            </a:gdLst>
            <a:ahLst/>
            <a:cxnLst>
              <a:cxn ang="T8">
                <a:pos x="T0" y="T1"/>
              </a:cxn>
              <a:cxn ang="T9">
                <a:pos x="T2" y="T3"/>
              </a:cxn>
              <a:cxn ang="T10">
                <a:pos x="T4" y="T5"/>
              </a:cxn>
              <a:cxn ang="T11">
                <a:pos x="T6" y="T7"/>
              </a:cxn>
            </a:cxnLst>
            <a:rect l="T12" t="T13" r="T14" b="T15"/>
            <a:pathLst>
              <a:path w="16" h="27">
                <a:moveTo>
                  <a:pt x="0" y="27"/>
                </a:moveTo>
                <a:lnTo>
                  <a:pt x="16" y="27"/>
                </a:lnTo>
                <a:lnTo>
                  <a:pt x="16" y="0"/>
                </a:lnTo>
                <a:lnTo>
                  <a:pt x="0" y="2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16" name="Freeform 381"/>
          <p:cNvSpPr>
            <a:spLocks/>
          </p:cNvSpPr>
          <p:nvPr/>
        </p:nvSpPr>
        <p:spPr bwMode="auto">
          <a:xfrm>
            <a:off x="4883150" y="5835650"/>
            <a:ext cx="26988" cy="42863"/>
          </a:xfrm>
          <a:custGeom>
            <a:avLst/>
            <a:gdLst>
              <a:gd name="T0" fmla="*/ 0 w 17"/>
              <a:gd name="T1" fmla="*/ 2147483647 h 27"/>
              <a:gd name="T2" fmla="*/ 2147483647 w 17"/>
              <a:gd name="T3" fmla="*/ 0 h 27"/>
              <a:gd name="T4" fmla="*/ 0 w 17"/>
              <a:gd name="T5" fmla="*/ 0 h 27"/>
              <a:gd name="T6" fmla="*/ 0 w 17"/>
              <a:gd name="T7" fmla="*/ 2147483647 h 27"/>
              <a:gd name="T8" fmla="*/ 0 60000 65536"/>
              <a:gd name="T9" fmla="*/ 0 60000 65536"/>
              <a:gd name="T10" fmla="*/ 0 60000 65536"/>
              <a:gd name="T11" fmla="*/ 0 60000 65536"/>
              <a:gd name="T12" fmla="*/ 0 w 17"/>
              <a:gd name="T13" fmla="*/ 0 h 27"/>
              <a:gd name="T14" fmla="*/ 17 w 17"/>
              <a:gd name="T15" fmla="*/ 27 h 27"/>
            </a:gdLst>
            <a:ahLst/>
            <a:cxnLst>
              <a:cxn ang="T8">
                <a:pos x="T0" y="T1"/>
              </a:cxn>
              <a:cxn ang="T9">
                <a:pos x="T2" y="T3"/>
              </a:cxn>
              <a:cxn ang="T10">
                <a:pos x="T4" y="T5"/>
              </a:cxn>
              <a:cxn ang="T11">
                <a:pos x="T6" y="T7"/>
              </a:cxn>
            </a:cxnLst>
            <a:rect l="T12" t="T13" r="T14" b="T15"/>
            <a:pathLst>
              <a:path w="17" h="27">
                <a:moveTo>
                  <a:pt x="0" y="27"/>
                </a:moveTo>
                <a:lnTo>
                  <a:pt x="17" y="0"/>
                </a:lnTo>
                <a:lnTo>
                  <a:pt x="0" y="0"/>
                </a:lnTo>
                <a:lnTo>
                  <a:pt x="0" y="2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17" name="Freeform 382"/>
          <p:cNvSpPr>
            <a:spLocks/>
          </p:cNvSpPr>
          <p:nvPr/>
        </p:nvSpPr>
        <p:spPr bwMode="auto">
          <a:xfrm>
            <a:off x="4883150" y="5835650"/>
            <a:ext cx="26988" cy="42863"/>
          </a:xfrm>
          <a:custGeom>
            <a:avLst/>
            <a:gdLst>
              <a:gd name="T0" fmla="*/ 0 w 17"/>
              <a:gd name="T1" fmla="*/ 2147483647 h 27"/>
              <a:gd name="T2" fmla="*/ 2147483647 w 17"/>
              <a:gd name="T3" fmla="*/ 2147483647 h 27"/>
              <a:gd name="T4" fmla="*/ 2147483647 w 17"/>
              <a:gd name="T5" fmla="*/ 0 h 27"/>
              <a:gd name="T6" fmla="*/ 0 w 17"/>
              <a:gd name="T7" fmla="*/ 2147483647 h 27"/>
              <a:gd name="T8" fmla="*/ 0 60000 65536"/>
              <a:gd name="T9" fmla="*/ 0 60000 65536"/>
              <a:gd name="T10" fmla="*/ 0 60000 65536"/>
              <a:gd name="T11" fmla="*/ 0 60000 65536"/>
              <a:gd name="T12" fmla="*/ 0 w 17"/>
              <a:gd name="T13" fmla="*/ 0 h 27"/>
              <a:gd name="T14" fmla="*/ 17 w 17"/>
              <a:gd name="T15" fmla="*/ 27 h 27"/>
            </a:gdLst>
            <a:ahLst/>
            <a:cxnLst>
              <a:cxn ang="T8">
                <a:pos x="T0" y="T1"/>
              </a:cxn>
              <a:cxn ang="T9">
                <a:pos x="T2" y="T3"/>
              </a:cxn>
              <a:cxn ang="T10">
                <a:pos x="T4" y="T5"/>
              </a:cxn>
              <a:cxn ang="T11">
                <a:pos x="T6" y="T7"/>
              </a:cxn>
            </a:cxnLst>
            <a:rect l="T12" t="T13" r="T14" b="T15"/>
            <a:pathLst>
              <a:path w="17" h="27">
                <a:moveTo>
                  <a:pt x="0" y="27"/>
                </a:moveTo>
                <a:lnTo>
                  <a:pt x="17" y="27"/>
                </a:lnTo>
                <a:lnTo>
                  <a:pt x="17" y="0"/>
                </a:lnTo>
                <a:lnTo>
                  <a:pt x="0" y="2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18" name="Freeform 383"/>
          <p:cNvSpPr>
            <a:spLocks/>
          </p:cNvSpPr>
          <p:nvPr/>
        </p:nvSpPr>
        <p:spPr bwMode="auto">
          <a:xfrm>
            <a:off x="4598988" y="5835650"/>
            <a:ext cx="25400" cy="42863"/>
          </a:xfrm>
          <a:custGeom>
            <a:avLst/>
            <a:gdLst>
              <a:gd name="T0" fmla="*/ 0 w 16"/>
              <a:gd name="T1" fmla="*/ 2147483647 h 27"/>
              <a:gd name="T2" fmla="*/ 2147483647 w 16"/>
              <a:gd name="T3" fmla="*/ 0 h 27"/>
              <a:gd name="T4" fmla="*/ 0 w 16"/>
              <a:gd name="T5" fmla="*/ 0 h 27"/>
              <a:gd name="T6" fmla="*/ 0 w 16"/>
              <a:gd name="T7" fmla="*/ 2147483647 h 27"/>
              <a:gd name="T8" fmla="*/ 0 60000 65536"/>
              <a:gd name="T9" fmla="*/ 0 60000 65536"/>
              <a:gd name="T10" fmla="*/ 0 60000 65536"/>
              <a:gd name="T11" fmla="*/ 0 60000 65536"/>
              <a:gd name="T12" fmla="*/ 0 w 16"/>
              <a:gd name="T13" fmla="*/ 0 h 27"/>
              <a:gd name="T14" fmla="*/ 16 w 16"/>
              <a:gd name="T15" fmla="*/ 27 h 27"/>
            </a:gdLst>
            <a:ahLst/>
            <a:cxnLst>
              <a:cxn ang="T8">
                <a:pos x="T0" y="T1"/>
              </a:cxn>
              <a:cxn ang="T9">
                <a:pos x="T2" y="T3"/>
              </a:cxn>
              <a:cxn ang="T10">
                <a:pos x="T4" y="T5"/>
              </a:cxn>
              <a:cxn ang="T11">
                <a:pos x="T6" y="T7"/>
              </a:cxn>
            </a:cxnLst>
            <a:rect l="T12" t="T13" r="T14" b="T15"/>
            <a:pathLst>
              <a:path w="16" h="27">
                <a:moveTo>
                  <a:pt x="0" y="27"/>
                </a:moveTo>
                <a:lnTo>
                  <a:pt x="16" y="0"/>
                </a:lnTo>
                <a:lnTo>
                  <a:pt x="0" y="0"/>
                </a:lnTo>
                <a:lnTo>
                  <a:pt x="0" y="2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19" name="Freeform 384"/>
          <p:cNvSpPr>
            <a:spLocks/>
          </p:cNvSpPr>
          <p:nvPr/>
        </p:nvSpPr>
        <p:spPr bwMode="auto">
          <a:xfrm>
            <a:off x="4598988" y="5835650"/>
            <a:ext cx="25400" cy="42863"/>
          </a:xfrm>
          <a:custGeom>
            <a:avLst/>
            <a:gdLst>
              <a:gd name="T0" fmla="*/ 0 w 16"/>
              <a:gd name="T1" fmla="*/ 2147483647 h 27"/>
              <a:gd name="T2" fmla="*/ 2147483647 w 16"/>
              <a:gd name="T3" fmla="*/ 2147483647 h 27"/>
              <a:gd name="T4" fmla="*/ 2147483647 w 16"/>
              <a:gd name="T5" fmla="*/ 0 h 27"/>
              <a:gd name="T6" fmla="*/ 0 w 16"/>
              <a:gd name="T7" fmla="*/ 2147483647 h 27"/>
              <a:gd name="T8" fmla="*/ 0 60000 65536"/>
              <a:gd name="T9" fmla="*/ 0 60000 65536"/>
              <a:gd name="T10" fmla="*/ 0 60000 65536"/>
              <a:gd name="T11" fmla="*/ 0 60000 65536"/>
              <a:gd name="T12" fmla="*/ 0 w 16"/>
              <a:gd name="T13" fmla="*/ 0 h 27"/>
              <a:gd name="T14" fmla="*/ 16 w 16"/>
              <a:gd name="T15" fmla="*/ 27 h 27"/>
            </a:gdLst>
            <a:ahLst/>
            <a:cxnLst>
              <a:cxn ang="T8">
                <a:pos x="T0" y="T1"/>
              </a:cxn>
              <a:cxn ang="T9">
                <a:pos x="T2" y="T3"/>
              </a:cxn>
              <a:cxn ang="T10">
                <a:pos x="T4" y="T5"/>
              </a:cxn>
              <a:cxn ang="T11">
                <a:pos x="T6" y="T7"/>
              </a:cxn>
            </a:cxnLst>
            <a:rect l="T12" t="T13" r="T14" b="T15"/>
            <a:pathLst>
              <a:path w="16" h="27">
                <a:moveTo>
                  <a:pt x="0" y="27"/>
                </a:moveTo>
                <a:lnTo>
                  <a:pt x="16" y="27"/>
                </a:lnTo>
                <a:lnTo>
                  <a:pt x="16" y="0"/>
                </a:lnTo>
                <a:lnTo>
                  <a:pt x="0" y="2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20" name="Freeform 385"/>
          <p:cNvSpPr>
            <a:spLocks/>
          </p:cNvSpPr>
          <p:nvPr/>
        </p:nvSpPr>
        <p:spPr bwMode="auto">
          <a:xfrm>
            <a:off x="4314825" y="5835650"/>
            <a:ext cx="25400" cy="42863"/>
          </a:xfrm>
          <a:custGeom>
            <a:avLst/>
            <a:gdLst>
              <a:gd name="T0" fmla="*/ 0 w 16"/>
              <a:gd name="T1" fmla="*/ 2147483647 h 27"/>
              <a:gd name="T2" fmla="*/ 2147483647 w 16"/>
              <a:gd name="T3" fmla="*/ 0 h 27"/>
              <a:gd name="T4" fmla="*/ 0 w 16"/>
              <a:gd name="T5" fmla="*/ 0 h 27"/>
              <a:gd name="T6" fmla="*/ 0 w 16"/>
              <a:gd name="T7" fmla="*/ 2147483647 h 27"/>
              <a:gd name="T8" fmla="*/ 0 60000 65536"/>
              <a:gd name="T9" fmla="*/ 0 60000 65536"/>
              <a:gd name="T10" fmla="*/ 0 60000 65536"/>
              <a:gd name="T11" fmla="*/ 0 60000 65536"/>
              <a:gd name="T12" fmla="*/ 0 w 16"/>
              <a:gd name="T13" fmla="*/ 0 h 27"/>
              <a:gd name="T14" fmla="*/ 16 w 16"/>
              <a:gd name="T15" fmla="*/ 27 h 27"/>
            </a:gdLst>
            <a:ahLst/>
            <a:cxnLst>
              <a:cxn ang="T8">
                <a:pos x="T0" y="T1"/>
              </a:cxn>
              <a:cxn ang="T9">
                <a:pos x="T2" y="T3"/>
              </a:cxn>
              <a:cxn ang="T10">
                <a:pos x="T4" y="T5"/>
              </a:cxn>
              <a:cxn ang="T11">
                <a:pos x="T6" y="T7"/>
              </a:cxn>
            </a:cxnLst>
            <a:rect l="T12" t="T13" r="T14" b="T15"/>
            <a:pathLst>
              <a:path w="16" h="27">
                <a:moveTo>
                  <a:pt x="0" y="27"/>
                </a:moveTo>
                <a:lnTo>
                  <a:pt x="16" y="0"/>
                </a:lnTo>
                <a:lnTo>
                  <a:pt x="0" y="0"/>
                </a:lnTo>
                <a:lnTo>
                  <a:pt x="0" y="2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21" name="Freeform 386"/>
          <p:cNvSpPr>
            <a:spLocks/>
          </p:cNvSpPr>
          <p:nvPr/>
        </p:nvSpPr>
        <p:spPr bwMode="auto">
          <a:xfrm>
            <a:off x="4314825" y="5835650"/>
            <a:ext cx="25400" cy="42863"/>
          </a:xfrm>
          <a:custGeom>
            <a:avLst/>
            <a:gdLst>
              <a:gd name="T0" fmla="*/ 0 w 16"/>
              <a:gd name="T1" fmla="*/ 2147483647 h 27"/>
              <a:gd name="T2" fmla="*/ 2147483647 w 16"/>
              <a:gd name="T3" fmla="*/ 2147483647 h 27"/>
              <a:gd name="T4" fmla="*/ 2147483647 w 16"/>
              <a:gd name="T5" fmla="*/ 0 h 27"/>
              <a:gd name="T6" fmla="*/ 0 w 16"/>
              <a:gd name="T7" fmla="*/ 2147483647 h 27"/>
              <a:gd name="T8" fmla="*/ 0 60000 65536"/>
              <a:gd name="T9" fmla="*/ 0 60000 65536"/>
              <a:gd name="T10" fmla="*/ 0 60000 65536"/>
              <a:gd name="T11" fmla="*/ 0 60000 65536"/>
              <a:gd name="T12" fmla="*/ 0 w 16"/>
              <a:gd name="T13" fmla="*/ 0 h 27"/>
              <a:gd name="T14" fmla="*/ 16 w 16"/>
              <a:gd name="T15" fmla="*/ 27 h 27"/>
            </a:gdLst>
            <a:ahLst/>
            <a:cxnLst>
              <a:cxn ang="T8">
                <a:pos x="T0" y="T1"/>
              </a:cxn>
              <a:cxn ang="T9">
                <a:pos x="T2" y="T3"/>
              </a:cxn>
              <a:cxn ang="T10">
                <a:pos x="T4" y="T5"/>
              </a:cxn>
              <a:cxn ang="T11">
                <a:pos x="T6" y="T7"/>
              </a:cxn>
            </a:cxnLst>
            <a:rect l="T12" t="T13" r="T14" b="T15"/>
            <a:pathLst>
              <a:path w="16" h="27">
                <a:moveTo>
                  <a:pt x="0" y="27"/>
                </a:moveTo>
                <a:lnTo>
                  <a:pt x="16" y="27"/>
                </a:lnTo>
                <a:lnTo>
                  <a:pt x="16" y="0"/>
                </a:lnTo>
                <a:lnTo>
                  <a:pt x="0" y="2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22" name="Freeform 387"/>
          <p:cNvSpPr>
            <a:spLocks/>
          </p:cNvSpPr>
          <p:nvPr/>
        </p:nvSpPr>
        <p:spPr bwMode="auto">
          <a:xfrm>
            <a:off x="4022725" y="5835650"/>
            <a:ext cx="33338" cy="42863"/>
          </a:xfrm>
          <a:custGeom>
            <a:avLst/>
            <a:gdLst>
              <a:gd name="T0" fmla="*/ 0 w 21"/>
              <a:gd name="T1" fmla="*/ 2147483647 h 27"/>
              <a:gd name="T2" fmla="*/ 2147483647 w 21"/>
              <a:gd name="T3" fmla="*/ 0 h 27"/>
              <a:gd name="T4" fmla="*/ 0 w 21"/>
              <a:gd name="T5" fmla="*/ 0 h 27"/>
              <a:gd name="T6" fmla="*/ 0 w 21"/>
              <a:gd name="T7" fmla="*/ 2147483647 h 27"/>
              <a:gd name="T8" fmla="*/ 0 60000 65536"/>
              <a:gd name="T9" fmla="*/ 0 60000 65536"/>
              <a:gd name="T10" fmla="*/ 0 60000 65536"/>
              <a:gd name="T11" fmla="*/ 0 60000 65536"/>
              <a:gd name="T12" fmla="*/ 0 w 21"/>
              <a:gd name="T13" fmla="*/ 0 h 27"/>
              <a:gd name="T14" fmla="*/ 21 w 21"/>
              <a:gd name="T15" fmla="*/ 27 h 27"/>
            </a:gdLst>
            <a:ahLst/>
            <a:cxnLst>
              <a:cxn ang="T8">
                <a:pos x="T0" y="T1"/>
              </a:cxn>
              <a:cxn ang="T9">
                <a:pos x="T2" y="T3"/>
              </a:cxn>
              <a:cxn ang="T10">
                <a:pos x="T4" y="T5"/>
              </a:cxn>
              <a:cxn ang="T11">
                <a:pos x="T6" y="T7"/>
              </a:cxn>
            </a:cxnLst>
            <a:rect l="T12" t="T13" r="T14" b="T15"/>
            <a:pathLst>
              <a:path w="21" h="27">
                <a:moveTo>
                  <a:pt x="0" y="27"/>
                </a:moveTo>
                <a:lnTo>
                  <a:pt x="21" y="0"/>
                </a:lnTo>
                <a:lnTo>
                  <a:pt x="0" y="0"/>
                </a:lnTo>
                <a:lnTo>
                  <a:pt x="0" y="2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23" name="Freeform 388"/>
          <p:cNvSpPr>
            <a:spLocks/>
          </p:cNvSpPr>
          <p:nvPr/>
        </p:nvSpPr>
        <p:spPr bwMode="auto">
          <a:xfrm>
            <a:off x="4022725" y="5835650"/>
            <a:ext cx="33338" cy="42863"/>
          </a:xfrm>
          <a:custGeom>
            <a:avLst/>
            <a:gdLst>
              <a:gd name="T0" fmla="*/ 0 w 21"/>
              <a:gd name="T1" fmla="*/ 2147483647 h 27"/>
              <a:gd name="T2" fmla="*/ 2147483647 w 21"/>
              <a:gd name="T3" fmla="*/ 2147483647 h 27"/>
              <a:gd name="T4" fmla="*/ 2147483647 w 21"/>
              <a:gd name="T5" fmla="*/ 0 h 27"/>
              <a:gd name="T6" fmla="*/ 0 w 21"/>
              <a:gd name="T7" fmla="*/ 2147483647 h 27"/>
              <a:gd name="T8" fmla="*/ 0 60000 65536"/>
              <a:gd name="T9" fmla="*/ 0 60000 65536"/>
              <a:gd name="T10" fmla="*/ 0 60000 65536"/>
              <a:gd name="T11" fmla="*/ 0 60000 65536"/>
              <a:gd name="T12" fmla="*/ 0 w 21"/>
              <a:gd name="T13" fmla="*/ 0 h 27"/>
              <a:gd name="T14" fmla="*/ 21 w 21"/>
              <a:gd name="T15" fmla="*/ 27 h 27"/>
            </a:gdLst>
            <a:ahLst/>
            <a:cxnLst>
              <a:cxn ang="T8">
                <a:pos x="T0" y="T1"/>
              </a:cxn>
              <a:cxn ang="T9">
                <a:pos x="T2" y="T3"/>
              </a:cxn>
              <a:cxn ang="T10">
                <a:pos x="T4" y="T5"/>
              </a:cxn>
              <a:cxn ang="T11">
                <a:pos x="T6" y="T7"/>
              </a:cxn>
            </a:cxnLst>
            <a:rect l="T12" t="T13" r="T14" b="T15"/>
            <a:pathLst>
              <a:path w="21" h="27">
                <a:moveTo>
                  <a:pt x="0" y="27"/>
                </a:moveTo>
                <a:lnTo>
                  <a:pt x="21" y="27"/>
                </a:lnTo>
                <a:lnTo>
                  <a:pt x="21" y="0"/>
                </a:lnTo>
                <a:lnTo>
                  <a:pt x="0" y="2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24" name="Freeform 389"/>
          <p:cNvSpPr>
            <a:spLocks/>
          </p:cNvSpPr>
          <p:nvPr/>
        </p:nvSpPr>
        <p:spPr bwMode="auto">
          <a:xfrm>
            <a:off x="3736975" y="5835650"/>
            <a:ext cx="26988" cy="42863"/>
          </a:xfrm>
          <a:custGeom>
            <a:avLst/>
            <a:gdLst>
              <a:gd name="T0" fmla="*/ 0 w 17"/>
              <a:gd name="T1" fmla="*/ 2147483647 h 27"/>
              <a:gd name="T2" fmla="*/ 2147483647 w 17"/>
              <a:gd name="T3" fmla="*/ 0 h 27"/>
              <a:gd name="T4" fmla="*/ 0 w 17"/>
              <a:gd name="T5" fmla="*/ 0 h 27"/>
              <a:gd name="T6" fmla="*/ 0 w 17"/>
              <a:gd name="T7" fmla="*/ 2147483647 h 27"/>
              <a:gd name="T8" fmla="*/ 0 60000 65536"/>
              <a:gd name="T9" fmla="*/ 0 60000 65536"/>
              <a:gd name="T10" fmla="*/ 0 60000 65536"/>
              <a:gd name="T11" fmla="*/ 0 60000 65536"/>
              <a:gd name="T12" fmla="*/ 0 w 17"/>
              <a:gd name="T13" fmla="*/ 0 h 27"/>
              <a:gd name="T14" fmla="*/ 17 w 17"/>
              <a:gd name="T15" fmla="*/ 27 h 27"/>
            </a:gdLst>
            <a:ahLst/>
            <a:cxnLst>
              <a:cxn ang="T8">
                <a:pos x="T0" y="T1"/>
              </a:cxn>
              <a:cxn ang="T9">
                <a:pos x="T2" y="T3"/>
              </a:cxn>
              <a:cxn ang="T10">
                <a:pos x="T4" y="T5"/>
              </a:cxn>
              <a:cxn ang="T11">
                <a:pos x="T6" y="T7"/>
              </a:cxn>
            </a:cxnLst>
            <a:rect l="T12" t="T13" r="T14" b="T15"/>
            <a:pathLst>
              <a:path w="17" h="27">
                <a:moveTo>
                  <a:pt x="0" y="27"/>
                </a:moveTo>
                <a:lnTo>
                  <a:pt x="17" y="0"/>
                </a:lnTo>
                <a:lnTo>
                  <a:pt x="0" y="0"/>
                </a:lnTo>
                <a:lnTo>
                  <a:pt x="0" y="2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25" name="Freeform 390"/>
          <p:cNvSpPr>
            <a:spLocks/>
          </p:cNvSpPr>
          <p:nvPr/>
        </p:nvSpPr>
        <p:spPr bwMode="auto">
          <a:xfrm>
            <a:off x="3736975" y="5835650"/>
            <a:ext cx="26988" cy="42863"/>
          </a:xfrm>
          <a:custGeom>
            <a:avLst/>
            <a:gdLst>
              <a:gd name="T0" fmla="*/ 0 w 17"/>
              <a:gd name="T1" fmla="*/ 2147483647 h 27"/>
              <a:gd name="T2" fmla="*/ 2147483647 w 17"/>
              <a:gd name="T3" fmla="*/ 2147483647 h 27"/>
              <a:gd name="T4" fmla="*/ 2147483647 w 17"/>
              <a:gd name="T5" fmla="*/ 0 h 27"/>
              <a:gd name="T6" fmla="*/ 0 w 17"/>
              <a:gd name="T7" fmla="*/ 2147483647 h 27"/>
              <a:gd name="T8" fmla="*/ 0 60000 65536"/>
              <a:gd name="T9" fmla="*/ 0 60000 65536"/>
              <a:gd name="T10" fmla="*/ 0 60000 65536"/>
              <a:gd name="T11" fmla="*/ 0 60000 65536"/>
              <a:gd name="T12" fmla="*/ 0 w 17"/>
              <a:gd name="T13" fmla="*/ 0 h 27"/>
              <a:gd name="T14" fmla="*/ 17 w 17"/>
              <a:gd name="T15" fmla="*/ 27 h 27"/>
            </a:gdLst>
            <a:ahLst/>
            <a:cxnLst>
              <a:cxn ang="T8">
                <a:pos x="T0" y="T1"/>
              </a:cxn>
              <a:cxn ang="T9">
                <a:pos x="T2" y="T3"/>
              </a:cxn>
              <a:cxn ang="T10">
                <a:pos x="T4" y="T5"/>
              </a:cxn>
              <a:cxn ang="T11">
                <a:pos x="T6" y="T7"/>
              </a:cxn>
            </a:cxnLst>
            <a:rect l="T12" t="T13" r="T14" b="T15"/>
            <a:pathLst>
              <a:path w="17" h="27">
                <a:moveTo>
                  <a:pt x="0" y="27"/>
                </a:moveTo>
                <a:lnTo>
                  <a:pt x="17" y="27"/>
                </a:lnTo>
                <a:lnTo>
                  <a:pt x="17" y="0"/>
                </a:lnTo>
                <a:lnTo>
                  <a:pt x="0" y="2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26" name="Freeform 391"/>
          <p:cNvSpPr>
            <a:spLocks/>
          </p:cNvSpPr>
          <p:nvPr/>
        </p:nvSpPr>
        <p:spPr bwMode="auto">
          <a:xfrm>
            <a:off x="3452813" y="5835650"/>
            <a:ext cx="26987" cy="42863"/>
          </a:xfrm>
          <a:custGeom>
            <a:avLst/>
            <a:gdLst>
              <a:gd name="T0" fmla="*/ 0 w 17"/>
              <a:gd name="T1" fmla="*/ 2147483647 h 27"/>
              <a:gd name="T2" fmla="*/ 2147483647 w 17"/>
              <a:gd name="T3" fmla="*/ 0 h 27"/>
              <a:gd name="T4" fmla="*/ 0 w 17"/>
              <a:gd name="T5" fmla="*/ 0 h 27"/>
              <a:gd name="T6" fmla="*/ 0 w 17"/>
              <a:gd name="T7" fmla="*/ 2147483647 h 27"/>
              <a:gd name="T8" fmla="*/ 0 60000 65536"/>
              <a:gd name="T9" fmla="*/ 0 60000 65536"/>
              <a:gd name="T10" fmla="*/ 0 60000 65536"/>
              <a:gd name="T11" fmla="*/ 0 60000 65536"/>
              <a:gd name="T12" fmla="*/ 0 w 17"/>
              <a:gd name="T13" fmla="*/ 0 h 27"/>
              <a:gd name="T14" fmla="*/ 17 w 17"/>
              <a:gd name="T15" fmla="*/ 27 h 27"/>
            </a:gdLst>
            <a:ahLst/>
            <a:cxnLst>
              <a:cxn ang="T8">
                <a:pos x="T0" y="T1"/>
              </a:cxn>
              <a:cxn ang="T9">
                <a:pos x="T2" y="T3"/>
              </a:cxn>
              <a:cxn ang="T10">
                <a:pos x="T4" y="T5"/>
              </a:cxn>
              <a:cxn ang="T11">
                <a:pos x="T6" y="T7"/>
              </a:cxn>
            </a:cxnLst>
            <a:rect l="T12" t="T13" r="T14" b="T15"/>
            <a:pathLst>
              <a:path w="17" h="27">
                <a:moveTo>
                  <a:pt x="0" y="27"/>
                </a:moveTo>
                <a:lnTo>
                  <a:pt x="17" y="0"/>
                </a:lnTo>
                <a:lnTo>
                  <a:pt x="0" y="0"/>
                </a:lnTo>
                <a:lnTo>
                  <a:pt x="0" y="2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27" name="Freeform 392"/>
          <p:cNvSpPr>
            <a:spLocks/>
          </p:cNvSpPr>
          <p:nvPr/>
        </p:nvSpPr>
        <p:spPr bwMode="auto">
          <a:xfrm>
            <a:off x="3452813" y="5835650"/>
            <a:ext cx="26987" cy="42863"/>
          </a:xfrm>
          <a:custGeom>
            <a:avLst/>
            <a:gdLst>
              <a:gd name="T0" fmla="*/ 0 w 17"/>
              <a:gd name="T1" fmla="*/ 2147483647 h 27"/>
              <a:gd name="T2" fmla="*/ 2147483647 w 17"/>
              <a:gd name="T3" fmla="*/ 2147483647 h 27"/>
              <a:gd name="T4" fmla="*/ 2147483647 w 17"/>
              <a:gd name="T5" fmla="*/ 0 h 27"/>
              <a:gd name="T6" fmla="*/ 0 w 17"/>
              <a:gd name="T7" fmla="*/ 2147483647 h 27"/>
              <a:gd name="T8" fmla="*/ 0 60000 65536"/>
              <a:gd name="T9" fmla="*/ 0 60000 65536"/>
              <a:gd name="T10" fmla="*/ 0 60000 65536"/>
              <a:gd name="T11" fmla="*/ 0 60000 65536"/>
              <a:gd name="T12" fmla="*/ 0 w 17"/>
              <a:gd name="T13" fmla="*/ 0 h 27"/>
              <a:gd name="T14" fmla="*/ 17 w 17"/>
              <a:gd name="T15" fmla="*/ 27 h 27"/>
            </a:gdLst>
            <a:ahLst/>
            <a:cxnLst>
              <a:cxn ang="T8">
                <a:pos x="T0" y="T1"/>
              </a:cxn>
              <a:cxn ang="T9">
                <a:pos x="T2" y="T3"/>
              </a:cxn>
              <a:cxn ang="T10">
                <a:pos x="T4" y="T5"/>
              </a:cxn>
              <a:cxn ang="T11">
                <a:pos x="T6" y="T7"/>
              </a:cxn>
            </a:cxnLst>
            <a:rect l="T12" t="T13" r="T14" b="T15"/>
            <a:pathLst>
              <a:path w="17" h="27">
                <a:moveTo>
                  <a:pt x="0" y="27"/>
                </a:moveTo>
                <a:lnTo>
                  <a:pt x="17" y="27"/>
                </a:lnTo>
                <a:lnTo>
                  <a:pt x="17" y="0"/>
                </a:lnTo>
                <a:lnTo>
                  <a:pt x="0" y="2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28" name="Freeform 393"/>
          <p:cNvSpPr>
            <a:spLocks/>
          </p:cNvSpPr>
          <p:nvPr/>
        </p:nvSpPr>
        <p:spPr bwMode="auto">
          <a:xfrm>
            <a:off x="3160713" y="5835650"/>
            <a:ext cx="34925" cy="42863"/>
          </a:xfrm>
          <a:custGeom>
            <a:avLst/>
            <a:gdLst>
              <a:gd name="T0" fmla="*/ 0 w 22"/>
              <a:gd name="T1" fmla="*/ 2147483647 h 27"/>
              <a:gd name="T2" fmla="*/ 2147483647 w 22"/>
              <a:gd name="T3" fmla="*/ 0 h 27"/>
              <a:gd name="T4" fmla="*/ 0 w 22"/>
              <a:gd name="T5" fmla="*/ 0 h 27"/>
              <a:gd name="T6" fmla="*/ 0 w 22"/>
              <a:gd name="T7" fmla="*/ 2147483647 h 27"/>
              <a:gd name="T8" fmla="*/ 0 60000 65536"/>
              <a:gd name="T9" fmla="*/ 0 60000 65536"/>
              <a:gd name="T10" fmla="*/ 0 60000 65536"/>
              <a:gd name="T11" fmla="*/ 0 60000 65536"/>
              <a:gd name="T12" fmla="*/ 0 w 22"/>
              <a:gd name="T13" fmla="*/ 0 h 27"/>
              <a:gd name="T14" fmla="*/ 22 w 22"/>
              <a:gd name="T15" fmla="*/ 27 h 27"/>
            </a:gdLst>
            <a:ahLst/>
            <a:cxnLst>
              <a:cxn ang="T8">
                <a:pos x="T0" y="T1"/>
              </a:cxn>
              <a:cxn ang="T9">
                <a:pos x="T2" y="T3"/>
              </a:cxn>
              <a:cxn ang="T10">
                <a:pos x="T4" y="T5"/>
              </a:cxn>
              <a:cxn ang="T11">
                <a:pos x="T6" y="T7"/>
              </a:cxn>
            </a:cxnLst>
            <a:rect l="T12" t="T13" r="T14" b="T15"/>
            <a:pathLst>
              <a:path w="22" h="27">
                <a:moveTo>
                  <a:pt x="0" y="27"/>
                </a:moveTo>
                <a:lnTo>
                  <a:pt x="22" y="0"/>
                </a:lnTo>
                <a:lnTo>
                  <a:pt x="0" y="0"/>
                </a:lnTo>
                <a:lnTo>
                  <a:pt x="0" y="2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29" name="Freeform 394"/>
          <p:cNvSpPr>
            <a:spLocks/>
          </p:cNvSpPr>
          <p:nvPr/>
        </p:nvSpPr>
        <p:spPr bwMode="auto">
          <a:xfrm>
            <a:off x="3160713" y="5835650"/>
            <a:ext cx="34925" cy="42863"/>
          </a:xfrm>
          <a:custGeom>
            <a:avLst/>
            <a:gdLst>
              <a:gd name="T0" fmla="*/ 0 w 22"/>
              <a:gd name="T1" fmla="*/ 2147483647 h 27"/>
              <a:gd name="T2" fmla="*/ 2147483647 w 22"/>
              <a:gd name="T3" fmla="*/ 2147483647 h 27"/>
              <a:gd name="T4" fmla="*/ 2147483647 w 22"/>
              <a:gd name="T5" fmla="*/ 0 h 27"/>
              <a:gd name="T6" fmla="*/ 0 w 22"/>
              <a:gd name="T7" fmla="*/ 2147483647 h 27"/>
              <a:gd name="T8" fmla="*/ 0 60000 65536"/>
              <a:gd name="T9" fmla="*/ 0 60000 65536"/>
              <a:gd name="T10" fmla="*/ 0 60000 65536"/>
              <a:gd name="T11" fmla="*/ 0 60000 65536"/>
              <a:gd name="T12" fmla="*/ 0 w 22"/>
              <a:gd name="T13" fmla="*/ 0 h 27"/>
              <a:gd name="T14" fmla="*/ 22 w 22"/>
              <a:gd name="T15" fmla="*/ 27 h 27"/>
            </a:gdLst>
            <a:ahLst/>
            <a:cxnLst>
              <a:cxn ang="T8">
                <a:pos x="T0" y="T1"/>
              </a:cxn>
              <a:cxn ang="T9">
                <a:pos x="T2" y="T3"/>
              </a:cxn>
              <a:cxn ang="T10">
                <a:pos x="T4" y="T5"/>
              </a:cxn>
              <a:cxn ang="T11">
                <a:pos x="T6" y="T7"/>
              </a:cxn>
            </a:cxnLst>
            <a:rect l="T12" t="T13" r="T14" b="T15"/>
            <a:pathLst>
              <a:path w="22" h="27">
                <a:moveTo>
                  <a:pt x="0" y="27"/>
                </a:moveTo>
                <a:lnTo>
                  <a:pt x="22" y="27"/>
                </a:lnTo>
                <a:lnTo>
                  <a:pt x="22" y="0"/>
                </a:lnTo>
                <a:lnTo>
                  <a:pt x="0" y="2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30" name="Freeform 395"/>
          <p:cNvSpPr>
            <a:spLocks/>
          </p:cNvSpPr>
          <p:nvPr/>
        </p:nvSpPr>
        <p:spPr bwMode="auto">
          <a:xfrm>
            <a:off x="2876550" y="5835650"/>
            <a:ext cx="25400" cy="42863"/>
          </a:xfrm>
          <a:custGeom>
            <a:avLst/>
            <a:gdLst>
              <a:gd name="T0" fmla="*/ 0 w 16"/>
              <a:gd name="T1" fmla="*/ 2147483647 h 27"/>
              <a:gd name="T2" fmla="*/ 2147483647 w 16"/>
              <a:gd name="T3" fmla="*/ 0 h 27"/>
              <a:gd name="T4" fmla="*/ 0 w 16"/>
              <a:gd name="T5" fmla="*/ 0 h 27"/>
              <a:gd name="T6" fmla="*/ 0 w 16"/>
              <a:gd name="T7" fmla="*/ 2147483647 h 27"/>
              <a:gd name="T8" fmla="*/ 0 60000 65536"/>
              <a:gd name="T9" fmla="*/ 0 60000 65536"/>
              <a:gd name="T10" fmla="*/ 0 60000 65536"/>
              <a:gd name="T11" fmla="*/ 0 60000 65536"/>
              <a:gd name="T12" fmla="*/ 0 w 16"/>
              <a:gd name="T13" fmla="*/ 0 h 27"/>
              <a:gd name="T14" fmla="*/ 16 w 16"/>
              <a:gd name="T15" fmla="*/ 27 h 27"/>
            </a:gdLst>
            <a:ahLst/>
            <a:cxnLst>
              <a:cxn ang="T8">
                <a:pos x="T0" y="T1"/>
              </a:cxn>
              <a:cxn ang="T9">
                <a:pos x="T2" y="T3"/>
              </a:cxn>
              <a:cxn ang="T10">
                <a:pos x="T4" y="T5"/>
              </a:cxn>
              <a:cxn ang="T11">
                <a:pos x="T6" y="T7"/>
              </a:cxn>
            </a:cxnLst>
            <a:rect l="T12" t="T13" r="T14" b="T15"/>
            <a:pathLst>
              <a:path w="16" h="27">
                <a:moveTo>
                  <a:pt x="0" y="27"/>
                </a:moveTo>
                <a:lnTo>
                  <a:pt x="16" y="0"/>
                </a:lnTo>
                <a:lnTo>
                  <a:pt x="0" y="0"/>
                </a:lnTo>
                <a:lnTo>
                  <a:pt x="0" y="2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31" name="Freeform 396"/>
          <p:cNvSpPr>
            <a:spLocks/>
          </p:cNvSpPr>
          <p:nvPr/>
        </p:nvSpPr>
        <p:spPr bwMode="auto">
          <a:xfrm>
            <a:off x="2876550" y="5835650"/>
            <a:ext cx="25400" cy="42863"/>
          </a:xfrm>
          <a:custGeom>
            <a:avLst/>
            <a:gdLst>
              <a:gd name="T0" fmla="*/ 0 w 16"/>
              <a:gd name="T1" fmla="*/ 2147483647 h 27"/>
              <a:gd name="T2" fmla="*/ 2147483647 w 16"/>
              <a:gd name="T3" fmla="*/ 2147483647 h 27"/>
              <a:gd name="T4" fmla="*/ 2147483647 w 16"/>
              <a:gd name="T5" fmla="*/ 0 h 27"/>
              <a:gd name="T6" fmla="*/ 0 w 16"/>
              <a:gd name="T7" fmla="*/ 2147483647 h 27"/>
              <a:gd name="T8" fmla="*/ 0 60000 65536"/>
              <a:gd name="T9" fmla="*/ 0 60000 65536"/>
              <a:gd name="T10" fmla="*/ 0 60000 65536"/>
              <a:gd name="T11" fmla="*/ 0 60000 65536"/>
              <a:gd name="T12" fmla="*/ 0 w 16"/>
              <a:gd name="T13" fmla="*/ 0 h 27"/>
              <a:gd name="T14" fmla="*/ 16 w 16"/>
              <a:gd name="T15" fmla="*/ 27 h 27"/>
            </a:gdLst>
            <a:ahLst/>
            <a:cxnLst>
              <a:cxn ang="T8">
                <a:pos x="T0" y="T1"/>
              </a:cxn>
              <a:cxn ang="T9">
                <a:pos x="T2" y="T3"/>
              </a:cxn>
              <a:cxn ang="T10">
                <a:pos x="T4" y="T5"/>
              </a:cxn>
              <a:cxn ang="T11">
                <a:pos x="T6" y="T7"/>
              </a:cxn>
            </a:cxnLst>
            <a:rect l="T12" t="T13" r="T14" b="T15"/>
            <a:pathLst>
              <a:path w="16" h="27">
                <a:moveTo>
                  <a:pt x="0" y="27"/>
                </a:moveTo>
                <a:lnTo>
                  <a:pt x="16" y="27"/>
                </a:lnTo>
                <a:lnTo>
                  <a:pt x="16" y="0"/>
                </a:lnTo>
                <a:lnTo>
                  <a:pt x="0" y="2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32" name="Freeform 397"/>
          <p:cNvSpPr>
            <a:spLocks/>
          </p:cNvSpPr>
          <p:nvPr/>
        </p:nvSpPr>
        <p:spPr bwMode="auto">
          <a:xfrm>
            <a:off x="2592388" y="5835650"/>
            <a:ext cx="25400" cy="42863"/>
          </a:xfrm>
          <a:custGeom>
            <a:avLst/>
            <a:gdLst>
              <a:gd name="T0" fmla="*/ 0 w 16"/>
              <a:gd name="T1" fmla="*/ 2147483647 h 27"/>
              <a:gd name="T2" fmla="*/ 2147483647 w 16"/>
              <a:gd name="T3" fmla="*/ 0 h 27"/>
              <a:gd name="T4" fmla="*/ 0 w 16"/>
              <a:gd name="T5" fmla="*/ 0 h 27"/>
              <a:gd name="T6" fmla="*/ 0 w 16"/>
              <a:gd name="T7" fmla="*/ 2147483647 h 27"/>
              <a:gd name="T8" fmla="*/ 0 60000 65536"/>
              <a:gd name="T9" fmla="*/ 0 60000 65536"/>
              <a:gd name="T10" fmla="*/ 0 60000 65536"/>
              <a:gd name="T11" fmla="*/ 0 60000 65536"/>
              <a:gd name="T12" fmla="*/ 0 w 16"/>
              <a:gd name="T13" fmla="*/ 0 h 27"/>
              <a:gd name="T14" fmla="*/ 16 w 16"/>
              <a:gd name="T15" fmla="*/ 27 h 27"/>
            </a:gdLst>
            <a:ahLst/>
            <a:cxnLst>
              <a:cxn ang="T8">
                <a:pos x="T0" y="T1"/>
              </a:cxn>
              <a:cxn ang="T9">
                <a:pos x="T2" y="T3"/>
              </a:cxn>
              <a:cxn ang="T10">
                <a:pos x="T4" y="T5"/>
              </a:cxn>
              <a:cxn ang="T11">
                <a:pos x="T6" y="T7"/>
              </a:cxn>
            </a:cxnLst>
            <a:rect l="T12" t="T13" r="T14" b="T15"/>
            <a:pathLst>
              <a:path w="16" h="27">
                <a:moveTo>
                  <a:pt x="0" y="27"/>
                </a:moveTo>
                <a:lnTo>
                  <a:pt x="16" y="0"/>
                </a:lnTo>
                <a:lnTo>
                  <a:pt x="0" y="0"/>
                </a:lnTo>
                <a:lnTo>
                  <a:pt x="0" y="2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33" name="Freeform 398"/>
          <p:cNvSpPr>
            <a:spLocks/>
          </p:cNvSpPr>
          <p:nvPr/>
        </p:nvSpPr>
        <p:spPr bwMode="auto">
          <a:xfrm>
            <a:off x="2592388" y="5835650"/>
            <a:ext cx="25400" cy="42863"/>
          </a:xfrm>
          <a:custGeom>
            <a:avLst/>
            <a:gdLst>
              <a:gd name="T0" fmla="*/ 0 w 16"/>
              <a:gd name="T1" fmla="*/ 2147483647 h 27"/>
              <a:gd name="T2" fmla="*/ 2147483647 w 16"/>
              <a:gd name="T3" fmla="*/ 2147483647 h 27"/>
              <a:gd name="T4" fmla="*/ 2147483647 w 16"/>
              <a:gd name="T5" fmla="*/ 0 h 27"/>
              <a:gd name="T6" fmla="*/ 0 w 16"/>
              <a:gd name="T7" fmla="*/ 2147483647 h 27"/>
              <a:gd name="T8" fmla="*/ 0 60000 65536"/>
              <a:gd name="T9" fmla="*/ 0 60000 65536"/>
              <a:gd name="T10" fmla="*/ 0 60000 65536"/>
              <a:gd name="T11" fmla="*/ 0 60000 65536"/>
              <a:gd name="T12" fmla="*/ 0 w 16"/>
              <a:gd name="T13" fmla="*/ 0 h 27"/>
              <a:gd name="T14" fmla="*/ 16 w 16"/>
              <a:gd name="T15" fmla="*/ 27 h 27"/>
            </a:gdLst>
            <a:ahLst/>
            <a:cxnLst>
              <a:cxn ang="T8">
                <a:pos x="T0" y="T1"/>
              </a:cxn>
              <a:cxn ang="T9">
                <a:pos x="T2" y="T3"/>
              </a:cxn>
              <a:cxn ang="T10">
                <a:pos x="T4" y="T5"/>
              </a:cxn>
              <a:cxn ang="T11">
                <a:pos x="T6" y="T7"/>
              </a:cxn>
            </a:cxnLst>
            <a:rect l="T12" t="T13" r="T14" b="T15"/>
            <a:pathLst>
              <a:path w="16" h="27">
                <a:moveTo>
                  <a:pt x="0" y="27"/>
                </a:moveTo>
                <a:lnTo>
                  <a:pt x="16" y="27"/>
                </a:lnTo>
                <a:lnTo>
                  <a:pt x="16" y="0"/>
                </a:lnTo>
                <a:lnTo>
                  <a:pt x="0" y="27"/>
                </a:lnTo>
                <a:close/>
              </a:path>
            </a:pathLst>
          </a:custGeom>
          <a:solidFill>
            <a:srgbClr val="000000"/>
          </a:solidFill>
          <a:ln w="19050" cmpd="sng">
            <a:solidFill>
              <a:srgbClr val="FFFF00"/>
            </a:solidFill>
            <a:round/>
            <a:headEnd/>
            <a:tailEnd/>
          </a:ln>
        </p:spPr>
        <p:txBody>
          <a:bodyPr/>
          <a:lstStyle/>
          <a:p>
            <a:pPr algn="ctr" fontAlgn="base">
              <a:spcBef>
                <a:spcPct val="0"/>
              </a:spcBef>
              <a:spcAft>
                <a:spcPct val="0"/>
              </a:spcAft>
            </a:pPr>
            <a:endParaRPr lang="en-US" sz="2400" b="1" smtClean="0">
              <a:solidFill>
                <a:srgbClr val="000000"/>
              </a:solidFill>
            </a:endParaRPr>
          </a:p>
        </p:txBody>
      </p:sp>
      <p:sp>
        <p:nvSpPr>
          <p:cNvPr id="33934" name="Line 399"/>
          <p:cNvSpPr>
            <a:spLocks noChangeShapeType="1"/>
          </p:cNvSpPr>
          <p:nvPr/>
        </p:nvSpPr>
        <p:spPr bwMode="auto">
          <a:xfrm>
            <a:off x="5753100" y="5638800"/>
            <a:ext cx="120650" cy="1588"/>
          </a:xfrm>
          <a:prstGeom prst="line">
            <a:avLst/>
          </a:prstGeom>
          <a:noFill/>
          <a:ln w="7938">
            <a:solidFill>
              <a:srgbClr val="00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35" name="Line 400"/>
          <p:cNvSpPr>
            <a:spLocks noChangeShapeType="1"/>
          </p:cNvSpPr>
          <p:nvPr/>
        </p:nvSpPr>
        <p:spPr bwMode="auto">
          <a:xfrm>
            <a:off x="5822950" y="5638800"/>
            <a:ext cx="3175" cy="1588"/>
          </a:xfrm>
          <a:prstGeom prst="line">
            <a:avLst/>
          </a:prstGeom>
          <a:noFill/>
          <a:ln w="7938">
            <a:solidFill>
              <a:srgbClr val="00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36" name="Line 401"/>
          <p:cNvSpPr>
            <a:spLocks noChangeShapeType="1"/>
          </p:cNvSpPr>
          <p:nvPr/>
        </p:nvSpPr>
        <p:spPr bwMode="auto">
          <a:xfrm>
            <a:off x="5753100" y="5638800"/>
            <a:ext cx="120650" cy="1588"/>
          </a:xfrm>
          <a:prstGeom prst="line">
            <a:avLst/>
          </a:prstGeom>
          <a:noFill/>
          <a:ln w="7938">
            <a:solidFill>
              <a:srgbClr val="00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37" name="Line 402"/>
          <p:cNvSpPr>
            <a:spLocks noChangeShapeType="1"/>
          </p:cNvSpPr>
          <p:nvPr/>
        </p:nvSpPr>
        <p:spPr bwMode="auto">
          <a:xfrm>
            <a:off x="5468938" y="5638800"/>
            <a:ext cx="120650" cy="1588"/>
          </a:xfrm>
          <a:prstGeom prst="line">
            <a:avLst/>
          </a:prstGeom>
          <a:noFill/>
          <a:ln w="7938">
            <a:solidFill>
              <a:srgbClr val="00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38" name="Line 403"/>
          <p:cNvSpPr>
            <a:spLocks noChangeShapeType="1"/>
          </p:cNvSpPr>
          <p:nvPr/>
        </p:nvSpPr>
        <p:spPr bwMode="auto">
          <a:xfrm>
            <a:off x="5529263" y="5638800"/>
            <a:ext cx="3175" cy="1588"/>
          </a:xfrm>
          <a:prstGeom prst="line">
            <a:avLst/>
          </a:prstGeom>
          <a:noFill/>
          <a:ln w="7938">
            <a:solidFill>
              <a:srgbClr val="00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39" name="Line 404"/>
          <p:cNvSpPr>
            <a:spLocks noChangeShapeType="1"/>
          </p:cNvSpPr>
          <p:nvPr/>
        </p:nvSpPr>
        <p:spPr bwMode="auto">
          <a:xfrm>
            <a:off x="5468938" y="5638800"/>
            <a:ext cx="120650" cy="1588"/>
          </a:xfrm>
          <a:prstGeom prst="line">
            <a:avLst/>
          </a:prstGeom>
          <a:noFill/>
          <a:ln w="7938">
            <a:solidFill>
              <a:srgbClr val="00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40" name="Line 405"/>
          <p:cNvSpPr>
            <a:spLocks noChangeShapeType="1"/>
          </p:cNvSpPr>
          <p:nvPr/>
        </p:nvSpPr>
        <p:spPr bwMode="auto">
          <a:xfrm>
            <a:off x="5184775" y="5638800"/>
            <a:ext cx="112713" cy="1588"/>
          </a:xfrm>
          <a:prstGeom prst="line">
            <a:avLst/>
          </a:prstGeom>
          <a:noFill/>
          <a:ln w="7938">
            <a:solidFill>
              <a:srgbClr val="00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41" name="Line 406"/>
          <p:cNvSpPr>
            <a:spLocks noChangeShapeType="1"/>
          </p:cNvSpPr>
          <p:nvPr/>
        </p:nvSpPr>
        <p:spPr bwMode="auto">
          <a:xfrm>
            <a:off x="5245100" y="5638800"/>
            <a:ext cx="3175" cy="1588"/>
          </a:xfrm>
          <a:prstGeom prst="line">
            <a:avLst/>
          </a:prstGeom>
          <a:noFill/>
          <a:ln w="7938">
            <a:solidFill>
              <a:srgbClr val="00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42" name="Line 407"/>
          <p:cNvSpPr>
            <a:spLocks noChangeShapeType="1"/>
          </p:cNvSpPr>
          <p:nvPr/>
        </p:nvSpPr>
        <p:spPr bwMode="auto">
          <a:xfrm>
            <a:off x="5184775" y="5638800"/>
            <a:ext cx="112713" cy="1588"/>
          </a:xfrm>
          <a:prstGeom prst="line">
            <a:avLst/>
          </a:prstGeom>
          <a:noFill/>
          <a:ln w="7938">
            <a:solidFill>
              <a:srgbClr val="00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43" name="Line 408"/>
          <p:cNvSpPr>
            <a:spLocks noChangeShapeType="1"/>
          </p:cNvSpPr>
          <p:nvPr/>
        </p:nvSpPr>
        <p:spPr bwMode="auto">
          <a:xfrm>
            <a:off x="4892675" y="5638800"/>
            <a:ext cx="120650" cy="1588"/>
          </a:xfrm>
          <a:prstGeom prst="line">
            <a:avLst/>
          </a:prstGeom>
          <a:noFill/>
          <a:ln w="7938">
            <a:solidFill>
              <a:srgbClr val="00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44" name="Line 409"/>
          <p:cNvSpPr>
            <a:spLocks noChangeShapeType="1"/>
          </p:cNvSpPr>
          <p:nvPr/>
        </p:nvSpPr>
        <p:spPr bwMode="auto">
          <a:xfrm>
            <a:off x="4960938" y="5638800"/>
            <a:ext cx="3175" cy="1588"/>
          </a:xfrm>
          <a:prstGeom prst="line">
            <a:avLst/>
          </a:prstGeom>
          <a:noFill/>
          <a:ln w="7938">
            <a:solidFill>
              <a:srgbClr val="00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45" name="Line 410"/>
          <p:cNvSpPr>
            <a:spLocks noChangeShapeType="1"/>
          </p:cNvSpPr>
          <p:nvPr/>
        </p:nvSpPr>
        <p:spPr bwMode="auto">
          <a:xfrm>
            <a:off x="4892675" y="5638800"/>
            <a:ext cx="120650" cy="1588"/>
          </a:xfrm>
          <a:prstGeom prst="line">
            <a:avLst/>
          </a:prstGeom>
          <a:noFill/>
          <a:ln w="7938">
            <a:solidFill>
              <a:srgbClr val="00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46" name="Line 411"/>
          <p:cNvSpPr>
            <a:spLocks noChangeShapeType="1"/>
          </p:cNvSpPr>
          <p:nvPr/>
        </p:nvSpPr>
        <p:spPr bwMode="auto">
          <a:xfrm>
            <a:off x="4038600" y="5568950"/>
            <a:ext cx="112713" cy="1588"/>
          </a:xfrm>
          <a:prstGeom prst="line">
            <a:avLst/>
          </a:prstGeom>
          <a:noFill/>
          <a:ln w="7938">
            <a:solidFill>
              <a:srgbClr val="00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47" name="Line 412"/>
          <p:cNvSpPr>
            <a:spLocks noChangeShapeType="1"/>
          </p:cNvSpPr>
          <p:nvPr/>
        </p:nvSpPr>
        <p:spPr bwMode="auto">
          <a:xfrm>
            <a:off x="4098925" y="5387975"/>
            <a:ext cx="3175" cy="180975"/>
          </a:xfrm>
          <a:prstGeom prst="line">
            <a:avLst/>
          </a:prstGeom>
          <a:noFill/>
          <a:ln w="7938">
            <a:solidFill>
              <a:srgbClr val="00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48" name="Line 413"/>
          <p:cNvSpPr>
            <a:spLocks noChangeShapeType="1"/>
          </p:cNvSpPr>
          <p:nvPr/>
        </p:nvSpPr>
        <p:spPr bwMode="auto">
          <a:xfrm>
            <a:off x="4038600" y="5387975"/>
            <a:ext cx="112713" cy="3175"/>
          </a:xfrm>
          <a:prstGeom prst="line">
            <a:avLst/>
          </a:prstGeom>
          <a:noFill/>
          <a:ln w="7938">
            <a:solidFill>
              <a:srgbClr val="00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49" name="Line 414"/>
          <p:cNvSpPr>
            <a:spLocks noChangeShapeType="1"/>
          </p:cNvSpPr>
          <p:nvPr/>
        </p:nvSpPr>
        <p:spPr bwMode="auto">
          <a:xfrm>
            <a:off x="3754438" y="5372100"/>
            <a:ext cx="112712" cy="1588"/>
          </a:xfrm>
          <a:prstGeom prst="line">
            <a:avLst/>
          </a:prstGeom>
          <a:noFill/>
          <a:ln w="7938">
            <a:solidFill>
              <a:srgbClr val="00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50" name="Line 415"/>
          <p:cNvSpPr>
            <a:spLocks noChangeShapeType="1"/>
          </p:cNvSpPr>
          <p:nvPr/>
        </p:nvSpPr>
        <p:spPr bwMode="auto">
          <a:xfrm>
            <a:off x="3806825" y="4832350"/>
            <a:ext cx="3175" cy="539750"/>
          </a:xfrm>
          <a:prstGeom prst="line">
            <a:avLst/>
          </a:prstGeom>
          <a:noFill/>
          <a:ln w="7938">
            <a:solidFill>
              <a:srgbClr val="00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51" name="Line 416"/>
          <p:cNvSpPr>
            <a:spLocks noChangeShapeType="1"/>
          </p:cNvSpPr>
          <p:nvPr/>
        </p:nvSpPr>
        <p:spPr bwMode="auto">
          <a:xfrm>
            <a:off x="3754438" y="4832350"/>
            <a:ext cx="112712" cy="3175"/>
          </a:xfrm>
          <a:prstGeom prst="line">
            <a:avLst/>
          </a:prstGeom>
          <a:noFill/>
          <a:ln w="7938">
            <a:solidFill>
              <a:srgbClr val="00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52" name="Line 417"/>
          <p:cNvSpPr>
            <a:spLocks noChangeShapeType="1"/>
          </p:cNvSpPr>
          <p:nvPr/>
        </p:nvSpPr>
        <p:spPr bwMode="auto">
          <a:xfrm>
            <a:off x="3470275" y="4540250"/>
            <a:ext cx="103188" cy="3175"/>
          </a:xfrm>
          <a:prstGeom prst="line">
            <a:avLst/>
          </a:prstGeom>
          <a:noFill/>
          <a:ln w="7938">
            <a:solidFill>
              <a:srgbClr val="00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53" name="Line 418"/>
          <p:cNvSpPr>
            <a:spLocks noChangeShapeType="1"/>
          </p:cNvSpPr>
          <p:nvPr/>
        </p:nvSpPr>
        <p:spPr bwMode="auto">
          <a:xfrm>
            <a:off x="3522663" y="3786188"/>
            <a:ext cx="3175" cy="754062"/>
          </a:xfrm>
          <a:prstGeom prst="line">
            <a:avLst/>
          </a:prstGeom>
          <a:noFill/>
          <a:ln w="7938">
            <a:solidFill>
              <a:srgbClr val="00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54" name="Line 419"/>
          <p:cNvSpPr>
            <a:spLocks noChangeShapeType="1"/>
          </p:cNvSpPr>
          <p:nvPr/>
        </p:nvSpPr>
        <p:spPr bwMode="auto">
          <a:xfrm>
            <a:off x="3470275" y="3786188"/>
            <a:ext cx="103188" cy="1587"/>
          </a:xfrm>
          <a:prstGeom prst="line">
            <a:avLst/>
          </a:prstGeom>
          <a:noFill/>
          <a:ln w="7938">
            <a:solidFill>
              <a:srgbClr val="00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55" name="Line 420"/>
          <p:cNvSpPr>
            <a:spLocks noChangeShapeType="1"/>
          </p:cNvSpPr>
          <p:nvPr/>
        </p:nvSpPr>
        <p:spPr bwMode="auto">
          <a:xfrm>
            <a:off x="3186113" y="3570288"/>
            <a:ext cx="103187" cy="3175"/>
          </a:xfrm>
          <a:prstGeom prst="line">
            <a:avLst/>
          </a:prstGeom>
          <a:noFill/>
          <a:ln w="7938">
            <a:solidFill>
              <a:srgbClr val="00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56" name="Line 421"/>
          <p:cNvSpPr>
            <a:spLocks noChangeShapeType="1"/>
          </p:cNvSpPr>
          <p:nvPr/>
        </p:nvSpPr>
        <p:spPr bwMode="auto">
          <a:xfrm>
            <a:off x="3238500" y="2851150"/>
            <a:ext cx="1588" cy="719138"/>
          </a:xfrm>
          <a:prstGeom prst="line">
            <a:avLst/>
          </a:prstGeom>
          <a:noFill/>
          <a:ln w="7938">
            <a:solidFill>
              <a:srgbClr val="00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57" name="Line 422"/>
          <p:cNvSpPr>
            <a:spLocks noChangeShapeType="1"/>
          </p:cNvSpPr>
          <p:nvPr/>
        </p:nvSpPr>
        <p:spPr bwMode="auto">
          <a:xfrm>
            <a:off x="3186113" y="2851150"/>
            <a:ext cx="103187" cy="3175"/>
          </a:xfrm>
          <a:prstGeom prst="line">
            <a:avLst/>
          </a:prstGeom>
          <a:noFill/>
          <a:ln w="7938">
            <a:solidFill>
              <a:srgbClr val="00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58" name="Line 423"/>
          <p:cNvSpPr>
            <a:spLocks noChangeShapeType="1"/>
          </p:cNvSpPr>
          <p:nvPr/>
        </p:nvSpPr>
        <p:spPr bwMode="auto">
          <a:xfrm>
            <a:off x="2894013" y="3255963"/>
            <a:ext cx="111125" cy="1587"/>
          </a:xfrm>
          <a:prstGeom prst="line">
            <a:avLst/>
          </a:prstGeom>
          <a:noFill/>
          <a:ln w="7938">
            <a:solidFill>
              <a:srgbClr val="00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59" name="Line 424"/>
          <p:cNvSpPr>
            <a:spLocks noChangeShapeType="1"/>
          </p:cNvSpPr>
          <p:nvPr/>
        </p:nvSpPr>
        <p:spPr bwMode="auto">
          <a:xfrm>
            <a:off x="2944813" y="2663825"/>
            <a:ext cx="3175" cy="592138"/>
          </a:xfrm>
          <a:prstGeom prst="line">
            <a:avLst/>
          </a:prstGeom>
          <a:noFill/>
          <a:ln w="7938">
            <a:solidFill>
              <a:srgbClr val="00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60" name="Line 425"/>
          <p:cNvSpPr>
            <a:spLocks noChangeShapeType="1"/>
          </p:cNvSpPr>
          <p:nvPr/>
        </p:nvSpPr>
        <p:spPr bwMode="auto">
          <a:xfrm>
            <a:off x="2894013" y="2663825"/>
            <a:ext cx="111125" cy="1588"/>
          </a:xfrm>
          <a:prstGeom prst="line">
            <a:avLst/>
          </a:prstGeom>
          <a:noFill/>
          <a:ln w="7938">
            <a:solidFill>
              <a:srgbClr val="00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61" name="Line 426"/>
          <p:cNvSpPr>
            <a:spLocks noChangeShapeType="1"/>
          </p:cNvSpPr>
          <p:nvPr/>
        </p:nvSpPr>
        <p:spPr bwMode="auto">
          <a:xfrm>
            <a:off x="2608263" y="4573588"/>
            <a:ext cx="104775" cy="3175"/>
          </a:xfrm>
          <a:prstGeom prst="line">
            <a:avLst/>
          </a:prstGeom>
          <a:noFill/>
          <a:ln w="7938">
            <a:solidFill>
              <a:srgbClr val="00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62" name="Line 427"/>
          <p:cNvSpPr>
            <a:spLocks noChangeShapeType="1"/>
          </p:cNvSpPr>
          <p:nvPr/>
        </p:nvSpPr>
        <p:spPr bwMode="auto">
          <a:xfrm>
            <a:off x="2660650" y="3424238"/>
            <a:ext cx="3175" cy="1149350"/>
          </a:xfrm>
          <a:prstGeom prst="line">
            <a:avLst/>
          </a:prstGeom>
          <a:noFill/>
          <a:ln w="7938">
            <a:solidFill>
              <a:srgbClr val="00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63" name="Line 428"/>
          <p:cNvSpPr>
            <a:spLocks noChangeShapeType="1"/>
          </p:cNvSpPr>
          <p:nvPr/>
        </p:nvSpPr>
        <p:spPr bwMode="auto">
          <a:xfrm>
            <a:off x="2608263" y="3424238"/>
            <a:ext cx="104775" cy="3175"/>
          </a:xfrm>
          <a:prstGeom prst="line">
            <a:avLst/>
          </a:prstGeom>
          <a:noFill/>
          <a:ln w="7938">
            <a:solidFill>
              <a:srgbClr val="00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64" name="Line 429"/>
          <p:cNvSpPr>
            <a:spLocks noChangeShapeType="1"/>
          </p:cNvSpPr>
          <p:nvPr/>
        </p:nvSpPr>
        <p:spPr bwMode="auto">
          <a:xfrm>
            <a:off x="5365750" y="5638800"/>
            <a:ext cx="103188" cy="1588"/>
          </a:xfrm>
          <a:prstGeom prst="line">
            <a:avLst/>
          </a:prstGeom>
          <a:noFill/>
          <a:ln w="7938">
            <a:solidFill>
              <a:srgbClr val="FF00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65" name="Line 430"/>
          <p:cNvSpPr>
            <a:spLocks noChangeShapeType="1"/>
          </p:cNvSpPr>
          <p:nvPr/>
        </p:nvSpPr>
        <p:spPr bwMode="auto">
          <a:xfrm>
            <a:off x="5418138" y="5638800"/>
            <a:ext cx="3175" cy="1588"/>
          </a:xfrm>
          <a:prstGeom prst="line">
            <a:avLst/>
          </a:prstGeom>
          <a:noFill/>
          <a:ln w="7938">
            <a:solidFill>
              <a:srgbClr val="FF00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66" name="Line 431"/>
          <p:cNvSpPr>
            <a:spLocks noChangeShapeType="1"/>
          </p:cNvSpPr>
          <p:nvPr/>
        </p:nvSpPr>
        <p:spPr bwMode="auto">
          <a:xfrm>
            <a:off x="5365750" y="5638800"/>
            <a:ext cx="103188" cy="1588"/>
          </a:xfrm>
          <a:prstGeom prst="line">
            <a:avLst/>
          </a:prstGeom>
          <a:noFill/>
          <a:ln w="7938">
            <a:solidFill>
              <a:srgbClr val="FF00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67" name="Line 432"/>
          <p:cNvSpPr>
            <a:spLocks noChangeShapeType="1"/>
          </p:cNvSpPr>
          <p:nvPr/>
        </p:nvSpPr>
        <p:spPr bwMode="auto">
          <a:xfrm>
            <a:off x="5073650" y="5638800"/>
            <a:ext cx="111125" cy="1588"/>
          </a:xfrm>
          <a:prstGeom prst="line">
            <a:avLst/>
          </a:prstGeom>
          <a:noFill/>
          <a:ln w="7938">
            <a:solidFill>
              <a:srgbClr val="FF00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68" name="Line 433"/>
          <p:cNvSpPr>
            <a:spLocks noChangeShapeType="1"/>
          </p:cNvSpPr>
          <p:nvPr/>
        </p:nvSpPr>
        <p:spPr bwMode="auto">
          <a:xfrm>
            <a:off x="5124450" y="5638800"/>
            <a:ext cx="1588" cy="1588"/>
          </a:xfrm>
          <a:prstGeom prst="line">
            <a:avLst/>
          </a:prstGeom>
          <a:noFill/>
          <a:ln w="7938">
            <a:solidFill>
              <a:srgbClr val="FF00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69" name="Line 434"/>
          <p:cNvSpPr>
            <a:spLocks noChangeShapeType="1"/>
          </p:cNvSpPr>
          <p:nvPr/>
        </p:nvSpPr>
        <p:spPr bwMode="auto">
          <a:xfrm>
            <a:off x="5073650" y="5638800"/>
            <a:ext cx="111125" cy="1588"/>
          </a:xfrm>
          <a:prstGeom prst="line">
            <a:avLst/>
          </a:prstGeom>
          <a:noFill/>
          <a:ln w="7938">
            <a:solidFill>
              <a:srgbClr val="FF00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70" name="Line 435"/>
          <p:cNvSpPr>
            <a:spLocks noChangeShapeType="1"/>
          </p:cNvSpPr>
          <p:nvPr/>
        </p:nvSpPr>
        <p:spPr bwMode="auto">
          <a:xfrm>
            <a:off x="4789488" y="5638800"/>
            <a:ext cx="103187" cy="1588"/>
          </a:xfrm>
          <a:prstGeom prst="line">
            <a:avLst/>
          </a:prstGeom>
          <a:noFill/>
          <a:ln w="7938">
            <a:solidFill>
              <a:srgbClr val="FF00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71" name="Line 436"/>
          <p:cNvSpPr>
            <a:spLocks noChangeShapeType="1"/>
          </p:cNvSpPr>
          <p:nvPr/>
        </p:nvSpPr>
        <p:spPr bwMode="auto">
          <a:xfrm>
            <a:off x="4840288" y="5638800"/>
            <a:ext cx="3175" cy="1588"/>
          </a:xfrm>
          <a:prstGeom prst="line">
            <a:avLst/>
          </a:prstGeom>
          <a:noFill/>
          <a:ln w="7938">
            <a:solidFill>
              <a:srgbClr val="FF00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72" name="Line 437"/>
          <p:cNvSpPr>
            <a:spLocks noChangeShapeType="1"/>
          </p:cNvSpPr>
          <p:nvPr/>
        </p:nvSpPr>
        <p:spPr bwMode="auto">
          <a:xfrm>
            <a:off x="4789488" y="5638800"/>
            <a:ext cx="103187" cy="1588"/>
          </a:xfrm>
          <a:prstGeom prst="line">
            <a:avLst/>
          </a:prstGeom>
          <a:noFill/>
          <a:ln w="7938">
            <a:solidFill>
              <a:srgbClr val="FF00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73" name="Line 438"/>
          <p:cNvSpPr>
            <a:spLocks noChangeShapeType="1"/>
          </p:cNvSpPr>
          <p:nvPr/>
        </p:nvSpPr>
        <p:spPr bwMode="auto">
          <a:xfrm>
            <a:off x="3927475" y="5638800"/>
            <a:ext cx="111125" cy="1588"/>
          </a:xfrm>
          <a:prstGeom prst="line">
            <a:avLst/>
          </a:prstGeom>
          <a:noFill/>
          <a:ln w="7938">
            <a:solidFill>
              <a:srgbClr val="FF00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74" name="Line 439"/>
          <p:cNvSpPr>
            <a:spLocks noChangeShapeType="1"/>
          </p:cNvSpPr>
          <p:nvPr/>
        </p:nvSpPr>
        <p:spPr bwMode="auto">
          <a:xfrm>
            <a:off x="3978275" y="5638800"/>
            <a:ext cx="3175" cy="1588"/>
          </a:xfrm>
          <a:prstGeom prst="line">
            <a:avLst/>
          </a:prstGeom>
          <a:noFill/>
          <a:ln w="7938">
            <a:solidFill>
              <a:srgbClr val="FF00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75" name="Line 440"/>
          <p:cNvSpPr>
            <a:spLocks noChangeShapeType="1"/>
          </p:cNvSpPr>
          <p:nvPr/>
        </p:nvSpPr>
        <p:spPr bwMode="auto">
          <a:xfrm>
            <a:off x="3927475" y="5638800"/>
            <a:ext cx="111125" cy="1588"/>
          </a:xfrm>
          <a:prstGeom prst="line">
            <a:avLst/>
          </a:prstGeom>
          <a:noFill/>
          <a:ln w="7938">
            <a:solidFill>
              <a:srgbClr val="FF00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76" name="Line 441"/>
          <p:cNvSpPr>
            <a:spLocks noChangeShapeType="1"/>
          </p:cNvSpPr>
          <p:nvPr/>
        </p:nvSpPr>
        <p:spPr bwMode="auto">
          <a:xfrm>
            <a:off x="3643313" y="5638800"/>
            <a:ext cx="111125" cy="1588"/>
          </a:xfrm>
          <a:prstGeom prst="line">
            <a:avLst/>
          </a:prstGeom>
          <a:noFill/>
          <a:ln w="7938">
            <a:solidFill>
              <a:srgbClr val="FF00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77" name="Line 442"/>
          <p:cNvSpPr>
            <a:spLocks noChangeShapeType="1"/>
          </p:cNvSpPr>
          <p:nvPr/>
        </p:nvSpPr>
        <p:spPr bwMode="auto">
          <a:xfrm>
            <a:off x="3694113" y="5586413"/>
            <a:ext cx="3175" cy="52387"/>
          </a:xfrm>
          <a:prstGeom prst="line">
            <a:avLst/>
          </a:prstGeom>
          <a:noFill/>
          <a:ln w="7938">
            <a:solidFill>
              <a:srgbClr val="FF00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78" name="Line 443"/>
          <p:cNvSpPr>
            <a:spLocks noChangeShapeType="1"/>
          </p:cNvSpPr>
          <p:nvPr/>
        </p:nvSpPr>
        <p:spPr bwMode="auto">
          <a:xfrm>
            <a:off x="3643313" y="5586413"/>
            <a:ext cx="111125" cy="1587"/>
          </a:xfrm>
          <a:prstGeom prst="line">
            <a:avLst/>
          </a:prstGeom>
          <a:noFill/>
          <a:ln w="7938">
            <a:solidFill>
              <a:srgbClr val="FF00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79" name="Line 444"/>
          <p:cNvSpPr>
            <a:spLocks noChangeShapeType="1"/>
          </p:cNvSpPr>
          <p:nvPr/>
        </p:nvSpPr>
        <p:spPr bwMode="auto">
          <a:xfrm>
            <a:off x="3349625" y="5302250"/>
            <a:ext cx="120650" cy="3175"/>
          </a:xfrm>
          <a:prstGeom prst="line">
            <a:avLst/>
          </a:prstGeom>
          <a:noFill/>
          <a:ln w="7938">
            <a:solidFill>
              <a:srgbClr val="FF00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80" name="Line 445"/>
          <p:cNvSpPr>
            <a:spLocks noChangeShapeType="1"/>
          </p:cNvSpPr>
          <p:nvPr/>
        </p:nvSpPr>
        <p:spPr bwMode="auto">
          <a:xfrm>
            <a:off x="3409950" y="4721225"/>
            <a:ext cx="3175" cy="581025"/>
          </a:xfrm>
          <a:prstGeom prst="line">
            <a:avLst/>
          </a:prstGeom>
          <a:noFill/>
          <a:ln w="7938">
            <a:solidFill>
              <a:srgbClr val="FF00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81" name="Line 446"/>
          <p:cNvSpPr>
            <a:spLocks noChangeShapeType="1"/>
          </p:cNvSpPr>
          <p:nvPr/>
        </p:nvSpPr>
        <p:spPr bwMode="auto">
          <a:xfrm>
            <a:off x="3349625" y="4721225"/>
            <a:ext cx="120650" cy="1588"/>
          </a:xfrm>
          <a:prstGeom prst="line">
            <a:avLst/>
          </a:prstGeom>
          <a:noFill/>
          <a:ln w="7938">
            <a:solidFill>
              <a:srgbClr val="FF00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82" name="Line 447"/>
          <p:cNvSpPr>
            <a:spLocks noChangeShapeType="1"/>
          </p:cNvSpPr>
          <p:nvPr/>
        </p:nvSpPr>
        <p:spPr bwMode="auto">
          <a:xfrm>
            <a:off x="3065463" y="4729163"/>
            <a:ext cx="120650" cy="3175"/>
          </a:xfrm>
          <a:prstGeom prst="line">
            <a:avLst/>
          </a:prstGeom>
          <a:noFill/>
          <a:ln w="7938">
            <a:solidFill>
              <a:srgbClr val="FF00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83" name="Line 448"/>
          <p:cNvSpPr>
            <a:spLocks noChangeShapeType="1"/>
          </p:cNvSpPr>
          <p:nvPr/>
        </p:nvSpPr>
        <p:spPr bwMode="auto">
          <a:xfrm>
            <a:off x="3117850" y="4070350"/>
            <a:ext cx="1588" cy="658813"/>
          </a:xfrm>
          <a:prstGeom prst="line">
            <a:avLst/>
          </a:prstGeom>
          <a:noFill/>
          <a:ln w="7938">
            <a:solidFill>
              <a:srgbClr val="FF00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84" name="Line 449"/>
          <p:cNvSpPr>
            <a:spLocks noChangeShapeType="1"/>
          </p:cNvSpPr>
          <p:nvPr/>
        </p:nvSpPr>
        <p:spPr bwMode="auto">
          <a:xfrm>
            <a:off x="3065463" y="4070350"/>
            <a:ext cx="120650" cy="1588"/>
          </a:xfrm>
          <a:prstGeom prst="line">
            <a:avLst/>
          </a:prstGeom>
          <a:noFill/>
          <a:ln w="7938">
            <a:solidFill>
              <a:srgbClr val="FF00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85" name="Line 450"/>
          <p:cNvSpPr>
            <a:spLocks noChangeShapeType="1"/>
          </p:cNvSpPr>
          <p:nvPr/>
        </p:nvSpPr>
        <p:spPr bwMode="auto">
          <a:xfrm>
            <a:off x="2781300" y="4918075"/>
            <a:ext cx="112713" cy="1588"/>
          </a:xfrm>
          <a:prstGeom prst="line">
            <a:avLst/>
          </a:prstGeom>
          <a:noFill/>
          <a:ln w="7938">
            <a:solidFill>
              <a:srgbClr val="FF00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86" name="Line 451"/>
          <p:cNvSpPr>
            <a:spLocks noChangeShapeType="1"/>
          </p:cNvSpPr>
          <p:nvPr/>
        </p:nvSpPr>
        <p:spPr bwMode="auto">
          <a:xfrm>
            <a:off x="2833688" y="4178300"/>
            <a:ext cx="1587" cy="739775"/>
          </a:xfrm>
          <a:prstGeom prst="line">
            <a:avLst/>
          </a:prstGeom>
          <a:noFill/>
          <a:ln w="7938">
            <a:solidFill>
              <a:srgbClr val="FF00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87" name="Line 452"/>
          <p:cNvSpPr>
            <a:spLocks noChangeShapeType="1"/>
          </p:cNvSpPr>
          <p:nvPr/>
        </p:nvSpPr>
        <p:spPr bwMode="auto">
          <a:xfrm>
            <a:off x="2781300" y="4178300"/>
            <a:ext cx="112713" cy="3175"/>
          </a:xfrm>
          <a:prstGeom prst="line">
            <a:avLst/>
          </a:prstGeom>
          <a:noFill/>
          <a:ln w="7938">
            <a:solidFill>
              <a:srgbClr val="FF00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88" name="Line 453"/>
          <p:cNvSpPr>
            <a:spLocks noChangeShapeType="1"/>
          </p:cNvSpPr>
          <p:nvPr/>
        </p:nvSpPr>
        <p:spPr bwMode="auto">
          <a:xfrm>
            <a:off x="2487613" y="4992688"/>
            <a:ext cx="120650" cy="3175"/>
          </a:xfrm>
          <a:prstGeom prst="line">
            <a:avLst/>
          </a:prstGeom>
          <a:noFill/>
          <a:ln w="7938">
            <a:solidFill>
              <a:srgbClr val="FF00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89" name="Line 454"/>
          <p:cNvSpPr>
            <a:spLocks noChangeShapeType="1"/>
          </p:cNvSpPr>
          <p:nvPr/>
        </p:nvSpPr>
        <p:spPr bwMode="auto">
          <a:xfrm>
            <a:off x="2547938" y="4086225"/>
            <a:ext cx="3175" cy="906463"/>
          </a:xfrm>
          <a:prstGeom prst="line">
            <a:avLst/>
          </a:prstGeom>
          <a:noFill/>
          <a:ln w="7938">
            <a:solidFill>
              <a:srgbClr val="FF00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90" name="Line 455"/>
          <p:cNvSpPr>
            <a:spLocks noChangeShapeType="1"/>
          </p:cNvSpPr>
          <p:nvPr/>
        </p:nvSpPr>
        <p:spPr bwMode="auto">
          <a:xfrm>
            <a:off x="2487613" y="4086225"/>
            <a:ext cx="120650" cy="1588"/>
          </a:xfrm>
          <a:prstGeom prst="line">
            <a:avLst/>
          </a:prstGeom>
          <a:noFill/>
          <a:ln w="7938">
            <a:solidFill>
              <a:srgbClr val="FF00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91" name="Freeform 457"/>
          <p:cNvSpPr>
            <a:spLocks/>
          </p:cNvSpPr>
          <p:nvPr/>
        </p:nvSpPr>
        <p:spPr bwMode="auto">
          <a:xfrm>
            <a:off x="2660650" y="2962275"/>
            <a:ext cx="3162300" cy="2676525"/>
          </a:xfrm>
          <a:custGeom>
            <a:avLst/>
            <a:gdLst>
              <a:gd name="T0" fmla="*/ 0 w 1992"/>
              <a:gd name="T1" fmla="*/ 2147483647 h 1686"/>
              <a:gd name="T2" fmla="*/ 2147483647 w 1992"/>
              <a:gd name="T3" fmla="*/ 0 h 1686"/>
              <a:gd name="T4" fmla="*/ 2147483647 w 1992"/>
              <a:gd name="T5" fmla="*/ 2147483647 h 1686"/>
              <a:gd name="T6" fmla="*/ 2147483647 w 1992"/>
              <a:gd name="T7" fmla="*/ 2147483647 h 1686"/>
              <a:gd name="T8" fmla="*/ 2147483647 w 1992"/>
              <a:gd name="T9" fmla="*/ 2147483647 h 1686"/>
              <a:gd name="T10" fmla="*/ 2147483647 w 1992"/>
              <a:gd name="T11" fmla="*/ 2147483647 h 1686"/>
              <a:gd name="T12" fmla="*/ 2147483647 w 1992"/>
              <a:gd name="T13" fmla="*/ 2147483647 h 1686"/>
              <a:gd name="T14" fmla="*/ 2147483647 w 1992"/>
              <a:gd name="T15" fmla="*/ 2147483647 h 1686"/>
              <a:gd name="T16" fmla="*/ 2147483647 w 1992"/>
              <a:gd name="T17" fmla="*/ 2147483647 h 1686"/>
              <a:gd name="T18" fmla="*/ 2147483647 w 1992"/>
              <a:gd name="T19" fmla="*/ 2147483647 h 1686"/>
              <a:gd name="T20" fmla="*/ 2147483647 w 1992"/>
              <a:gd name="T21" fmla="*/ 2147483647 h 16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92"/>
              <a:gd name="T34" fmla="*/ 0 h 1686"/>
              <a:gd name="T35" fmla="*/ 1992 w 1992"/>
              <a:gd name="T36" fmla="*/ 1686 h 16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92" h="1686">
                <a:moveTo>
                  <a:pt x="0" y="660"/>
                </a:moveTo>
                <a:lnTo>
                  <a:pt x="179" y="0"/>
                </a:lnTo>
                <a:lnTo>
                  <a:pt x="364" y="156"/>
                </a:lnTo>
                <a:lnTo>
                  <a:pt x="543" y="757"/>
                </a:lnTo>
                <a:lnTo>
                  <a:pt x="722" y="1350"/>
                </a:lnTo>
                <a:lnTo>
                  <a:pt x="906" y="1583"/>
                </a:lnTo>
                <a:lnTo>
                  <a:pt x="1086" y="1686"/>
                </a:lnTo>
                <a:lnTo>
                  <a:pt x="1449" y="1686"/>
                </a:lnTo>
                <a:lnTo>
                  <a:pt x="1628" y="1686"/>
                </a:lnTo>
                <a:lnTo>
                  <a:pt x="1807" y="1686"/>
                </a:lnTo>
                <a:lnTo>
                  <a:pt x="1992" y="1686"/>
                </a:lnTo>
              </a:path>
            </a:pathLst>
          </a:custGeom>
          <a:noFill/>
          <a:ln w="28575" cmpd="sng">
            <a:solidFill>
              <a:srgbClr val="00FF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92" name="Freeform 458"/>
          <p:cNvSpPr>
            <a:spLocks/>
          </p:cNvSpPr>
          <p:nvPr/>
        </p:nvSpPr>
        <p:spPr bwMode="auto">
          <a:xfrm>
            <a:off x="2547938" y="4395788"/>
            <a:ext cx="3438525" cy="1243012"/>
          </a:xfrm>
          <a:custGeom>
            <a:avLst/>
            <a:gdLst>
              <a:gd name="T0" fmla="*/ 0 w 2166"/>
              <a:gd name="T1" fmla="*/ 2147483647 h 783"/>
              <a:gd name="T2" fmla="*/ 2147483647 w 2166"/>
              <a:gd name="T3" fmla="*/ 2147483647 h 783"/>
              <a:gd name="T4" fmla="*/ 2147483647 w 2166"/>
              <a:gd name="T5" fmla="*/ 0 h 783"/>
              <a:gd name="T6" fmla="*/ 2147483647 w 2166"/>
              <a:gd name="T7" fmla="*/ 2147483647 h 783"/>
              <a:gd name="T8" fmla="*/ 2147483647 w 2166"/>
              <a:gd name="T9" fmla="*/ 2147483647 h 783"/>
              <a:gd name="T10" fmla="*/ 2147483647 w 2166"/>
              <a:gd name="T11" fmla="*/ 2147483647 h 783"/>
              <a:gd name="T12" fmla="*/ 2147483647 w 2166"/>
              <a:gd name="T13" fmla="*/ 2147483647 h 783"/>
              <a:gd name="T14" fmla="*/ 2147483647 w 2166"/>
              <a:gd name="T15" fmla="*/ 2147483647 h 783"/>
              <a:gd name="T16" fmla="*/ 2147483647 w 2166"/>
              <a:gd name="T17" fmla="*/ 2147483647 h 783"/>
              <a:gd name="T18" fmla="*/ 2147483647 w 2166"/>
              <a:gd name="T19" fmla="*/ 2147483647 h 783"/>
              <a:gd name="T20" fmla="*/ 2147483647 w 2166"/>
              <a:gd name="T21" fmla="*/ 2147483647 h 7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6"/>
              <a:gd name="T34" fmla="*/ 0 h 783"/>
              <a:gd name="T35" fmla="*/ 2166 w 2166"/>
              <a:gd name="T36" fmla="*/ 783 h 7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6" h="783">
                <a:moveTo>
                  <a:pt x="0" y="93"/>
                </a:moveTo>
                <a:lnTo>
                  <a:pt x="180" y="96"/>
                </a:lnTo>
                <a:lnTo>
                  <a:pt x="359" y="0"/>
                </a:lnTo>
                <a:lnTo>
                  <a:pt x="543" y="389"/>
                </a:lnTo>
                <a:lnTo>
                  <a:pt x="722" y="766"/>
                </a:lnTo>
                <a:lnTo>
                  <a:pt x="901" y="783"/>
                </a:lnTo>
                <a:lnTo>
                  <a:pt x="1265" y="783"/>
                </a:lnTo>
                <a:lnTo>
                  <a:pt x="1444" y="783"/>
                </a:lnTo>
                <a:lnTo>
                  <a:pt x="1623" y="783"/>
                </a:lnTo>
                <a:lnTo>
                  <a:pt x="1808" y="783"/>
                </a:lnTo>
                <a:lnTo>
                  <a:pt x="2166" y="783"/>
                </a:lnTo>
              </a:path>
            </a:pathLst>
          </a:custGeom>
          <a:noFill/>
          <a:ln w="28575" cmpd="sng">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3993" name="Freeform 459"/>
          <p:cNvSpPr>
            <a:spLocks/>
          </p:cNvSpPr>
          <p:nvPr/>
        </p:nvSpPr>
        <p:spPr bwMode="auto">
          <a:xfrm>
            <a:off x="5780088" y="5603875"/>
            <a:ext cx="77787" cy="34925"/>
          </a:xfrm>
          <a:custGeom>
            <a:avLst/>
            <a:gdLst>
              <a:gd name="T0" fmla="*/ 0 w 49"/>
              <a:gd name="T1" fmla="*/ 2147483647 h 22"/>
              <a:gd name="T2" fmla="*/ 2147483647 w 49"/>
              <a:gd name="T3" fmla="*/ 2147483647 h 22"/>
              <a:gd name="T4" fmla="*/ 2147483647 w 49"/>
              <a:gd name="T5" fmla="*/ 0 h 22"/>
              <a:gd name="T6" fmla="*/ 0 w 49"/>
              <a:gd name="T7" fmla="*/ 2147483647 h 22"/>
              <a:gd name="T8" fmla="*/ 0 60000 65536"/>
              <a:gd name="T9" fmla="*/ 0 60000 65536"/>
              <a:gd name="T10" fmla="*/ 0 60000 65536"/>
              <a:gd name="T11" fmla="*/ 0 60000 65536"/>
              <a:gd name="T12" fmla="*/ 0 w 49"/>
              <a:gd name="T13" fmla="*/ 0 h 22"/>
              <a:gd name="T14" fmla="*/ 49 w 49"/>
              <a:gd name="T15" fmla="*/ 22 h 22"/>
            </a:gdLst>
            <a:ahLst/>
            <a:cxnLst>
              <a:cxn ang="T8">
                <a:pos x="T0" y="T1"/>
              </a:cxn>
              <a:cxn ang="T9">
                <a:pos x="T2" y="T3"/>
              </a:cxn>
              <a:cxn ang="T10">
                <a:pos x="T4" y="T5"/>
              </a:cxn>
              <a:cxn ang="T11">
                <a:pos x="T6" y="T7"/>
              </a:cxn>
            </a:cxnLst>
            <a:rect l="T12" t="T13" r="T14" b="T15"/>
            <a:pathLst>
              <a:path w="49" h="22">
                <a:moveTo>
                  <a:pt x="0" y="22"/>
                </a:moveTo>
                <a:lnTo>
                  <a:pt x="49" y="22"/>
                </a:lnTo>
                <a:lnTo>
                  <a:pt x="27" y="0"/>
                </a:lnTo>
                <a:lnTo>
                  <a:pt x="0" y="22"/>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994" name="Freeform 460"/>
          <p:cNvSpPr>
            <a:spLocks/>
          </p:cNvSpPr>
          <p:nvPr/>
        </p:nvSpPr>
        <p:spPr bwMode="auto">
          <a:xfrm>
            <a:off x="5780088" y="5638800"/>
            <a:ext cx="77787" cy="33338"/>
          </a:xfrm>
          <a:custGeom>
            <a:avLst/>
            <a:gdLst>
              <a:gd name="T0" fmla="*/ 0 w 49"/>
              <a:gd name="T1" fmla="*/ 0 h 21"/>
              <a:gd name="T2" fmla="*/ 2147483647 w 49"/>
              <a:gd name="T3" fmla="*/ 2147483647 h 21"/>
              <a:gd name="T4" fmla="*/ 2147483647 w 49"/>
              <a:gd name="T5" fmla="*/ 0 h 21"/>
              <a:gd name="T6" fmla="*/ 0 w 49"/>
              <a:gd name="T7" fmla="*/ 0 h 21"/>
              <a:gd name="T8" fmla="*/ 0 60000 65536"/>
              <a:gd name="T9" fmla="*/ 0 60000 65536"/>
              <a:gd name="T10" fmla="*/ 0 60000 65536"/>
              <a:gd name="T11" fmla="*/ 0 60000 65536"/>
              <a:gd name="T12" fmla="*/ 0 w 49"/>
              <a:gd name="T13" fmla="*/ 0 h 21"/>
              <a:gd name="T14" fmla="*/ 49 w 49"/>
              <a:gd name="T15" fmla="*/ 21 h 21"/>
            </a:gdLst>
            <a:ahLst/>
            <a:cxnLst>
              <a:cxn ang="T8">
                <a:pos x="T0" y="T1"/>
              </a:cxn>
              <a:cxn ang="T9">
                <a:pos x="T2" y="T3"/>
              </a:cxn>
              <a:cxn ang="T10">
                <a:pos x="T4" y="T5"/>
              </a:cxn>
              <a:cxn ang="T11">
                <a:pos x="T6" y="T7"/>
              </a:cxn>
            </a:cxnLst>
            <a:rect l="T12" t="T13" r="T14" b="T15"/>
            <a:pathLst>
              <a:path w="49" h="21">
                <a:moveTo>
                  <a:pt x="0" y="0"/>
                </a:moveTo>
                <a:lnTo>
                  <a:pt x="27" y="21"/>
                </a:lnTo>
                <a:lnTo>
                  <a:pt x="49" y="0"/>
                </a:lnTo>
                <a:lnTo>
                  <a:pt x="0" y="0"/>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995" name="Freeform 461"/>
          <p:cNvSpPr>
            <a:spLocks/>
          </p:cNvSpPr>
          <p:nvPr/>
        </p:nvSpPr>
        <p:spPr bwMode="auto">
          <a:xfrm>
            <a:off x="5495925" y="5603875"/>
            <a:ext cx="68263" cy="34925"/>
          </a:xfrm>
          <a:custGeom>
            <a:avLst/>
            <a:gdLst>
              <a:gd name="T0" fmla="*/ 0 w 43"/>
              <a:gd name="T1" fmla="*/ 2147483647 h 22"/>
              <a:gd name="T2" fmla="*/ 2147483647 w 43"/>
              <a:gd name="T3" fmla="*/ 2147483647 h 22"/>
              <a:gd name="T4" fmla="*/ 2147483647 w 43"/>
              <a:gd name="T5" fmla="*/ 0 h 22"/>
              <a:gd name="T6" fmla="*/ 0 w 43"/>
              <a:gd name="T7" fmla="*/ 2147483647 h 22"/>
              <a:gd name="T8" fmla="*/ 0 60000 65536"/>
              <a:gd name="T9" fmla="*/ 0 60000 65536"/>
              <a:gd name="T10" fmla="*/ 0 60000 65536"/>
              <a:gd name="T11" fmla="*/ 0 60000 65536"/>
              <a:gd name="T12" fmla="*/ 0 w 43"/>
              <a:gd name="T13" fmla="*/ 0 h 22"/>
              <a:gd name="T14" fmla="*/ 43 w 43"/>
              <a:gd name="T15" fmla="*/ 22 h 22"/>
            </a:gdLst>
            <a:ahLst/>
            <a:cxnLst>
              <a:cxn ang="T8">
                <a:pos x="T0" y="T1"/>
              </a:cxn>
              <a:cxn ang="T9">
                <a:pos x="T2" y="T3"/>
              </a:cxn>
              <a:cxn ang="T10">
                <a:pos x="T4" y="T5"/>
              </a:cxn>
              <a:cxn ang="T11">
                <a:pos x="T6" y="T7"/>
              </a:cxn>
            </a:cxnLst>
            <a:rect l="T12" t="T13" r="T14" b="T15"/>
            <a:pathLst>
              <a:path w="43" h="22">
                <a:moveTo>
                  <a:pt x="0" y="22"/>
                </a:moveTo>
                <a:lnTo>
                  <a:pt x="43" y="22"/>
                </a:lnTo>
                <a:lnTo>
                  <a:pt x="21" y="0"/>
                </a:lnTo>
                <a:lnTo>
                  <a:pt x="0" y="22"/>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996" name="Freeform 462"/>
          <p:cNvSpPr>
            <a:spLocks/>
          </p:cNvSpPr>
          <p:nvPr/>
        </p:nvSpPr>
        <p:spPr bwMode="auto">
          <a:xfrm>
            <a:off x="5495925" y="5638800"/>
            <a:ext cx="68263" cy="33338"/>
          </a:xfrm>
          <a:custGeom>
            <a:avLst/>
            <a:gdLst>
              <a:gd name="T0" fmla="*/ 0 w 43"/>
              <a:gd name="T1" fmla="*/ 0 h 21"/>
              <a:gd name="T2" fmla="*/ 2147483647 w 43"/>
              <a:gd name="T3" fmla="*/ 2147483647 h 21"/>
              <a:gd name="T4" fmla="*/ 2147483647 w 43"/>
              <a:gd name="T5" fmla="*/ 0 h 21"/>
              <a:gd name="T6" fmla="*/ 0 w 43"/>
              <a:gd name="T7" fmla="*/ 0 h 21"/>
              <a:gd name="T8" fmla="*/ 0 60000 65536"/>
              <a:gd name="T9" fmla="*/ 0 60000 65536"/>
              <a:gd name="T10" fmla="*/ 0 60000 65536"/>
              <a:gd name="T11" fmla="*/ 0 60000 65536"/>
              <a:gd name="T12" fmla="*/ 0 w 43"/>
              <a:gd name="T13" fmla="*/ 0 h 21"/>
              <a:gd name="T14" fmla="*/ 43 w 43"/>
              <a:gd name="T15" fmla="*/ 21 h 21"/>
            </a:gdLst>
            <a:ahLst/>
            <a:cxnLst>
              <a:cxn ang="T8">
                <a:pos x="T0" y="T1"/>
              </a:cxn>
              <a:cxn ang="T9">
                <a:pos x="T2" y="T3"/>
              </a:cxn>
              <a:cxn ang="T10">
                <a:pos x="T4" y="T5"/>
              </a:cxn>
              <a:cxn ang="T11">
                <a:pos x="T6" y="T7"/>
              </a:cxn>
            </a:cxnLst>
            <a:rect l="T12" t="T13" r="T14" b="T15"/>
            <a:pathLst>
              <a:path w="43" h="21">
                <a:moveTo>
                  <a:pt x="0" y="0"/>
                </a:moveTo>
                <a:lnTo>
                  <a:pt x="21" y="21"/>
                </a:lnTo>
                <a:lnTo>
                  <a:pt x="43" y="0"/>
                </a:lnTo>
                <a:lnTo>
                  <a:pt x="0" y="0"/>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997" name="Freeform 463"/>
          <p:cNvSpPr>
            <a:spLocks/>
          </p:cNvSpPr>
          <p:nvPr/>
        </p:nvSpPr>
        <p:spPr bwMode="auto">
          <a:xfrm>
            <a:off x="5211763" y="5603875"/>
            <a:ext cx="68262" cy="34925"/>
          </a:xfrm>
          <a:custGeom>
            <a:avLst/>
            <a:gdLst>
              <a:gd name="T0" fmla="*/ 0 w 43"/>
              <a:gd name="T1" fmla="*/ 2147483647 h 22"/>
              <a:gd name="T2" fmla="*/ 2147483647 w 43"/>
              <a:gd name="T3" fmla="*/ 2147483647 h 22"/>
              <a:gd name="T4" fmla="*/ 2147483647 w 43"/>
              <a:gd name="T5" fmla="*/ 0 h 22"/>
              <a:gd name="T6" fmla="*/ 0 w 43"/>
              <a:gd name="T7" fmla="*/ 2147483647 h 22"/>
              <a:gd name="T8" fmla="*/ 0 60000 65536"/>
              <a:gd name="T9" fmla="*/ 0 60000 65536"/>
              <a:gd name="T10" fmla="*/ 0 60000 65536"/>
              <a:gd name="T11" fmla="*/ 0 60000 65536"/>
              <a:gd name="T12" fmla="*/ 0 w 43"/>
              <a:gd name="T13" fmla="*/ 0 h 22"/>
              <a:gd name="T14" fmla="*/ 43 w 43"/>
              <a:gd name="T15" fmla="*/ 22 h 22"/>
            </a:gdLst>
            <a:ahLst/>
            <a:cxnLst>
              <a:cxn ang="T8">
                <a:pos x="T0" y="T1"/>
              </a:cxn>
              <a:cxn ang="T9">
                <a:pos x="T2" y="T3"/>
              </a:cxn>
              <a:cxn ang="T10">
                <a:pos x="T4" y="T5"/>
              </a:cxn>
              <a:cxn ang="T11">
                <a:pos x="T6" y="T7"/>
              </a:cxn>
            </a:cxnLst>
            <a:rect l="T12" t="T13" r="T14" b="T15"/>
            <a:pathLst>
              <a:path w="43" h="22">
                <a:moveTo>
                  <a:pt x="0" y="22"/>
                </a:moveTo>
                <a:lnTo>
                  <a:pt x="43" y="22"/>
                </a:lnTo>
                <a:lnTo>
                  <a:pt x="21" y="0"/>
                </a:lnTo>
                <a:lnTo>
                  <a:pt x="0" y="22"/>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998" name="Freeform 464"/>
          <p:cNvSpPr>
            <a:spLocks/>
          </p:cNvSpPr>
          <p:nvPr/>
        </p:nvSpPr>
        <p:spPr bwMode="auto">
          <a:xfrm>
            <a:off x="5211763" y="5638800"/>
            <a:ext cx="68262" cy="33338"/>
          </a:xfrm>
          <a:custGeom>
            <a:avLst/>
            <a:gdLst>
              <a:gd name="T0" fmla="*/ 0 w 43"/>
              <a:gd name="T1" fmla="*/ 0 h 21"/>
              <a:gd name="T2" fmla="*/ 2147483647 w 43"/>
              <a:gd name="T3" fmla="*/ 2147483647 h 21"/>
              <a:gd name="T4" fmla="*/ 2147483647 w 43"/>
              <a:gd name="T5" fmla="*/ 0 h 21"/>
              <a:gd name="T6" fmla="*/ 0 w 43"/>
              <a:gd name="T7" fmla="*/ 0 h 21"/>
              <a:gd name="T8" fmla="*/ 0 60000 65536"/>
              <a:gd name="T9" fmla="*/ 0 60000 65536"/>
              <a:gd name="T10" fmla="*/ 0 60000 65536"/>
              <a:gd name="T11" fmla="*/ 0 60000 65536"/>
              <a:gd name="T12" fmla="*/ 0 w 43"/>
              <a:gd name="T13" fmla="*/ 0 h 21"/>
              <a:gd name="T14" fmla="*/ 43 w 43"/>
              <a:gd name="T15" fmla="*/ 21 h 21"/>
            </a:gdLst>
            <a:ahLst/>
            <a:cxnLst>
              <a:cxn ang="T8">
                <a:pos x="T0" y="T1"/>
              </a:cxn>
              <a:cxn ang="T9">
                <a:pos x="T2" y="T3"/>
              </a:cxn>
              <a:cxn ang="T10">
                <a:pos x="T4" y="T5"/>
              </a:cxn>
              <a:cxn ang="T11">
                <a:pos x="T6" y="T7"/>
              </a:cxn>
            </a:cxnLst>
            <a:rect l="T12" t="T13" r="T14" b="T15"/>
            <a:pathLst>
              <a:path w="43" h="21">
                <a:moveTo>
                  <a:pt x="0" y="0"/>
                </a:moveTo>
                <a:lnTo>
                  <a:pt x="21" y="21"/>
                </a:lnTo>
                <a:lnTo>
                  <a:pt x="43" y="0"/>
                </a:lnTo>
                <a:lnTo>
                  <a:pt x="0" y="0"/>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3999" name="Freeform 465"/>
          <p:cNvSpPr>
            <a:spLocks/>
          </p:cNvSpPr>
          <p:nvPr/>
        </p:nvSpPr>
        <p:spPr bwMode="auto">
          <a:xfrm>
            <a:off x="4926013" y="5603875"/>
            <a:ext cx="69850" cy="34925"/>
          </a:xfrm>
          <a:custGeom>
            <a:avLst/>
            <a:gdLst>
              <a:gd name="T0" fmla="*/ 0 w 44"/>
              <a:gd name="T1" fmla="*/ 2147483647 h 22"/>
              <a:gd name="T2" fmla="*/ 2147483647 w 44"/>
              <a:gd name="T3" fmla="*/ 2147483647 h 22"/>
              <a:gd name="T4" fmla="*/ 2147483647 w 44"/>
              <a:gd name="T5" fmla="*/ 0 h 22"/>
              <a:gd name="T6" fmla="*/ 0 w 44"/>
              <a:gd name="T7" fmla="*/ 2147483647 h 22"/>
              <a:gd name="T8" fmla="*/ 0 60000 65536"/>
              <a:gd name="T9" fmla="*/ 0 60000 65536"/>
              <a:gd name="T10" fmla="*/ 0 60000 65536"/>
              <a:gd name="T11" fmla="*/ 0 60000 65536"/>
              <a:gd name="T12" fmla="*/ 0 w 44"/>
              <a:gd name="T13" fmla="*/ 0 h 22"/>
              <a:gd name="T14" fmla="*/ 44 w 44"/>
              <a:gd name="T15" fmla="*/ 22 h 22"/>
            </a:gdLst>
            <a:ahLst/>
            <a:cxnLst>
              <a:cxn ang="T8">
                <a:pos x="T0" y="T1"/>
              </a:cxn>
              <a:cxn ang="T9">
                <a:pos x="T2" y="T3"/>
              </a:cxn>
              <a:cxn ang="T10">
                <a:pos x="T4" y="T5"/>
              </a:cxn>
              <a:cxn ang="T11">
                <a:pos x="T6" y="T7"/>
              </a:cxn>
            </a:cxnLst>
            <a:rect l="T12" t="T13" r="T14" b="T15"/>
            <a:pathLst>
              <a:path w="44" h="22">
                <a:moveTo>
                  <a:pt x="0" y="22"/>
                </a:moveTo>
                <a:lnTo>
                  <a:pt x="44" y="22"/>
                </a:lnTo>
                <a:lnTo>
                  <a:pt x="22" y="0"/>
                </a:lnTo>
                <a:lnTo>
                  <a:pt x="0" y="22"/>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4000" name="Freeform 466"/>
          <p:cNvSpPr>
            <a:spLocks/>
          </p:cNvSpPr>
          <p:nvPr/>
        </p:nvSpPr>
        <p:spPr bwMode="auto">
          <a:xfrm>
            <a:off x="4926013" y="5638800"/>
            <a:ext cx="69850" cy="33338"/>
          </a:xfrm>
          <a:custGeom>
            <a:avLst/>
            <a:gdLst>
              <a:gd name="T0" fmla="*/ 0 w 44"/>
              <a:gd name="T1" fmla="*/ 0 h 21"/>
              <a:gd name="T2" fmla="*/ 2147483647 w 44"/>
              <a:gd name="T3" fmla="*/ 2147483647 h 21"/>
              <a:gd name="T4" fmla="*/ 2147483647 w 44"/>
              <a:gd name="T5" fmla="*/ 0 h 21"/>
              <a:gd name="T6" fmla="*/ 0 w 44"/>
              <a:gd name="T7" fmla="*/ 0 h 21"/>
              <a:gd name="T8" fmla="*/ 0 60000 65536"/>
              <a:gd name="T9" fmla="*/ 0 60000 65536"/>
              <a:gd name="T10" fmla="*/ 0 60000 65536"/>
              <a:gd name="T11" fmla="*/ 0 60000 65536"/>
              <a:gd name="T12" fmla="*/ 0 w 44"/>
              <a:gd name="T13" fmla="*/ 0 h 21"/>
              <a:gd name="T14" fmla="*/ 44 w 44"/>
              <a:gd name="T15" fmla="*/ 21 h 21"/>
            </a:gdLst>
            <a:ahLst/>
            <a:cxnLst>
              <a:cxn ang="T8">
                <a:pos x="T0" y="T1"/>
              </a:cxn>
              <a:cxn ang="T9">
                <a:pos x="T2" y="T3"/>
              </a:cxn>
              <a:cxn ang="T10">
                <a:pos x="T4" y="T5"/>
              </a:cxn>
              <a:cxn ang="T11">
                <a:pos x="T6" y="T7"/>
              </a:cxn>
            </a:cxnLst>
            <a:rect l="T12" t="T13" r="T14" b="T15"/>
            <a:pathLst>
              <a:path w="44" h="21">
                <a:moveTo>
                  <a:pt x="0" y="0"/>
                </a:moveTo>
                <a:lnTo>
                  <a:pt x="22" y="21"/>
                </a:lnTo>
                <a:lnTo>
                  <a:pt x="44" y="0"/>
                </a:lnTo>
                <a:lnTo>
                  <a:pt x="0" y="0"/>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4001" name="Freeform 467"/>
          <p:cNvSpPr>
            <a:spLocks/>
          </p:cNvSpPr>
          <p:nvPr/>
        </p:nvSpPr>
        <p:spPr bwMode="auto">
          <a:xfrm>
            <a:off x="4349750" y="5603875"/>
            <a:ext cx="68263" cy="34925"/>
          </a:xfrm>
          <a:custGeom>
            <a:avLst/>
            <a:gdLst>
              <a:gd name="T0" fmla="*/ 0 w 43"/>
              <a:gd name="T1" fmla="*/ 2147483647 h 22"/>
              <a:gd name="T2" fmla="*/ 2147483647 w 43"/>
              <a:gd name="T3" fmla="*/ 2147483647 h 22"/>
              <a:gd name="T4" fmla="*/ 2147483647 w 43"/>
              <a:gd name="T5" fmla="*/ 0 h 22"/>
              <a:gd name="T6" fmla="*/ 0 w 43"/>
              <a:gd name="T7" fmla="*/ 2147483647 h 22"/>
              <a:gd name="T8" fmla="*/ 0 60000 65536"/>
              <a:gd name="T9" fmla="*/ 0 60000 65536"/>
              <a:gd name="T10" fmla="*/ 0 60000 65536"/>
              <a:gd name="T11" fmla="*/ 0 60000 65536"/>
              <a:gd name="T12" fmla="*/ 0 w 43"/>
              <a:gd name="T13" fmla="*/ 0 h 22"/>
              <a:gd name="T14" fmla="*/ 43 w 43"/>
              <a:gd name="T15" fmla="*/ 22 h 22"/>
            </a:gdLst>
            <a:ahLst/>
            <a:cxnLst>
              <a:cxn ang="T8">
                <a:pos x="T0" y="T1"/>
              </a:cxn>
              <a:cxn ang="T9">
                <a:pos x="T2" y="T3"/>
              </a:cxn>
              <a:cxn ang="T10">
                <a:pos x="T4" y="T5"/>
              </a:cxn>
              <a:cxn ang="T11">
                <a:pos x="T6" y="T7"/>
              </a:cxn>
            </a:cxnLst>
            <a:rect l="T12" t="T13" r="T14" b="T15"/>
            <a:pathLst>
              <a:path w="43" h="22">
                <a:moveTo>
                  <a:pt x="0" y="22"/>
                </a:moveTo>
                <a:lnTo>
                  <a:pt x="43" y="22"/>
                </a:lnTo>
                <a:lnTo>
                  <a:pt x="22" y="0"/>
                </a:lnTo>
                <a:lnTo>
                  <a:pt x="0" y="22"/>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4002" name="Freeform 468"/>
          <p:cNvSpPr>
            <a:spLocks/>
          </p:cNvSpPr>
          <p:nvPr/>
        </p:nvSpPr>
        <p:spPr bwMode="auto">
          <a:xfrm>
            <a:off x="4349750" y="5638800"/>
            <a:ext cx="68263" cy="33338"/>
          </a:xfrm>
          <a:custGeom>
            <a:avLst/>
            <a:gdLst>
              <a:gd name="T0" fmla="*/ 0 w 43"/>
              <a:gd name="T1" fmla="*/ 0 h 21"/>
              <a:gd name="T2" fmla="*/ 2147483647 w 43"/>
              <a:gd name="T3" fmla="*/ 2147483647 h 21"/>
              <a:gd name="T4" fmla="*/ 2147483647 w 43"/>
              <a:gd name="T5" fmla="*/ 0 h 21"/>
              <a:gd name="T6" fmla="*/ 0 w 43"/>
              <a:gd name="T7" fmla="*/ 0 h 21"/>
              <a:gd name="T8" fmla="*/ 0 60000 65536"/>
              <a:gd name="T9" fmla="*/ 0 60000 65536"/>
              <a:gd name="T10" fmla="*/ 0 60000 65536"/>
              <a:gd name="T11" fmla="*/ 0 60000 65536"/>
              <a:gd name="T12" fmla="*/ 0 w 43"/>
              <a:gd name="T13" fmla="*/ 0 h 21"/>
              <a:gd name="T14" fmla="*/ 43 w 43"/>
              <a:gd name="T15" fmla="*/ 21 h 21"/>
            </a:gdLst>
            <a:ahLst/>
            <a:cxnLst>
              <a:cxn ang="T8">
                <a:pos x="T0" y="T1"/>
              </a:cxn>
              <a:cxn ang="T9">
                <a:pos x="T2" y="T3"/>
              </a:cxn>
              <a:cxn ang="T10">
                <a:pos x="T4" y="T5"/>
              </a:cxn>
              <a:cxn ang="T11">
                <a:pos x="T6" y="T7"/>
              </a:cxn>
            </a:cxnLst>
            <a:rect l="T12" t="T13" r="T14" b="T15"/>
            <a:pathLst>
              <a:path w="43" h="21">
                <a:moveTo>
                  <a:pt x="0" y="0"/>
                </a:moveTo>
                <a:lnTo>
                  <a:pt x="22" y="21"/>
                </a:lnTo>
                <a:lnTo>
                  <a:pt x="43" y="0"/>
                </a:lnTo>
                <a:lnTo>
                  <a:pt x="0" y="0"/>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4003" name="Freeform 469"/>
          <p:cNvSpPr>
            <a:spLocks/>
          </p:cNvSpPr>
          <p:nvPr/>
        </p:nvSpPr>
        <p:spPr bwMode="auto">
          <a:xfrm>
            <a:off x="4065588" y="5440363"/>
            <a:ext cx="68262" cy="34925"/>
          </a:xfrm>
          <a:custGeom>
            <a:avLst/>
            <a:gdLst>
              <a:gd name="T0" fmla="*/ 0 w 43"/>
              <a:gd name="T1" fmla="*/ 2147483647 h 22"/>
              <a:gd name="T2" fmla="*/ 2147483647 w 43"/>
              <a:gd name="T3" fmla="*/ 2147483647 h 22"/>
              <a:gd name="T4" fmla="*/ 2147483647 w 43"/>
              <a:gd name="T5" fmla="*/ 0 h 22"/>
              <a:gd name="T6" fmla="*/ 0 w 43"/>
              <a:gd name="T7" fmla="*/ 2147483647 h 22"/>
              <a:gd name="T8" fmla="*/ 0 60000 65536"/>
              <a:gd name="T9" fmla="*/ 0 60000 65536"/>
              <a:gd name="T10" fmla="*/ 0 60000 65536"/>
              <a:gd name="T11" fmla="*/ 0 60000 65536"/>
              <a:gd name="T12" fmla="*/ 0 w 43"/>
              <a:gd name="T13" fmla="*/ 0 h 22"/>
              <a:gd name="T14" fmla="*/ 43 w 43"/>
              <a:gd name="T15" fmla="*/ 22 h 22"/>
            </a:gdLst>
            <a:ahLst/>
            <a:cxnLst>
              <a:cxn ang="T8">
                <a:pos x="T0" y="T1"/>
              </a:cxn>
              <a:cxn ang="T9">
                <a:pos x="T2" y="T3"/>
              </a:cxn>
              <a:cxn ang="T10">
                <a:pos x="T4" y="T5"/>
              </a:cxn>
              <a:cxn ang="T11">
                <a:pos x="T6" y="T7"/>
              </a:cxn>
            </a:cxnLst>
            <a:rect l="T12" t="T13" r="T14" b="T15"/>
            <a:pathLst>
              <a:path w="43" h="22">
                <a:moveTo>
                  <a:pt x="0" y="22"/>
                </a:moveTo>
                <a:lnTo>
                  <a:pt x="43" y="22"/>
                </a:lnTo>
                <a:lnTo>
                  <a:pt x="21" y="0"/>
                </a:lnTo>
                <a:lnTo>
                  <a:pt x="0" y="22"/>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4004" name="Freeform 470"/>
          <p:cNvSpPr>
            <a:spLocks/>
          </p:cNvSpPr>
          <p:nvPr/>
        </p:nvSpPr>
        <p:spPr bwMode="auto">
          <a:xfrm>
            <a:off x="4065588" y="5475288"/>
            <a:ext cx="68262" cy="42862"/>
          </a:xfrm>
          <a:custGeom>
            <a:avLst/>
            <a:gdLst>
              <a:gd name="T0" fmla="*/ 0 w 43"/>
              <a:gd name="T1" fmla="*/ 0 h 27"/>
              <a:gd name="T2" fmla="*/ 2147483647 w 43"/>
              <a:gd name="T3" fmla="*/ 2147483647 h 27"/>
              <a:gd name="T4" fmla="*/ 2147483647 w 43"/>
              <a:gd name="T5" fmla="*/ 0 h 27"/>
              <a:gd name="T6" fmla="*/ 0 w 43"/>
              <a:gd name="T7" fmla="*/ 0 h 27"/>
              <a:gd name="T8" fmla="*/ 0 60000 65536"/>
              <a:gd name="T9" fmla="*/ 0 60000 65536"/>
              <a:gd name="T10" fmla="*/ 0 60000 65536"/>
              <a:gd name="T11" fmla="*/ 0 60000 65536"/>
              <a:gd name="T12" fmla="*/ 0 w 43"/>
              <a:gd name="T13" fmla="*/ 0 h 27"/>
              <a:gd name="T14" fmla="*/ 43 w 43"/>
              <a:gd name="T15" fmla="*/ 27 h 27"/>
            </a:gdLst>
            <a:ahLst/>
            <a:cxnLst>
              <a:cxn ang="T8">
                <a:pos x="T0" y="T1"/>
              </a:cxn>
              <a:cxn ang="T9">
                <a:pos x="T2" y="T3"/>
              </a:cxn>
              <a:cxn ang="T10">
                <a:pos x="T4" y="T5"/>
              </a:cxn>
              <a:cxn ang="T11">
                <a:pos x="T6" y="T7"/>
              </a:cxn>
            </a:cxnLst>
            <a:rect l="T12" t="T13" r="T14" b="T15"/>
            <a:pathLst>
              <a:path w="43" h="27">
                <a:moveTo>
                  <a:pt x="0" y="0"/>
                </a:moveTo>
                <a:lnTo>
                  <a:pt x="21" y="27"/>
                </a:lnTo>
                <a:lnTo>
                  <a:pt x="43" y="0"/>
                </a:lnTo>
                <a:lnTo>
                  <a:pt x="0" y="0"/>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4005" name="Freeform 471"/>
          <p:cNvSpPr>
            <a:spLocks/>
          </p:cNvSpPr>
          <p:nvPr/>
        </p:nvSpPr>
        <p:spPr bwMode="auto">
          <a:xfrm>
            <a:off x="3771900" y="5060950"/>
            <a:ext cx="77788" cy="44450"/>
          </a:xfrm>
          <a:custGeom>
            <a:avLst/>
            <a:gdLst>
              <a:gd name="T0" fmla="*/ 0 w 49"/>
              <a:gd name="T1" fmla="*/ 2147483647 h 28"/>
              <a:gd name="T2" fmla="*/ 2147483647 w 49"/>
              <a:gd name="T3" fmla="*/ 2147483647 h 28"/>
              <a:gd name="T4" fmla="*/ 2147483647 w 49"/>
              <a:gd name="T5" fmla="*/ 0 h 28"/>
              <a:gd name="T6" fmla="*/ 0 w 49"/>
              <a:gd name="T7" fmla="*/ 2147483647 h 28"/>
              <a:gd name="T8" fmla="*/ 0 60000 65536"/>
              <a:gd name="T9" fmla="*/ 0 60000 65536"/>
              <a:gd name="T10" fmla="*/ 0 60000 65536"/>
              <a:gd name="T11" fmla="*/ 0 60000 65536"/>
              <a:gd name="T12" fmla="*/ 0 w 49"/>
              <a:gd name="T13" fmla="*/ 0 h 28"/>
              <a:gd name="T14" fmla="*/ 49 w 49"/>
              <a:gd name="T15" fmla="*/ 28 h 28"/>
            </a:gdLst>
            <a:ahLst/>
            <a:cxnLst>
              <a:cxn ang="T8">
                <a:pos x="T0" y="T1"/>
              </a:cxn>
              <a:cxn ang="T9">
                <a:pos x="T2" y="T3"/>
              </a:cxn>
              <a:cxn ang="T10">
                <a:pos x="T4" y="T5"/>
              </a:cxn>
              <a:cxn ang="T11">
                <a:pos x="T6" y="T7"/>
              </a:cxn>
            </a:cxnLst>
            <a:rect l="T12" t="T13" r="T14" b="T15"/>
            <a:pathLst>
              <a:path w="49" h="28">
                <a:moveTo>
                  <a:pt x="0" y="28"/>
                </a:moveTo>
                <a:lnTo>
                  <a:pt x="49" y="28"/>
                </a:lnTo>
                <a:lnTo>
                  <a:pt x="22" y="0"/>
                </a:lnTo>
                <a:lnTo>
                  <a:pt x="0" y="28"/>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4006" name="Freeform 472"/>
          <p:cNvSpPr>
            <a:spLocks/>
          </p:cNvSpPr>
          <p:nvPr/>
        </p:nvSpPr>
        <p:spPr bwMode="auto">
          <a:xfrm>
            <a:off x="3771900" y="5105400"/>
            <a:ext cx="77788" cy="33338"/>
          </a:xfrm>
          <a:custGeom>
            <a:avLst/>
            <a:gdLst>
              <a:gd name="T0" fmla="*/ 0 w 49"/>
              <a:gd name="T1" fmla="*/ 0 h 21"/>
              <a:gd name="T2" fmla="*/ 2147483647 w 49"/>
              <a:gd name="T3" fmla="*/ 2147483647 h 21"/>
              <a:gd name="T4" fmla="*/ 2147483647 w 49"/>
              <a:gd name="T5" fmla="*/ 0 h 21"/>
              <a:gd name="T6" fmla="*/ 0 w 49"/>
              <a:gd name="T7" fmla="*/ 0 h 21"/>
              <a:gd name="T8" fmla="*/ 0 60000 65536"/>
              <a:gd name="T9" fmla="*/ 0 60000 65536"/>
              <a:gd name="T10" fmla="*/ 0 60000 65536"/>
              <a:gd name="T11" fmla="*/ 0 60000 65536"/>
              <a:gd name="T12" fmla="*/ 0 w 49"/>
              <a:gd name="T13" fmla="*/ 0 h 21"/>
              <a:gd name="T14" fmla="*/ 49 w 49"/>
              <a:gd name="T15" fmla="*/ 21 h 21"/>
            </a:gdLst>
            <a:ahLst/>
            <a:cxnLst>
              <a:cxn ang="T8">
                <a:pos x="T0" y="T1"/>
              </a:cxn>
              <a:cxn ang="T9">
                <a:pos x="T2" y="T3"/>
              </a:cxn>
              <a:cxn ang="T10">
                <a:pos x="T4" y="T5"/>
              </a:cxn>
              <a:cxn ang="T11">
                <a:pos x="T6" y="T7"/>
              </a:cxn>
            </a:cxnLst>
            <a:rect l="T12" t="T13" r="T14" b="T15"/>
            <a:pathLst>
              <a:path w="49" h="21">
                <a:moveTo>
                  <a:pt x="0" y="0"/>
                </a:moveTo>
                <a:lnTo>
                  <a:pt x="22" y="21"/>
                </a:lnTo>
                <a:lnTo>
                  <a:pt x="49" y="0"/>
                </a:lnTo>
                <a:lnTo>
                  <a:pt x="0" y="0"/>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4007" name="Freeform 473"/>
          <p:cNvSpPr>
            <a:spLocks/>
          </p:cNvSpPr>
          <p:nvPr/>
        </p:nvSpPr>
        <p:spPr bwMode="auto">
          <a:xfrm>
            <a:off x="3487738" y="4129088"/>
            <a:ext cx="68262" cy="34925"/>
          </a:xfrm>
          <a:custGeom>
            <a:avLst/>
            <a:gdLst>
              <a:gd name="T0" fmla="*/ 0 w 43"/>
              <a:gd name="T1" fmla="*/ 2147483647 h 22"/>
              <a:gd name="T2" fmla="*/ 2147483647 w 43"/>
              <a:gd name="T3" fmla="*/ 2147483647 h 22"/>
              <a:gd name="T4" fmla="*/ 2147483647 w 43"/>
              <a:gd name="T5" fmla="*/ 0 h 22"/>
              <a:gd name="T6" fmla="*/ 0 w 43"/>
              <a:gd name="T7" fmla="*/ 2147483647 h 22"/>
              <a:gd name="T8" fmla="*/ 0 60000 65536"/>
              <a:gd name="T9" fmla="*/ 0 60000 65536"/>
              <a:gd name="T10" fmla="*/ 0 60000 65536"/>
              <a:gd name="T11" fmla="*/ 0 60000 65536"/>
              <a:gd name="T12" fmla="*/ 0 w 43"/>
              <a:gd name="T13" fmla="*/ 0 h 22"/>
              <a:gd name="T14" fmla="*/ 43 w 43"/>
              <a:gd name="T15" fmla="*/ 22 h 22"/>
            </a:gdLst>
            <a:ahLst/>
            <a:cxnLst>
              <a:cxn ang="T8">
                <a:pos x="T0" y="T1"/>
              </a:cxn>
              <a:cxn ang="T9">
                <a:pos x="T2" y="T3"/>
              </a:cxn>
              <a:cxn ang="T10">
                <a:pos x="T4" y="T5"/>
              </a:cxn>
              <a:cxn ang="T11">
                <a:pos x="T6" y="T7"/>
              </a:cxn>
            </a:cxnLst>
            <a:rect l="T12" t="T13" r="T14" b="T15"/>
            <a:pathLst>
              <a:path w="43" h="22">
                <a:moveTo>
                  <a:pt x="0" y="22"/>
                </a:moveTo>
                <a:lnTo>
                  <a:pt x="43" y="22"/>
                </a:lnTo>
                <a:lnTo>
                  <a:pt x="22" y="0"/>
                </a:lnTo>
                <a:lnTo>
                  <a:pt x="0" y="22"/>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4008" name="Freeform 474"/>
          <p:cNvSpPr>
            <a:spLocks noChangeAspect="1"/>
          </p:cNvSpPr>
          <p:nvPr/>
        </p:nvSpPr>
        <p:spPr bwMode="auto">
          <a:xfrm>
            <a:off x="3487738" y="4164013"/>
            <a:ext cx="92075" cy="47625"/>
          </a:xfrm>
          <a:custGeom>
            <a:avLst/>
            <a:gdLst>
              <a:gd name="T0" fmla="*/ 0 w 43"/>
              <a:gd name="T1" fmla="*/ 0 h 22"/>
              <a:gd name="T2" fmla="*/ 2147483647 w 43"/>
              <a:gd name="T3" fmla="*/ 2147483647 h 22"/>
              <a:gd name="T4" fmla="*/ 2147483647 w 43"/>
              <a:gd name="T5" fmla="*/ 0 h 22"/>
              <a:gd name="T6" fmla="*/ 0 w 43"/>
              <a:gd name="T7" fmla="*/ 0 h 22"/>
              <a:gd name="T8" fmla="*/ 0 60000 65536"/>
              <a:gd name="T9" fmla="*/ 0 60000 65536"/>
              <a:gd name="T10" fmla="*/ 0 60000 65536"/>
              <a:gd name="T11" fmla="*/ 0 60000 65536"/>
              <a:gd name="T12" fmla="*/ 0 w 43"/>
              <a:gd name="T13" fmla="*/ 0 h 22"/>
              <a:gd name="T14" fmla="*/ 43 w 43"/>
              <a:gd name="T15" fmla="*/ 22 h 22"/>
            </a:gdLst>
            <a:ahLst/>
            <a:cxnLst>
              <a:cxn ang="T8">
                <a:pos x="T0" y="T1"/>
              </a:cxn>
              <a:cxn ang="T9">
                <a:pos x="T2" y="T3"/>
              </a:cxn>
              <a:cxn ang="T10">
                <a:pos x="T4" y="T5"/>
              </a:cxn>
              <a:cxn ang="T11">
                <a:pos x="T6" y="T7"/>
              </a:cxn>
            </a:cxnLst>
            <a:rect l="T12" t="T13" r="T14" b="T15"/>
            <a:pathLst>
              <a:path w="43" h="22">
                <a:moveTo>
                  <a:pt x="0" y="0"/>
                </a:moveTo>
                <a:lnTo>
                  <a:pt x="22" y="22"/>
                </a:lnTo>
                <a:lnTo>
                  <a:pt x="43" y="0"/>
                </a:lnTo>
                <a:lnTo>
                  <a:pt x="0" y="0"/>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4009" name="Freeform 475"/>
          <p:cNvSpPr>
            <a:spLocks/>
          </p:cNvSpPr>
          <p:nvPr/>
        </p:nvSpPr>
        <p:spPr bwMode="auto">
          <a:xfrm>
            <a:off x="3203575" y="3178175"/>
            <a:ext cx="68263" cy="33338"/>
          </a:xfrm>
          <a:custGeom>
            <a:avLst/>
            <a:gdLst>
              <a:gd name="T0" fmla="*/ 0 w 43"/>
              <a:gd name="T1" fmla="*/ 2147483647 h 21"/>
              <a:gd name="T2" fmla="*/ 2147483647 w 43"/>
              <a:gd name="T3" fmla="*/ 2147483647 h 21"/>
              <a:gd name="T4" fmla="*/ 2147483647 w 43"/>
              <a:gd name="T5" fmla="*/ 0 h 21"/>
              <a:gd name="T6" fmla="*/ 0 w 43"/>
              <a:gd name="T7" fmla="*/ 2147483647 h 21"/>
              <a:gd name="T8" fmla="*/ 0 60000 65536"/>
              <a:gd name="T9" fmla="*/ 0 60000 65536"/>
              <a:gd name="T10" fmla="*/ 0 60000 65536"/>
              <a:gd name="T11" fmla="*/ 0 60000 65536"/>
              <a:gd name="T12" fmla="*/ 0 w 43"/>
              <a:gd name="T13" fmla="*/ 0 h 21"/>
              <a:gd name="T14" fmla="*/ 43 w 43"/>
              <a:gd name="T15" fmla="*/ 21 h 21"/>
            </a:gdLst>
            <a:ahLst/>
            <a:cxnLst>
              <a:cxn ang="T8">
                <a:pos x="T0" y="T1"/>
              </a:cxn>
              <a:cxn ang="T9">
                <a:pos x="T2" y="T3"/>
              </a:cxn>
              <a:cxn ang="T10">
                <a:pos x="T4" y="T5"/>
              </a:cxn>
              <a:cxn ang="T11">
                <a:pos x="T6" y="T7"/>
              </a:cxn>
            </a:cxnLst>
            <a:rect l="T12" t="T13" r="T14" b="T15"/>
            <a:pathLst>
              <a:path w="43" h="21">
                <a:moveTo>
                  <a:pt x="0" y="21"/>
                </a:moveTo>
                <a:lnTo>
                  <a:pt x="43" y="21"/>
                </a:lnTo>
                <a:lnTo>
                  <a:pt x="22" y="0"/>
                </a:lnTo>
                <a:lnTo>
                  <a:pt x="0" y="21"/>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4010" name="Freeform 476"/>
          <p:cNvSpPr>
            <a:spLocks/>
          </p:cNvSpPr>
          <p:nvPr/>
        </p:nvSpPr>
        <p:spPr bwMode="auto">
          <a:xfrm>
            <a:off x="3203575" y="3211513"/>
            <a:ext cx="68263" cy="34925"/>
          </a:xfrm>
          <a:custGeom>
            <a:avLst/>
            <a:gdLst>
              <a:gd name="T0" fmla="*/ 0 w 43"/>
              <a:gd name="T1" fmla="*/ 0 h 22"/>
              <a:gd name="T2" fmla="*/ 2147483647 w 43"/>
              <a:gd name="T3" fmla="*/ 2147483647 h 22"/>
              <a:gd name="T4" fmla="*/ 2147483647 w 43"/>
              <a:gd name="T5" fmla="*/ 0 h 22"/>
              <a:gd name="T6" fmla="*/ 0 w 43"/>
              <a:gd name="T7" fmla="*/ 0 h 22"/>
              <a:gd name="T8" fmla="*/ 0 60000 65536"/>
              <a:gd name="T9" fmla="*/ 0 60000 65536"/>
              <a:gd name="T10" fmla="*/ 0 60000 65536"/>
              <a:gd name="T11" fmla="*/ 0 60000 65536"/>
              <a:gd name="T12" fmla="*/ 0 w 43"/>
              <a:gd name="T13" fmla="*/ 0 h 22"/>
              <a:gd name="T14" fmla="*/ 43 w 43"/>
              <a:gd name="T15" fmla="*/ 22 h 22"/>
            </a:gdLst>
            <a:ahLst/>
            <a:cxnLst>
              <a:cxn ang="T8">
                <a:pos x="T0" y="T1"/>
              </a:cxn>
              <a:cxn ang="T9">
                <a:pos x="T2" y="T3"/>
              </a:cxn>
              <a:cxn ang="T10">
                <a:pos x="T4" y="T5"/>
              </a:cxn>
              <a:cxn ang="T11">
                <a:pos x="T6" y="T7"/>
              </a:cxn>
            </a:cxnLst>
            <a:rect l="T12" t="T13" r="T14" b="T15"/>
            <a:pathLst>
              <a:path w="43" h="22">
                <a:moveTo>
                  <a:pt x="0" y="0"/>
                </a:moveTo>
                <a:lnTo>
                  <a:pt x="22" y="22"/>
                </a:lnTo>
                <a:lnTo>
                  <a:pt x="43" y="0"/>
                </a:lnTo>
                <a:lnTo>
                  <a:pt x="0" y="0"/>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4011" name="Freeform 477"/>
          <p:cNvSpPr>
            <a:spLocks/>
          </p:cNvSpPr>
          <p:nvPr/>
        </p:nvSpPr>
        <p:spPr bwMode="auto">
          <a:xfrm>
            <a:off x="2909888" y="2928938"/>
            <a:ext cx="77787" cy="33337"/>
          </a:xfrm>
          <a:custGeom>
            <a:avLst/>
            <a:gdLst>
              <a:gd name="T0" fmla="*/ 0 w 49"/>
              <a:gd name="T1" fmla="*/ 2147483647 h 21"/>
              <a:gd name="T2" fmla="*/ 2147483647 w 49"/>
              <a:gd name="T3" fmla="*/ 2147483647 h 21"/>
              <a:gd name="T4" fmla="*/ 2147483647 w 49"/>
              <a:gd name="T5" fmla="*/ 0 h 21"/>
              <a:gd name="T6" fmla="*/ 0 w 49"/>
              <a:gd name="T7" fmla="*/ 2147483647 h 21"/>
              <a:gd name="T8" fmla="*/ 0 60000 65536"/>
              <a:gd name="T9" fmla="*/ 0 60000 65536"/>
              <a:gd name="T10" fmla="*/ 0 60000 65536"/>
              <a:gd name="T11" fmla="*/ 0 60000 65536"/>
              <a:gd name="T12" fmla="*/ 0 w 49"/>
              <a:gd name="T13" fmla="*/ 0 h 21"/>
              <a:gd name="T14" fmla="*/ 49 w 49"/>
              <a:gd name="T15" fmla="*/ 21 h 21"/>
            </a:gdLst>
            <a:ahLst/>
            <a:cxnLst>
              <a:cxn ang="T8">
                <a:pos x="T0" y="T1"/>
              </a:cxn>
              <a:cxn ang="T9">
                <a:pos x="T2" y="T3"/>
              </a:cxn>
              <a:cxn ang="T10">
                <a:pos x="T4" y="T5"/>
              </a:cxn>
              <a:cxn ang="T11">
                <a:pos x="T6" y="T7"/>
              </a:cxn>
            </a:cxnLst>
            <a:rect l="T12" t="T13" r="T14" b="T15"/>
            <a:pathLst>
              <a:path w="49" h="21">
                <a:moveTo>
                  <a:pt x="0" y="21"/>
                </a:moveTo>
                <a:lnTo>
                  <a:pt x="49" y="21"/>
                </a:lnTo>
                <a:lnTo>
                  <a:pt x="22" y="0"/>
                </a:lnTo>
                <a:lnTo>
                  <a:pt x="0" y="21"/>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4012" name="Freeform 478"/>
          <p:cNvSpPr>
            <a:spLocks/>
          </p:cNvSpPr>
          <p:nvPr/>
        </p:nvSpPr>
        <p:spPr bwMode="auto">
          <a:xfrm>
            <a:off x="2909888" y="2962275"/>
            <a:ext cx="77787" cy="34925"/>
          </a:xfrm>
          <a:custGeom>
            <a:avLst/>
            <a:gdLst>
              <a:gd name="T0" fmla="*/ 0 w 49"/>
              <a:gd name="T1" fmla="*/ 0 h 22"/>
              <a:gd name="T2" fmla="*/ 2147483647 w 49"/>
              <a:gd name="T3" fmla="*/ 2147483647 h 22"/>
              <a:gd name="T4" fmla="*/ 2147483647 w 49"/>
              <a:gd name="T5" fmla="*/ 0 h 22"/>
              <a:gd name="T6" fmla="*/ 0 w 49"/>
              <a:gd name="T7" fmla="*/ 0 h 22"/>
              <a:gd name="T8" fmla="*/ 0 60000 65536"/>
              <a:gd name="T9" fmla="*/ 0 60000 65536"/>
              <a:gd name="T10" fmla="*/ 0 60000 65536"/>
              <a:gd name="T11" fmla="*/ 0 60000 65536"/>
              <a:gd name="T12" fmla="*/ 0 w 49"/>
              <a:gd name="T13" fmla="*/ 0 h 22"/>
              <a:gd name="T14" fmla="*/ 49 w 49"/>
              <a:gd name="T15" fmla="*/ 22 h 22"/>
            </a:gdLst>
            <a:ahLst/>
            <a:cxnLst>
              <a:cxn ang="T8">
                <a:pos x="T0" y="T1"/>
              </a:cxn>
              <a:cxn ang="T9">
                <a:pos x="T2" y="T3"/>
              </a:cxn>
              <a:cxn ang="T10">
                <a:pos x="T4" y="T5"/>
              </a:cxn>
              <a:cxn ang="T11">
                <a:pos x="T6" y="T7"/>
              </a:cxn>
            </a:cxnLst>
            <a:rect l="T12" t="T13" r="T14" b="T15"/>
            <a:pathLst>
              <a:path w="49" h="22">
                <a:moveTo>
                  <a:pt x="0" y="0"/>
                </a:moveTo>
                <a:lnTo>
                  <a:pt x="22" y="22"/>
                </a:lnTo>
                <a:lnTo>
                  <a:pt x="49" y="0"/>
                </a:lnTo>
                <a:lnTo>
                  <a:pt x="0" y="0"/>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4013" name="Freeform 479"/>
          <p:cNvSpPr>
            <a:spLocks/>
          </p:cNvSpPr>
          <p:nvPr/>
        </p:nvSpPr>
        <p:spPr bwMode="auto">
          <a:xfrm>
            <a:off x="2625725" y="3965575"/>
            <a:ext cx="69850" cy="44450"/>
          </a:xfrm>
          <a:custGeom>
            <a:avLst/>
            <a:gdLst>
              <a:gd name="T0" fmla="*/ 0 w 44"/>
              <a:gd name="T1" fmla="*/ 2147483647 h 28"/>
              <a:gd name="T2" fmla="*/ 2147483647 w 44"/>
              <a:gd name="T3" fmla="*/ 2147483647 h 28"/>
              <a:gd name="T4" fmla="*/ 2147483647 w 44"/>
              <a:gd name="T5" fmla="*/ 0 h 28"/>
              <a:gd name="T6" fmla="*/ 0 w 44"/>
              <a:gd name="T7" fmla="*/ 2147483647 h 28"/>
              <a:gd name="T8" fmla="*/ 0 60000 65536"/>
              <a:gd name="T9" fmla="*/ 0 60000 65536"/>
              <a:gd name="T10" fmla="*/ 0 60000 65536"/>
              <a:gd name="T11" fmla="*/ 0 60000 65536"/>
              <a:gd name="T12" fmla="*/ 0 w 44"/>
              <a:gd name="T13" fmla="*/ 0 h 28"/>
              <a:gd name="T14" fmla="*/ 44 w 44"/>
              <a:gd name="T15" fmla="*/ 28 h 28"/>
            </a:gdLst>
            <a:ahLst/>
            <a:cxnLst>
              <a:cxn ang="T8">
                <a:pos x="T0" y="T1"/>
              </a:cxn>
              <a:cxn ang="T9">
                <a:pos x="T2" y="T3"/>
              </a:cxn>
              <a:cxn ang="T10">
                <a:pos x="T4" y="T5"/>
              </a:cxn>
              <a:cxn ang="T11">
                <a:pos x="T6" y="T7"/>
              </a:cxn>
            </a:cxnLst>
            <a:rect l="T12" t="T13" r="T14" b="T15"/>
            <a:pathLst>
              <a:path w="44" h="28">
                <a:moveTo>
                  <a:pt x="0" y="28"/>
                </a:moveTo>
                <a:lnTo>
                  <a:pt x="44" y="28"/>
                </a:lnTo>
                <a:lnTo>
                  <a:pt x="22" y="0"/>
                </a:lnTo>
                <a:lnTo>
                  <a:pt x="0" y="28"/>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4014" name="Freeform 480"/>
          <p:cNvSpPr>
            <a:spLocks/>
          </p:cNvSpPr>
          <p:nvPr/>
        </p:nvSpPr>
        <p:spPr bwMode="auto">
          <a:xfrm>
            <a:off x="2625725" y="4010025"/>
            <a:ext cx="69850" cy="33338"/>
          </a:xfrm>
          <a:custGeom>
            <a:avLst/>
            <a:gdLst>
              <a:gd name="T0" fmla="*/ 0 w 44"/>
              <a:gd name="T1" fmla="*/ 0 h 21"/>
              <a:gd name="T2" fmla="*/ 2147483647 w 44"/>
              <a:gd name="T3" fmla="*/ 2147483647 h 21"/>
              <a:gd name="T4" fmla="*/ 2147483647 w 44"/>
              <a:gd name="T5" fmla="*/ 0 h 21"/>
              <a:gd name="T6" fmla="*/ 0 w 44"/>
              <a:gd name="T7" fmla="*/ 0 h 21"/>
              <a:gd name="T8" fmla="*/ 0 60000 65536"/>
              <a:gd name="T9" fmla="*/ 0 60000 65536"/>
              <a:gd name="T10" fmla="*/ 0 60000 65536"/>
              <a:gd name="T11" fmla="*/ 0 60000 65536"/>
              <a:gd name="T12" fmla="*/ 0 w 44"/>
              <a:gd name="T13" fmla="*/ 0 h 21"/>
              <a:gd name="T14" fmla="*/ 44 w 44"/>
              <a:gd name="T15" fmla="*/ 21 h 21"/>
            </a:gdLst>
            <a:ahLst/>
            <a:cxnLst>
              <a:cxn ang="T8">
                <a:pos x="T0" y="T1"/>
              </a:cxn>
              <a:cxn ang="T9">
                <a:pos x="T2" y="T3"/>
              </a:cxn>
              <a:cxn ang="T10">
                <a:pos x="T4" y="T5"/>
              </a:cxn>
              <a:cxn ang="T11">
                <a:pos x="T6" y="T7"/>
              </a:cxn>
            </a:cxnLst>
            <a:rect l="T12" t="T13" r="T14" b="T15"/>
            <a:pathLst>
              <a:path w="44" h="21">
                <a:moveTo>
                  <a:pt x="0" y="0"/>
                </a:moveTo>
                <a:lnTo>
                  <a:pt x="22" y="21"/>
                </a:lnTo>
                <a:lnTo>
                  <a:pt x="44" y="0"/>
                </a:lnTo>
                <a:lnTo>
                  <a:pt x="0" y="0"/>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4015" name="Freeform 481"/>
          <p:cNvSpPr>
            <a:spLocks/>
          </p:cNvSpPr>
          <p:nvPr/>
        </p:nvSpPr>
        <p:spPr bwMode="auto">
          <a:xfrm>
            <a:off x="5951538" y="5603875"/>
            <a:ext cx="77787" cy="68263"/>
          </a:xfrm>
          <a:custGeom>
            <a:avLst/>
            <a:gdLst>
              <a:gd name="T0" fmla="*/ 2147483647 w 49"/>
              <a:gd name="T1" fmla="*/ 2147483647 h 43"/>
              <a:gd name="T2" fmla="*/ 2147483647 w 49"/>
              <a:gd name="T3" fmla="*/ 2147483647 h 43"/>
              <a:gd name="T4" fmla="*/ 2147483647 w 49"/>
              <a:gd name="T5" fmla="*/ 2147483647 h 43"/>
              <a:gd name="T6" fmla="*/ 2147483647 w 49"/>
              <a:gd name="T7" fmla="*/ 0 h 43"/>
              <a:gd name="T8" fmla="*/ 2147483647 w 49"/>
              <a:gd name="T9" fmla="*/ 0 h 43"/>
              <a:gd name="T10" fmla="*/ 2147483647 w 49"/>
              <a:gd name="T11" fmla="*/ 0 h 43"/>
              <a:gd name="T12" fmla="*/ 2147483647 w 49"/>
              <a:gd name="T13" fmla="*/ 2147483647 h 43"/>
              <a:gd name="T14" fmla="*/ 0 w 49"/>
              <a:gd name="T15" fmla="*/ 2147483647 h 43"/>
              <a:gd name="T16" fmla="*/ 0 w 49"/>
              <a:gd name="T17" fmla="*/ 2147483647 h 43"/>
              <a:gd name="T18" fmla="*/ 0 w 49"/>
              <a:gd name="T19" fmla="*/ 2147483647 h 43"/>
              <a:gd name="T20" fmla="*/ 2147483647 w 49"/>
              <a:gd name="T21" fmla="*/ 2147483647 h 43"/>
              <a:gd name="T22" fmla="*/ 2147483647 w 49"/>
              <a:gd name="T23" fmla="*/ 2147483647 h 43"/>
              <a:gd name="T24" fmla="*/ 2147483647 w 49"/>
              <a:gd name="T25" fmla="*/ 2147483647 h 43"/>
              <a:gd name="T26" fmla="*/ 2147483647 w 49"/>
              <a:gd name="T27" fmla="*/ 2147483647 h 43"/>
              <a:gd name="T28" fmla="*/ 2147483647 w 49"/>
              <a:gd name="T29" fmla="*/ 2147483647 h 43"/>
              <a:gd name="T30" fmla="*/ 2147483647 w 49"/>
              <a:gd name="T31" fmla="*/ 2147483647 h 43"/>
              <a:gd name="T32" fmla="*/ 2147483647 w 49"/>
              <a:gd name="T33" fmla="*/ 2147483647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
              <a:gd name="T52" fmla="*/ 0 h 43"/>
              <a:gd name="T53" fmla="*/ 49 w 49"/>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 h="43">
                <a:moveTo>
                  <a:pt x="49" y="22"/>
                </a:moveTo>
                <a:lnTo>
                  <a:pt x="49" y="11"/>
                </a:lnTo>
                <a:lnTo>
                  <a:pt x="44" y="5"/>
                </a:lnTo>
                <a:lnTo>
                  <a:pt x="38" y="0"/>
                </a:lnTo>
                <a:lnTo>
                  <a:pt x="22" y="0"/>
                </a:lnTo>
                <a:lnTo>
                  <a:pt x="11" y="0"/>
                </a:lnTo>
                <a:lnTo>
                  <a:pt x="6" y="5"/>
                </a:lnTo>
                <a:lnTo>
                  <a:pt x="0" y="11"/>
                </a:lnTo>
                <a:lnTo>
                  <a:pt x="0" y="22"/>
                </a:lnTo>
                <a:lnTo>
                  <a:pt x="0" y="32"/>
                </a:lnTo>
                <a:lnTo>
                  <a:pt x="6" y="38"/>
                </a:lnTo>
                <a:lnTo>
                  <a:pt x="11" y="43"/>
                </a:lnTo>
                <a:lnTo>
                  <a:pt x="22" y="43"/>
                </a:lnTo>
                <a:lnTo>
                  <a:pt x="38" y="43"/>
                </a:lnTo>
                <a:lnTo>
                  <a:pt x="44" y="38"/>
                </a:lnTo>
                <a:lnTo>
                  <a:pt x="49" y="32"/>
                </a:lnTo>
                <a:lnTo>
                  <a:pt x="49" y="22"/>
                </a:lnTo>
              </a:path>
            </a:pathLst>
          </a:custGeom>
          <a:noFill/>
          <a:ln w="7938">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4016" name="Freeform 482"/>
          <p:cNvSpPr>
            <a:spLocks/>
          </p:cNvSpPr>
          <p:nvPr/>
        </p:nvSpPr>
        <p:spPr bwMode="auto">
          <a:xfrm>
            <a:off x="5383213" y="5603875"/>
            <a:ext cx="69850" cy="68263"/>
          </a:xfrm>
          <a:custGeom>
            <a:avLst/>
            <a:gdLst>
              <a:gd name="T0" fmla="*/ 2147483647 w 44"/>
              <a:gd name="T1" fmla="*/ 2147483647 h 43"/>
              <a:gd name="T2" fmla="*/ 2147483647 w 44"/>
              <a:gd name="T3" fmla="*/ 2147483647 h 43"/>
              <a:gd name="T4" fmla="*/ 2147483647 w 44"/>
              <a:gd name="T5" fmla="*/ 2147483647 h 43"/>
              <a:gd name="T6" fmla="*/ 2147483647 w 44"/>
              <a:gd name="T7" fmla="*/ 0 h 43"/>
              <a:gd name="T8" fmla="*/ 2147483647 w 44"/>
              <a:gd name="T9" fmla="*/ 0 h 43"/>
              <a:gd name="T10" fmla="*/ 2147483647 w 44"/>
              <a:gd name="T11" fmla="*/ 0 h 43"/>
              <a:gd name="T12" fmla="*/ 2147483647 w 44"/>
              <a:gd name="T13" fmla="*/ 2147483647 h 43"/>
              <a:gd name="T14" fmla="*/ 0 w 44"/>
              <a:gd name="T15" fmla="*/ 2147483647 h 43"/>
              <a:gd name="T16" fmla="*/ 0 w 44"/>
              <a:gd name="T17" fmla="*/ 2147483647 h 43"/>
              <a:gd name="T18" fmla="*/ 0 w 44"/>
              <a:gd name="T19" fmla="*/ 2147483647 h 43"/>
              <a:gd name="T20" fmla="*/ 2147483647 w 44"/>
              <a:gd name="T21" fmla="*/ 2147483647 h 43"/>
              <a:gd name="T22" fmla="*/ 2147483647 w 44"/>
              <a:gd name="T23" fmla="*/ 2147483647 h 43"/>
              <a:gd name="T24" fmla="*/ 2147483647 w 44"/>
              <a:gd name="T25" fmla="*/ 2147483647 h 43"/>
              <a:gd name="T26" fmla="*/ 2147483647 w 44"/>
              <a:gd name="T27" fmla="*/ 2147483647 h 43"/>
              <a:gd name="T28" fmla="*/ 2147483647 w 44"/>
              <a:gd name="T29" fmla="*/ 2147483647 h 43"/>
              <a:gd name="T30" fmla="*/ 2147483647 w 44"/>
              <a:gd name="T31" fmla="*/ 2147483647 h 43"/>
              <a:gd name="T32" fmla="*/ 2147483647 w 44"/>
              <a:gd name="T33" fmla="*/ 2147483647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43"/>
              <a:gd name="T53" fmla="*/ 44 w 44"/>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43">
                <a:moveTo>
                  <a:pt x="44" y="22"/>
                </a:moveTo>
                <a:lnTo>
                  <a:pt x="44" y="11"/>
                </a:lnTo>
                <a:lnTo>
                  <a:pt x="38" y="5"/>
                </a:lnTo>
                <a:lnTo>
                  <a:pt x="33" y="0"/>
                </a:lnTo>
                <a:lnTo>
                  <a:pt x="22" y="0"/>
                </a:lnTo>
                <a:lnTo>
                  <a:pt x="11" y="0"/>
                </a:lnTo>
                <a:lnTo>
                  <a:pt x="6" y="5"/>
                </a:lnTo>
                <a:lnTo>
                  <a:pt x="0" y="11"/>
                </a:lnTo>
                <a:lnTo>
                  <a:pt x="0" y="22"/>
                </a:lnTo>
                <a:lnTo>
                  <a:pt x="0" y="32"/>
                </a:lnTo>
                <a:lnTo>
                  <a:pt x="6" y="38"/>
                </a:lnTo>
                <a:lnTo>
                  <a:pt x="11" y="43"/>
                </a:lnTo>
                <a:lnTo>
                  <a:pt x="22" y="43"/>
                </a:lnTo>
                <a:lnTo>
                  <a:pt x="33" y="43"/>
                </a:lnTo>
                <a:lnTo>
                  <a:pt x="38" y="38"/>
                </a:lnTo>
                <a:lnTo>
                  <a:pt x="44" y="32"/>
                </a:lnTo>
                <a:lnTo>
                  <a:pt x="44" y="22"/>
                </a:lnTo>
              </a:path>
            </a:pathLst>
          </a:custGeom>
          <a:noFill/>
          <a:ln w="7938">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4017" name="Freeform 483"/>
          <p:cNvSpPr>
            <a:spLocks/>
          </p:cNvSpPr>
          <p:nvPr/>
        </p:nvSpPr>
        <p:spPr bwMode="auto">
          <a:xfrm>
            <a:off x="5091113" y="5603875"/>
            <a:ext cx="76200" cy="68263"/>
          </a:xfrm>
          <a:custGeom>
            <a:avLst/>
            <a:gdLst>
              <a:gd name="T0" fmla="*/ 2147483647 w 48"/>
              <a:gd name="T1" fmla="*/ 2147483647 h 43"/>
              <a:gd name="T2" fmla="*/ 2147483647 w 48"/>
              <a:gd name="T3" fmla="*/ 2147483647 h 43"/>
              <a:gd name="T4" fmla="*/ 2147483647 w 48"/>
              <a:gd name="T5" fmla="*/ 2147483647 h 43"/>
              <a:gd name="T6" fmla="*/ 2147483647 w 48"/>
              <a:gd name="T7" fmla="*/ 0 h 43"/>
              <a:gd name="T8" fmla="*/ 2147483647 w 48"/>
              <a:gd name="T9" fmla="*/ 0 h 43"/>
              <a:gd name="T10" fmla="*/ 2147483647 w 48"/>
              <a:gd name="T11" fmla="*/ 0 h 43"/>
              <a:gd name="T12" fmla="*/ 2147483647 w 48"/>
              <a:gd name="T13" fmla="*/ 2147483647 h 43"/>
              <a:gd name="T14" fmla="*/ 0 w 48"/>
              <a:gd name="T15" fmla="*/ 2147483647 h 43"/>
              <a:gd name="T16" fmla="*/ 0 w 48"/>
              <a:gd name="T17" fmla="*/ 2147483647 h 43"/>
              <a:gd name="T18" fmla="*/ 0 w 48"/>
              <a:gd name="T19" fmla="*/ 2147483647 h 43"/>
              <a:gd name="T20" fmla="*/ 2147483647 w 48"/>
              <a:gd name="T21" fmla="*/ 2147483647 h 43"/>
              <a:gd name="T22" fmla="*/ 2147483647 w 48"/>
              <a:gd name="T23" fmla="*/ 2147483647 h 43"/>
              <a:gd name="T24" fmla="*/ 2147483647 w 48"/>
              <a:gd name="T25" fmla="*/ 2147483647 h 43"/>
              <a:gd name="T26" fmla="*/ 2147483647 w 48"/>
              <a:gd name="T27" fmla="*/ 2147483647 h 43"/>
              <a:gd name="T28" fmla="*/ 2147483647 w 48"/>
              <a:gd name="T29" fmla="*/ 2147483647 h 43"/>
              <a:gd name="T30" fmla="*/ 2147483647 w 48"/>
              <a:gd name="T31" fmla="*/ 2147483647 h 43"/>
              <a:gd name="T32" fmla="*/ 2147483647 w 48"/>
              <a:gd name="T33" fmla="*/ 2147483647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
              <a:gd name="T52" fmla="*/ 0 h 43"/>
              <a:gd name="T53" fmla="*/ 48 w 48"/>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 h="43">
                <a:moveTo>
                  <a:pt x="48" y="22"/>
                </a:moveTo>
                <a:lnTo>
                  <a:pt x="48" y="11"/>
                </a:lnTo>
                <a:lnTo>
                  <a:pt x="43" y="5"/>
                </a:lnTo>
                <a:lnTo>
                  <a:pt x="38" y="0"/>
                </a:lnTo>
                <a:lnTo>
                  <a:pt x="21" y="0"/>
                </a:lnTo>
                <a:lnTo>
                  <a:pt x="10" y="0"/>
                </a:lnTo>
                <a:lnTo>
                  <a:pt x="5" y="5"/>
                </a:lnTo>
                <a:lnTo>
                  <a:pt x="0" y="11"/>
                </a:lnTo>
                <a:lnTo>
                  <a:pt x="0" y="22"/>
                </a:lnTo>
                <a:lnTo>
                  <a:pt x="0" y="32"/>
                </a:lnTo>
                <a:lnTo>
                  <a:pt x="5" y="38"/>
                </a:lnTo>
                <a:lnTo>
                  <a:pt x="10" y="43"/>
                </a:lnTo>
                <a:lnTo>
                  <a:pt x="21" y="43"/>
                </a:lnTo>
                <a:lnTo>
                  <a:pt x="38" y="43"/>
                </a:lnTo>
                <a:lnTo>
                  <a:pt x="43" y="38"/>
                </a:lnTo>
                <a:lnTo>
                  <a:pt x="48" y="32"/>
                </a:lnTo>
                <a:lnTo>
                  <a:pt x="48" y="22"/>
                </a:lnTo>
              </a:path>
            </a:pathLst>
          </a:custGeom>
          <a:noFill/>
          <a:ln w="7938">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4018" name="Freeform 484"/>
          <p:cNvSpPr>
            <a:spLocks/>
          </p:cNvSpPr>
          <p:nvPr/>
        </p:nvSpPr>
        <p:spPr bwMode="auto">
          <a:xfrm>
            <a:off x="4805363" y="5603875"/>
            <a:ext cx="69850" cy="68263"/>
          </a:xfrm>
          <a:custGeom>
            <a:avLst/>
            <a:gdLst>
              <a:gd name="T0" fmla="*/ 2147483647 w 44"/>
              <a:gd name="T1" fmla="*/ 2147483647 h 43"/>
              <a:gd name="T2" fmla="*/ 2147483647 w 44"/>
              <a:gd name="T3" fmla="*/ 2147483647 h 43"/>
              <a:gd name="T4" fmla="*/ 2147483647 w 44"/>
              <a:gd name="T5" fmla="*/ 2147483647 h 43"/>
              <a:gd name="T6" fmla="*/ 2147483647 w 44"/>
              <a:gd name="T7" fmla="*/ 0 h 43"/>
              <a:gd name="T8" fmla="*/ 2147483647 w 44"/>
              <a:gd name="T9" fmla="*/ 0 h 43"/>
              <a:gd name="T10" fmla="*/ 2147483647 w 44"/>
              <a:gd name="T11" fmla="*/ 0 h 43"/>
              <a:gd name="T12" fmla="*/ 2147483647 w 44"/>
              <a:gd name="T13" fmla="*/ 2147483647 h 43"/>
              <a:gd name="T14" fmla="*/ 0 w 44"/>
              <a:gd name="T15" fmla="*/ 2147483647 h 43"/>
              <a:gd name="T16" fmla="*/ 0 w 44"/>
              <a:gd name="T17" fmla="*/ 2147483647 h 43"/>
              <a:gd name="T18" fmla="*/ 0 w 44"/>
              <a:gd name="T19" fmla="*/ 2147483647 h 43"/>
              <a:gd name="T20" fmla="*/ 2147483647 w 44"/>
              <a:gd name="T21" fmla="*/ 2147483647 h 43"/>
              <a:gd name="T22" fmla="*/ 2147483647 w 44"/>
              <a:gd name="T23" fmla="*/ 2147483647 h 43"/>
              <a:gd name="T24" fmla="*/ 2147483647 w 44"/>
              <a:gd name="T25" fmla="*/ 2147483647 h 43"/>
              <a:gd name="T26" fmla="*/ 2147483647 w 44"/>
              <a:gd name="T27" fmla="*/ 2147483647 h 43"/>
              <a:gd name="T28" fmla="*/ 2147483647 w 44"/>
              <a:gd name="T29" fmla="*/ 2147483647 h 43"/>
              <a:gd name="T30" fmla="*/ 2147483647 w 44"/>
              <a:gd name="T31" fmla="*/ 2147483647 h 43"/>
              <a:gd name="T32" fmla="*/ 2147483647 w 44"/>
              <a:gd name="T33" fmla="*/ 2147483647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43"/>
              <a:gd name="T53" fmla="*/ 44 w 44"/>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43">
                <a:moveTo>
                  <a:pt x="44" y="22"/>
                </a:moveTo>
                <a:lnTo>
                  <a:pt x="44" y="11"/>
                </a:lnTo>
                <a:lnTo>
                  <a:pt x="38" y="5"/>
                </a:lnTo>
                <a:lnTo>
                  <a:pt x="33" y="0"/>
                </a:lnTo>
                <a:lnTo>
                  <a:pt x="22" y="0"/>
                </a:lnTo>
                <a:lnTo>
                  <a:pt x="11" y="0"/>
                </a:lnTo>
                <a:lnTo>
                  <a:pt x="6" y="5"/>
                </a:lnTo>
                <a:lnTo>
                  <a:pt x="0" y="11"/>
                </a:lnTo>
                <a:lnTo>
                  <a:pt x="0" y="22"/>
                </a:lnTo>
                <a:lnTo>
                  <a:pt x="0" y="32"/>
                </a:lnTo>
                <a:lnTo>
                  <a:pt x="6" y="38"/>
                </a:lnTo>
                <a:lnTo>
                  <a:pt x="11" y="43"/>
                </a:lnTo>
                <a:lnTo>
                  <a:pt x="22" y="43"/>
                </a:lnTo>
                <a:lnTo>
                  <a:pt x="33" y="43"/>
                </a:lnTo>
                <a:lnTo>
                  <a:pt x="38" y="38"/>
                </a:lnTo>
                <a:lnTo>
                  <a:pt x="44" y="32"/>
                </a:lnTo>
                <a:lnTo>
                  <a:pt x="44" y="22"/>
                </a:lnTo>
              </a:path>
            </a:pathLst>
          </a:custGeom>
          <a:noFill/>
          <a:ln w="7938">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4019" name="Freeform 485"/>
          <p:cNvSpPr>
            <a:spLocks/>
          </p:cNvSpPr>
          <p:nvPr/>
        </p:nvSpPr>
        <p:spPr bwMode="auto">
          <a:xfrm>
            <a:off x="4521200" y="5603875"/>
            <a:ext cx="69850" cy="68263"/>
          </a:xfrm>
          <a:custGeom>
            <a:avLst/>
            <a:gdLst>
              <a:gd name="T0" fmla="*/ 2147483647 w 44"/>
              <a:gd name="T1" fmla="*/ 2147483647 h 43"/>
              <a:gd name="T2" fmla="*/ 2147483647 w 44"/>
              <a:gd name="T3" fmla="*/ 2147483647 h 43"/>
              <a:gd name="T4" fmla="*/ 2147483647 w 44"/>
              <a:gd name="T5" fmla="*/ 2147483647 h 43"/>
              <a:gd name="T6" fmla="*/ 2147483647 w 44"/>
              <a:gd name="T7" fmla="*/ 0 h 43"/>
              <a:gd name="T8" fmla="*/ 2147483647 w 44"/>
              <a:gd name="T9" fmla="*/ 0 h 43"/>
              <a:gd name="T10" fmla="*/ 2147483647 w 44"/>
              <a:gd name="T11" fmla="*/ 0 h 43"/>
              <a:gd name="T12" fmla="*/ 2147483647 w 44"/>
              <a:gd name="T13" fmla="*/ 2147483647 h 43"/>
              <a:gd name="T14" fmla="*/ 0 w 44"/>
              <a:gd name="T15" fmla="*/ 2147483647 h 43"/>
              <a:gd name="T16" fmla="*/ 0 w 44"/>
              <a:gd name="T17" fmla="*/ 2147483647 h 43"/>
              <a:gd name="T18" fmla="*/ 0 w 44"/>
              <a:gd name="T19" fmla="*/ 2147483647 h 43"/>
              <a:gd name="T20" fmla="*/ 2147483647 w 44"/>
              <a:gd name="T21" fmla="*/ 2147483647 h 43"/>
              <a:gd name="T22" fmla="*/ 2147483647 w 44"/>
              <a:gd name="T23" fmla="*/ 2147483647 h 43"/>
              <a:gd name="T24" fmla="*/ 2147483647 w 44"/>
              <a:gd name="T25" fmla="*/ 2147483647 h 43"/>
              <a:gd name="T26" fmla="*/ 2147483647 w 44"/>
              <a:gd name="T27" fmla="*/ 2147483647 h 43"/>
              <a:gd name="T28" fmla="*/ 2147483647 w 44"/>
              <a:gd name="T29" fmla="*/ 2147483647 h 43"/>
              <a:gd name="T30" fmla="*/ 2147483647 w 44"/>
              <a:gd name="T31" fmla="*/ 2147483647 h 43"/>
              <a:gd name="T32" fmla="*/ 2147483647 w 44"/>
              <a:gd name="T33" fmla="*/ 2147483647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43"/>
              <a:gd name="T53" fmla="*/ 44 w 44"/>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43">
                <a:moveTo>
                  <a:pt x="44" y="22"/>
                </a:moveTo>
                <a:lnTo>
                  <a:pt x="44" y="11"/>
                </a:lnTo>
                <a:lnTo>
                  <a:pt x="38" y="5"/>
                </a:lnTo>
                <a:lnTo>
                  <a:pt x="33" y="0"/>
                </a:lnTo>
                <a:lnTo>
                  <a:pt x="22" y="0"/>
                </a:lnTo>
                <a:lnTo>
                  <a:pt x="11" y="0"/>
                </a:lnTo>
                <a:lnTo>
                  <a:pt x="6" y="5"/>
                </a:lnTo>
                <a:lnTo>
                  <a:pt x="0" y="11"/>
                </a:lnTo>
                <a:lnTo>
                  <a:pt x="0" y="22"/>
                </a:lnTo>
                <a:lnTo>
                  <a:pt x="0" y="32"/>
                </a:lnTo>
                <a:lnTo>
                  <a:pt x="6" y="38"/>
                </a:lnTo>
                <a:lnTo>
                  <a:pt x="11" y="43"/>
                </a:lnTo>
                <a:lnTo>
                  <a:pt x="22" y="43"/>
                </a:lnTo>
                <a:lnTo>
                  <a:pt x="33" y="43"/>
                </a:lnTo>
                <a:lnTo>
                  <a:pt x="38" y="38"/>
                </a:lnTo>
                <a:lnTo>
                  <a:pt x="44" y="32"/>
                </a:lnTo>
                <a:lnTo>
                  <a:pt x="44" y="22"/>
                </a:lnTo>
              </a:path>
            </a:pathLst>
          </a:custGeom>
          <a:noFill/>
          <a:ln w="7938">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4020" name="Freeform 486"/>
          <p:cNvSpPr>
            <a:spLocks/>
          </p:cNvSpPr>
          <p:nvPr/>
        </p:nvSpPr>
        <p:spPr bwMode="auto">
          <a:xfrm>
            <a:off x="3944938" y="5603875"/>
            <a:ext cx="68262" cy="68263"/>
          </a:xfrm>
          <a:custGeom>
            <a:avLst/>
            <a:gdLst>
              <a:gd name="T0" fmla="*/ 2147483647 w 43"/>
              <a:gd name="T1" fmla="*/ 2147483647 h 43"/>
              <a:gd name="T2" fmla="*/ 2147483647 w 43"/>
              <a:gd name="T3" fmla="*/ 2147483647 h 43"/>
              <a:gd name="T4" fmla="*/ 2147483647 w 43"/>
              <a:gd name="T5" fmla="*/ 2147483647 h 43"/>
              <a:gd name="T6" fmla="*/ 2147483647 w 43"/>
              <a:gd name="T7" fmla="*/ 0 h 43"/>
              <a:gd name="T8" fmla="*/ 2147483647 w 43"/>
              <a:gd name="T9" fmla="*/ 0 h 43"/>
              <a:gd name="T10" fmla="*/ 2147483647 w 43"/>
              <a:gd name="T11" fmla="*/ 0 h 43"/>
              <a:gd name="T12" fmla="*/ 2147483647 w 43"/>
              <a:gd name="T13" fmla="*/ 2147483647 h 43"/>
              <a:gd name="T14" fmla="*/ 0 w 43"/>
              <a:gd name="T15" fmla="*/ 2147483647 h 43"/>
              <a:gd name="T16" fmla="*/ 0 w 43"/>
              <a:gd name="T17" fmla="*/ 2147483647 h 43"/>
              <a:gd name="T18" fmla="*/ 0 w 43"/>
              <a:gd name="T19" fmla="*/ 2147483647 h 43"/>
              <a:gd name="T20" fmla="*/ 2147483647 w 43"/>
              <a:gd name="T21" fmla="*/ 2147483647 h 43"/>
              <a:gd name="T22" fmla="*/ 2147483647 w 43"/>
              <a:gd name="T23" fmla="*/ 2147483647 h 43"/>
              <a:gd name="T24" fmla="*/ 2147483647 w 43"/>
              <a:gd name="T25" fmla="*/ 2147483647 h 43"/>
              <a:gd name="T26" fmla="*/ 2147483647 w 43"/>
              <a:gd name="T27" fmla="*/ 2147483647 h 43"/>
              <a:gd name="T28" fmla="*/ 2147483647 w 43"/>
              <a:gd name="T29" fmla="*/ 2147483647 h 43"/>
              <a:gd name="T30" fmla="*/ 2147483647 w 43"/>
              <a:gd name="T31" fmla="*/ 2147483647 h 43"/>
              <a:gd name="T32" fmla="*/ 2147483647 w 43"/>
              <a:gd name="T33" fmla="*/ 2147483647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
              <a:gd name="T52" fmla="*/ 0 h 43"/>
              <a:gd name="T53" fmla="*/ 43 w 43"/>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 h="43">
                <a:moveTo>
                  <a:pt x="43" y="22"/>
                </a:moveTo>
                <a:lnTo>
                  <a:pt x="43" y="11"/>
                </a:lnTo>
                <a:lnTo>
                  <a:pt x="38" y="5"/>
                </a:lnTo>
                <a:lnTo>
                  <a:pt x="32" y="0"/>
                </a:lnTo>
                <a:lnTo>
                  <a:pt x="21" y="0"/>
                </a:lnTo>
                <a:lnTo>
                  <a:pt x="11" y="0"/>
                </a:lnTo>
                <a:lnTo>
                  <a:pt x="5" y="5"/>
                </a:lnTo>
                <a:lnTo>
                  <a:pt x="0" y="11"/>
                </a:lnTo>
                <a:lnTo>
                  <a:pt x="0" y="22"/>
                </a:lnTo>
                <a:lnTo>
                  <a:pt x="0" y="32"/>
                </a:lnTo>
                <a:lnTo>
                  <a:pt x="5" y="38"/>
                </a:lnTo>
                <a:lnTo>
                  <a:pt x="11" y="43"/>
                </a:lnTo>
                <a:lnTo>
                  <a:pt x="21" y="43"/>
                </a:lnTo>
                <a:lnTo>
                  <a:pt x="32" y="43"/>
                </a:lnTo>
                <a:lnTo>
                  <a:pt x="38" y="38"/>
                </a:lnTo>
                <a:lnTo>
                  <a:pt x="43" y="32"/>
                </a:lnTo>
                <a:lnTo>
                  <a:pt x="43" y="22"/>
                </a:lnTo>
              </a:path>
            </a:pathLst>
          </a:custGeom>
          <a:noFill/>
          <a:ln w="7938">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4021" name="Freeform 487"/>
          <p:cNvSpPr>
            <a:spLocks/>
          </p:cNvSpPr>
          <p:nvPr/>
        </p:nvSpPr>
        <p:spPr bwMode="auto">
          <a:xfrm>
            <a:off x="3660775" y="5578475"/>
            <a:ext cx="68263" cy="68263"/>
          </a:xfrm>
          <a:custGeom>
            <a:avLst/>
            <a:gdLst>
              <a:gd name="T0" fmla="*/ 2147483647 w 43"/>
              <a:gd name="T1" fmla="*/ 2147483647 h 43"/>
              <a:gd name="T2" fmla="*/ 2147483647 w 43"/>
              <a:gd name="T3" fmla="*/ 2147483647 h 43"/>
              <a:gd name="T4" fmla="*/ 2147483647 w 43"/>
              <a:gd name="T5" fmla="*/ 2147483647 h 43"/>
              <a:gd name="T6" fmla="*/ 2147483647 w 43"/>
              <a:gd name="T7" fmla="*/ 0 h 43"/>
              <a:gd name="T8" fmla="*/ 2147483647 w 43"/>
              <a:gd name="T9" fmla="*/ 0 h 43"/>
              <a:gd name="T10" fmla="*/ 2147483647 w 43"/>
              <a:gd name="T11" fmla="*/ 0 h 43"/>
              <a:gd name="T12" fmla="*/ 2147483647 w 43"/>
              <a:gd name="T13" fmla="*/ 2147483647 h 43"/>
              <a:gd name="T14" fmla="*/ 0 w 43"/>
              <a:gd name="T15" fmla="*/ 2147483647 h 43"/>
              <a:gd name="T16" fmla="*/ 0 w 43"/>
              <a:gd name="T17" fmla="*/ 2147483647 h 43"/>
              <a:gd name="T18" fmla="*/ 0 w 43"/>
              <a:gd name="T19" fmla="*/ 2147483647 h 43"/>
              <a:gd name="T20" fmla="*/ 2147483647 w 43"/>
              <a:gd name="T21" fmla="*/ 2147483647 h 43"/>
              <a:gd name="T22" fmla="*/ 2147483647 w 43"/>
              <a:gd name="T23" fmla="*/ 2147483647 h 43"/>
              <a:gd name="T24" fmla="*/ 2147483647 w 43"/>
              <a:gd name="T25" fmla="*/ 2147483647 h 43"/>
              <a:gd name="T26" fmla="*/ 2147483647 w 43"/>
              <a:gd name="T27" fmla="*/ 2147483647 h 43"/>
              <a:gd name="T28" fmla="*/ 2147483647 w 43"/>
              <a:gd name="T29" fmla="*/ 2147483647 h 43"/>
              <a:gd name="T30" fmla="*/ 2147483647 w 43"/>
              <a:gd name="T31" fmla="*/ 2147483647 h 43"/>
              <a:gd name="T32" fmla="*/ 2147483647 w 43"/>
              <a:gd name="T33" fmla="*/ 2147483647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
              <a:gd name="T52" fmla="*/ 0 h 43"/>
              <a:gd name="T53" fmla="*/ 43 w 43"/>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 h="43">
                <a:moveTo>
                  <a:pt x="43" y="21"/>
                </a:moveTo>
                <a:lnTo>
                  <a:pt x="43" y="10"/>
                </a:lnTo>
                <a:lnTo>
                  <a:pt x="38" y="5"/>
                </a:lnTo>
                <a:lnTo>
                  <a:pt x="32" y="0"/>
                </a:lnTo>
                <a:lnTo>
                  <a:pt x="21" y="0"/>
                </a:lnTo>
                <a:lnTo>
                  <a:pt x="10" y="0"/>
                </a:lnTo>
                <a:lnTo>
                  <a:pt x="5" y="5"/>
                </a:lnTo>
                <a:lnTo>
                  <a:pt x="0" y="10"/>
                </a:lnTo>
                <a:lnTo>
                  <a:pt x="0" y="21"/>
                </a:lnTo>
                <a:lnTo>
                  <a:pt x="0" y="32"/>
                </a:lnTo>
                <a:lnTo>
                  <a:pt x="5" y="38"/>
                </a:lnTo>
                <a:lnTo>
                  <a:pt x="10" y="43"/>
                </a:lnTo>
                <a:lnTo>
                  <a:pt x="21" y="43"/>
                </a:lnTo>
                <a:lnTo>
                  <a:pt x="32" y="43"/>
                </a:lnTo>
                <a:lnTo>
                  <a:pt x="38" y="38"/>
                </a:lnTo>
                <a:lnTo>
                  <a:pt x="43" y="32"/>
                </a:lnTo>
                <a:lnTo>
                  <a:pt x="43" y="21"/>
                </a:lnTo>
              </a:path>
            </a:pathLst>
          </a:custGeom>
          <a:noFill/>
          <a:ln w="7938">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4022" name="Freeform 488"/>
          <p:cNvSpPr>
            <a:spLocks/>
          </p:cNvSpPr>
          <p:nvPr/>
        </p:nvSpPr>
        <p:spPr bwMode="auto">
          <a:xfrm>
            <a:off x="3367088" y="4978400"/>
            <a:ext cx="77787" cy="68263"/>
          </a:xfrm>
          <a:custGeom>
            <a:avLst/>
            <a:gdLst>
              <a:gd name="T0" fmla="*/ 2147483647 w 49"/>
              <a:gd name="T1" fmla="*/ 2147483647 h 43"/>
              <a:gd name="T2" fmla="*/ 2147483647 w 49"/>
              <a:gd name="T3" fmla="*/ 2147483647 h 43"/>
              <a:gd name="T4" fmla="*/ 2147483647 w 49"/>
              <a:gd name="T5" fmla="*/ 2147483647 h 43"/>
              <a:gd name="T6" fmla="*/ 2147483647 w 49"/>
              <a:gd name="T7" fmla="*/ 0 h 43"/>
              <a:gd name="T8" fmla="*/ 2147483647 w 49"/>
              <a:gd name="T9" fmla="*/ 0 h 43"/>
              <a:gd name="T10" fmla="*/ 2147483647 w 49"/>
              <a:gd name="T11" fmla="*/ 0 h 43"/>
              <a:gd name="T12" fmla="*/ 2147483647 w 49"/>
              <a:gd name="T13" fmla="*/ 2147483647 h 43"/>
              <a:gd name="T14" fmla="*/ 0 w 49"/>
              <a:gd name="T15" fmla="*/ 2147483647 h 43"/>
              <a:gd name="T16" fmla="*/ 0 w 49"/>
              <a:gd name="T17" fmla="*/ 2147483647 h 43"/>
              <a:gd name="T18" fmla="*/ 0 w 49"/>
              <a:gd name="T19" fmla="*/ 2147483647 h 43"/>
              <a:gd name="T20" fmla="*/ 2147483647 w 49"/>
              <a:gd name="T21" fmla="*/ 2147483647 h 43"/>
              <a:gd name="T22" fmla="*/ 2147483647 w 49"/>
              <a:gd name="T23" fmla="*/ 2147483647 h 43"/>
              <a:gd name="T24" fmla="*/ 2147483647 w 49"/>
              <a:gd name="T25" fmla="*/ 2147483647 h 43"/>
              <a:gd name="T26" fmla="*/ 2147483647 w 49"/>
              <a:gd name="T27" fmla="*/ 2147483647 h 43"/>
              <a:gd name="T28" fmla="*/ 2147483647 w 49"/>
              <a:gd name="T29" fmla="*/ 2147483647 h 43"/>
              <a:gd name="T30" fmla="*/ 2147483647 w 49"/>
              <a:gd name="T31" fmla="*/ 2147483647 h 43"/>
              <a:gd name="T32" fmla="*/ 2147483647 w 49"/>
              <a:gd name="T33" fmla="*/ 2147483647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
              <a:gd name="T52" fmla="*/ 0 h 43"/>
              <a:gd name="T53" fmla="*/ 49 w 49"/>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 h="43">
                <a:moveTo>
                  <a:pt x="49" y="22"/>
                </a:moveTo>
                <a:lnTo>
                  <a:pt x="49" y="9"/>
                </a:lnTo>
                <a:lnTo>
                  <a:pt x="43" y="6"/>
                </a:lnTo>
                <a:lnTo>
                  <a:pt x="38" y="0"/>
                </a:lnTo>
                <a:lnTo>
                  <a:pt x="27" y="0"/>
                </a:lnTo>
                <a:lnTo>
                  <a:pt x="11" y="0"/>
                </a:lnTo>
                <a:lnTo>
                  <a:pt x="5" y="6"/>
                </a:lnTo>
                <a:lnTo>
                  <a:pt x="0" y="9"/>
                </a:lnTo>
                <a:lnTo>
                  <a:pt x="0" y="22"/>
                </a:lnTo>
                <a:lnTo>
                  <a:pt x="0" y="33"/>
                </a:lnTo>
                <a:lnTo>
                  <a:pt x="5" y="38"/>
                </a:lnTo>
                <a:lnTo>
                  <a:pt x="11" y="43"/>
                </a:lnTo>
                <a:lnTo>
                  <a:pt x="27" y="43"/>
                </a:lnTo>
                <a:lnTo>
                  <a:pt x="38" y="43"/>
                </a:lnTo>
                <a:lnTo>
                  <a:pt x="43" y="38"/>
                </a:lnTo>
                <a:lnTo>
                  <a:pt x="49" y="33"/>
                </a:lnTo>
                <a:lnTo>
                  <a:pt x="49" y="22"/>
                </a:lnTo>
              </a:path>
            </a:pathLst>
          </a:custGeom>
          <a:noFill/>
          <a:ln w="7938">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4023" name="Freeform 489"/>
          <p:cNvSpPr>
            <a:spLocks/>
          </p:cNvSpPr>
          <p:nvPr/>
        </p:nvSpPr>
        <p:spPr bwMode="auto">
          <a:xfrm>
            <a:off x="3082925" y="4362450"/>
            <a:ext cx="68263" cy="77788"/>
          </a:xfrm>
          <a:custGeom>
            <a:avLst/>
            <a:gdLst>
              <a:gd name="T0" fmla="*/ 2147483647 w 43"/>
              <a:gd name="T1" fmla="*/ 2147483647 h 49"/>
              <a:gd name="T2" fmla="*/ 2147483647 w 43"/>
              <a:gd name="T3" fmla="*/ 2147483647 h 49"/>
              <a:gd name="T4" fmla="*/ 2147483647 w 43"/>
              <a:gd name="T5" fmla="*/ 2147483647 h 49"/>
              <a:gd name="T6" fmla="*/ 2147483647 w 43"/>
              <a:gd name="T7" fmla="*/ 0 h 49"/>
              <a:gd name="T8" fmla="*/ 2147483647 w 43"/>
              <a:gd name="T9" fmla="*/ 0 h 49"/>
              <a:gd name="T10" fmla="*/ 2147483647 w 43"/>
              <a:gd name="T11" fmla="*/ 0 h 49"/>
              <a:gd name="T12" fmla="*/ 2147483647 w 43"/>
              <a:gd name="T13" fmla="*/ 2147483647 h 49"/>
              <a:gd name="T14" fmla="*/ 0 w 43"/>
              <a:gd name="T15" fmla="*/ 2147483647 h 49"/>
              <a:gd name="T16" fmla="*/ 0 w 43"/>
              <a:gd name="T17" fmla="*/ 2147483647 h 49"/>
              <a:gd name="T18" fmla="*/ 0 w 43"/>
              <a:gd name="T19" fmla="*/ 2147483647 h 49"/>
              <a:gd name="T20" fmla="*/ 2147483647 w 43"/>
              <a:gd name="T21" fmla="*/ 2147483647 h 49"/>
              <a:gd name="T22" fmla="*/ 2147483647 w 43"/>
              <a:gd name="T23" fmla="*/ 2147483647 h 49"/>
              <a:gd name="T24" fmla="*/ 2147483647 w 43"/>
              <a:gd name="T25" fmla="*/ 2147483647 h 49"/>
              <a:gd name="T26" fmla="*/ 2147483647 w 43"/>
              <a:gd name="T27" fmla="*/ 2147483647 h 49"/>
              <a:gd name="T28" fmla="*/ 2147483647 w 43"/>
              <a:gd name="T29" fmla="*/ 2147483647 h 49"/>
              <a:gd name="T30" fmla="*/ 2147483647 w 43"/>
              <a:gd name="T31" fmla="*/ 2147483647 h 49"/>
              <a:gd name="T32" fmla="*/ 2147483647 w 43"/>
              <a:gd name="T33" fmla="*/ 2147483647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
              <a:gd name="T52" fmla="*/ 0 h 49"/>
              <a:gd name="T53" fmla="*/ 43 w 43"/>
              <a:gd name="T54" fmla="*/ 49 h 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 h="49">
                <a:moveTo>
                  <a:pt x="43" y="21"/>
                </a:moveTo>
                <a:lnTo>
                  <a:pt x="43" y="11"/>
                </a:lnTo>
                <a:lnTo>
                  <a:pt x="38" y="5"/>
                </a:lnTo>
                <a:lnTo>
                  <a:pt x="33" y="0"/>
                </a:lnTo>
                <a:lnTo>
                  <a:pt x="22" y="0"/>
                </a:lnTo>
                <a:lnTo>
                  <a:pt x="11" y="0"/>
                </a:lnTo>
                <a:lnTo>
                  <a:pt x="5" y="5"/>
                </a:lnTo>
                <a:lnTo>
                  <a:pt x="0" y="11"/>
                </a:lnTo>
                <a:lnTo>
                  <a:pt x="0" y="21"/>
                </a:lnTo>
                <a:lnTo>
                  <a:pt x="0" y="32"/>
                </a:lnTo>
                <a:lnTo>
                  <a:pt x="5" y="41"/>
                </a:lnTo>
                <a:lnTo>
                  <a:pt x="11" y="49"/>
                </a:lnTo>
                <a:lnTo>
                  <a:pt x="22" y="49"/>
                </a:lnTo>
                <a:lnTo>
                  <a:pt x="33" y="49"/>
                </a:lnTo>
                <a:lnTo>
                  <a:pt x="38" y="41"/>
                </a:lnTo>
                <a:lnTo>
                  <a:pt x="43" y="32"/>
                </a:lnTo>
                <a:lnTo>
                  <a:pt x="43" y="21"/>
                </a:lnTo>
              </a:path>
            </a:pathLst>
          </a:custGeom>
          <a:noFill/>
          <a:ln w="7938">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4024" name="Freeform 490"/>
          <p:cNvSpPr>
            <a:spLocks/>
          </p:cNvSpPr>
          <p:nvPr/>
        </p:nvSpPr>
        <p:spPr bwMode="auto">
          <a:xfrm>
            <a:off x="2798763" y="4513263"/>
            <a:ext cx="68262" cy="69850"/>
          </a:xfrm>
          <a:custGeom>
            <a:avLst/>
            <a:gdLst>
              <a:gd name="T0" fmla="*/ 2147483647 w 43"/>
              <a:gd name="T1" fmla="*/ 2147483647 h 44"/>
              <a:gd name="T2" fmla="*/ 2147483647 w 43"/>
              <a:gd name="T3" fmla="*/ 2147483647 h 44"/>
              <a:gd name="T4" fmla="*/ 2147483647 w 43"/>
              <a:gd name="T5" fmla="*/ 2147483647 h 44"/>
              <a:gd name="T6" fmla="*/ 2147483647 w 43"/>
              <a:gd name="T7" fmla="*/ 0 h 44"/>
              <a:gd name="T8" fmla="*/ 2147483647 w 43"/>
              <a:gd name="T9" fmla="*/ 0 h 44"/>
              <a:gd name="T10" fmla="*/ 2147483647 w 43"/>
              <a:gd name="T11" fmla="*/ 0 h 44"/>
              <a:gd name="T12" fmla="*/ 2147483647 w 43"/>
              <a:gd name="T13" fmla="*/ 2147483647 h 44"/>
              <a:gd name="T14" fmla="*/ 0 w 43"/>
              <a:gd name="T15" fmla="*/ 2147483647 h 44"/>
              <a:gd name="T16" fmla="*/ 0 w 43"/>
              <a:gd name="T17" fmla="*/ 2147483647 h 44"/>
              <a:gd name="T18" fmla="*/ 0 w 43"/>
              <a:gd name="T19" fmla="*/ 2147483647 h 44"/>
              <a:gd name="T20" fmla="*/ 2147483647 w 43"/>
              <a:gd name="T21" fmla="*/ 2147483647 h 44"/>
              <a:gd name="T22" fmla="*/ 2147483647 w 43"/>
              <a:gd name="T23" fmla="*/ 2147483647 h 44"/>
              <a:gd name="T24" fmla="*/ 2147483647 w 43"/>
              <a:gd name="T25" fmla="*/ 2147483647 h 44"/>
              <a:gd name="T26" fmla="*/ 2147483647 w 43"/>
              <a:gd name="T27" fmla="*/ 2147483647 h 44"/>
              <a:gd name="T28" fmla="*/ 2147483647 w 43"/>
              <a:gd name="T29" fmla="*/ 2147483647 h 44"/>
              <a:gd name="T30" fmla="*/ 2147483647 w 43"/>
              <a:gd name="T31" fmla="*/ 2147483647 h 44"/>
              <a:gd name="T32" fmla="*/ 2147483647 w 43"/>
              <a:gd name="T33" fmla="*/ 2147483647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
              <a:gd name="T52" fmla="*/ 0 h 44"/>
              <a:gd name="T53" fmla="*/ 43 w 43"/>
              <a:gd name="T54" fmla="*/ 44 h 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 h="44">
                <a:moveTo>
                  <a:pt x="43" y="22"/>
                </a:moveTo>
                <a:lnTo>
                  <a:pt x="43" y="11"/>
                </a:lnTo>
                <a:lnTo>
                  <a:pt x="38" y="6"/>
                </a:lnTo>
                <a:lnTo>
                  <a:pt x="32" y="0"/>
                </a:lnTo>
                <a:lnTo>
                  <a:pt x="22" y="0"/>
                </a:lnTo>
                <a:lnTo>
                  <a:pt x="11" y="0"/>
                </a:lnTo>
                <a:lnTo>
                  <a:pt x="5" y="6"/>
                </a:lnTo>
                <a:lnTo>
                  <a:pt x="0" y="11"/>
                </a:lnTo>
                <a:lnTo>
                  <a:pt x="0" y="22"/>
                </a:lnTo>
                <a:lnTo>
                  <a:pt x="0" y="33"/>
                </a:lnTo>
                <a:lnTo>
                  <a:pt x="5" y="38"/>
                </a:lnTo>
                <a:lnTo>
                  <a:pt x="11" y="44"/>
                </a:lnTo>
                <a:lnTo>
                  <a:pt x="22" y="44"/>
                </a:lnTo>
                <a:lnTo>
                  <a:pt x="32" y="44"/>
                </a:lnTo>
                <a:lnTo>
                  <a:pt x="38" y="38"/>
                </a:lnTo>
                <a:lnTo>
                  <a:pt x="43" y="33"/>
                </a:lnTo>
                <a:lnTo>
                  <a:pt x="43" y="22"/>
                </a:lnTo>
              </a:path>
            </a:pathLst>
          </a:custGeom>
          <a:noFill/>
          <a:ln w="7938">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4025" name="Freeform 491"/>
          <p:cNvSpPr>
            <a:spLocks/>
          </p:cNvSpPr>
          <p:nvPr/>
        </p:nvSpPr>
        <p:spPr bwMode="auto">
          <a:xfrm>
            <a:off x="2505075" y="4505325"/>
            <a:ext cx="77788" cy="68263"/>
          </a:xfrm>
          <a:custGeom>
            <a:avLst/>
            <a:gdLst>
              <a:gd name="T0" fmla="*/ 2147483647 w 49"/>
              <a:gd name="T1" fmla="*/ 2147483647 h 43"/>
              <a:gd name="T2" fmla="*/ 2147483647 w 49"/>
              <a:gd name="T3" fmla="*/ 2147483647 h 43"/>
              <a:gd name="T4" fmla="*/ 2147483647 w 49"/>
              <a:gd name="T5" fmla="*/ 2147483647 h 43"/>
              <a:gd name="T6" fmla="*/ 2147483647 w 49"/>
              <a:gd name="T7" fmla="*/ 0 h 43"/>
              <a:gd name="T8" fmla="*/ 2147483647 w 49"/>
              <a:gd name="T9" fmla="*/ 0 h 43"/>
              <a:gd name="T10" fmla="*/ 2147483647 w 49"/>
              <a:gd name="T11" fmla="*/ 0 h 43"/>
              <a:gd name="T12" fmla="*/ 2147483647 w 49"/>
              <a:gd name="T13" fmla="*/ 2147483647 h 43"/>
              <a:gd name="T14" fmla="*/ 0 w 49"/>
              <a:gd name="T15" fmla="*/ 2147483647 h 43"/>
              <a:gd name="T16" fmla="*/ 0 w 49"/>
              <a:gd name="T17" fmla="*/ 2147483647 h 43"/>
              <a:gd name="T18" fmla="*/ 0 w 49"/>
              <a:gd name="T19" fmla="*/ 2147483647 h 43"/>
              <a:gd name="T20" fmla="*/ 2147483647 w 49"/>
              <a:gd name="T21" fmla="*/ 2147483647 h 43"/>
              <a:gd name="T22" fmla="*/ 2147483647 w 49"/>
              <a:gd name="T23" fmla="*/ 2147483647 h 43"/>
              <a:gd name="T24" fmla="*/ 2147483647 w 49"/>
              <a:gd name="T25" fmla="*/ 2147483647 h 43"/>
              <a:gd name="T26" fmla="*/ 2147483647 w 49"/>
              <a:gd name="T27" fmla="*/ 2147483647 h 43"/>
              <a:gd name="T28" fmla="*/ 2147483647 w 49"/>
              <a:gd name="T29" fmla="*/ 2147483647 h 43"/>
              <a:gd name="T30" fmla="*/ 2147483647 w 49"/>
              <a:gd name="T31" fmla="*/ 2147483647 h 43"/>
              <a:gd name="T32" fmla="*/ 2147483647 w 49"/>
              <a:gd name="T33" fmla="*/ 2147483647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
              <a:gd name="T52" fmla="*/ 0 h 43"/>
              <a:gd name="T53" fmla="*/ 49 w 49"/>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 h="43">
                <a:moveTo>
                  <a:pt x="49" y="22"/>
                </a:moveTo>
                <a:lnTo>
                  <a:pt x="49" y="11"/>
                </a:lnTo>
                <a:lnTo>
                  <a:pt x="44" y="5"/>
                </a:lnTo>
                <a:lnTo>
                  <a:pt x="38" y="0"/>
                </a:lnTo>
                <a:lnTo>
                  <a:pt x="27" y="0"/>
                </a:lnTo>
                <a:lnTo>
                  <a:pt x="17" y="0"/>
                </a:lnTo>
                <a:lnTo>
                  <a:pt x="6" y="5"/>
                </a:lnTo>
                <a:lnTo>
                  <a:pt x="0" y="11"/>
                </a:lnTo>
                <a:lnTo>
                  <a:pt x="0" y="22"/>
                </a:lnTo>
                <a:lnTo>
                  <a:pt x="0" y="33"/>
                </a:lnTo>
                <a:lnTo>
                  <a:pt x="6" y="38"/>
                </a:lnTo>
                <a:lnTo>
                  <a:pt x="17" y="43"/>
                </a:lnTo>
                <a:lnTo>
                  <a:pt x="27" y="43"/>
                </a:lnTo>
                <a:lnTo>
                  <a:pt x="38" y="43"/>
                </a:lnTo>
                <a:lnTo>
                  <a:pt x="44" y="38"/>
                </a:lnTo>
                <a:lnTo>
                  <a:pt x="49" y="33"/>
                </a:lnTo>
                <a:lnTo>
                  <a:pt x="49" y="22"/>
                </a:lnTo>
              </a:path>
            </a:pathLst>
          </a:custGeom>
          <a:noFill/>
          <a:ln w="7938">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4026" name="Line 492"/>
          <p:cNvSpPr>
            <a:spLocks noChangeShapeType="1"/>
          </p:cNvSpPr>
          <p:nvPr/>
        </p:nvSpPr>
        <p:spPr bwMode="auto">
          <a:xfrm flipV="1">
            <a:off x="2281238" y="2363788"/>
            <a:ext cx="3175" cy="3481387"/>
          </a:xfrm>
          <a:prstGeom prst="line">
            <a:avLst/>
          </a:prstGeom>
          <a:noFill/>
          <a:ln w="19050">
            <a:solidFill>
              <a:srgbClr val="FF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4027" name="Line 493"/>
          <p:cNvSpPr>
            <a:spLocks noChangeShapeType="1"/>
          </p:cNvSpPr>
          <p:nvPr/>
        </p:nvSpPr>
        <p:spPr bwMode="auto">
          <a:xfrm>
            <a:off x="2281238" y="5845175"/>
            <a:ext cx="4084637" cy="1588"/>
          </a:xfrm>
          <a:prstGeom prst="line">
            <a:avLst/>
          </a:prstGeom>
          <a:noFill/>
          <a:ln w="19050">
            <a:solidFill>
              <a:srgbClr val="FFFF00"/>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34028" name="Rectangle 494"/>
          <p:cNvSpPr>
            <a:spLocks noChangeArrowheads="1"/>
          </p:cNvSpPr>
          <p:nvPr/>
        </p:nvSpPr>
        <p:spPr bwMode="auto">
          <a:xfrm>
            <a:off x="2905125" y="2506663"/>
            <a:ext cx="241300"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4029" name="Rectangle 495"/>
          <p:cNvSpPr>
            <a:spLocks noChangeArrowheads="1"/>
          </p:cNvSpPr>
          <p:nvPr/>
        </p:nvSpPr>
        <p:spPr bwMode="auto">
          <a:xfrm>
            <a:off x="3005138" y="2557463"/>
            <a:ext cx="98425"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a:t>
            </a:r>
            <a:endParaRPr lang="th-TH" sz="1400" b="1" smtClean="0">
              <a:solidFill>
                <a:srgbClr val="FFFF99"/>
              </a:solidFill>
            </a:endParaRPr>
          </a:p>
        </p:txBody>
      </p:sp>
      <p:sp>
        <p:nvSpPr>
          <p:cNvPr id="34030" name="Rectangle 496"/>
          <p:cNvSpPr>
            <a:spLocks noChangeArrowheads="1"/>
          </p:cNvSpPr>
          <p:nvPr/>
        </p:nvSpPr>
        <p:spPr bwMode="auto">
          <a:xfrm>
            <a:off x="3192463" y="2578100"/>
            <a:ext cx="241300" cy="233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4031" name="Rectangle 497"/>
          <p:cNvSpPr>
            <a:spLocks noChangeArrowheads="1"/>
          </p:cNvSpPr>
          <p:nvPr/>
        </p:nvSpPr>
        <p:spPr bwMode="auto">
          <a:xfrm>
            <a:off x="3292475" y="2628900"/>
            <a:ext cx="98425"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th-TH" sz="1400" b="1" smtClean="0">
                <a:solidFill>
                  <a:srgbClr val="FFFF99"/>
                </a:solidFill>
                <a:latin typeface="Arial" pitchFamily="34" charset="0"/>
              </a:rPr>
              <a:t>‡</a:t>
            </a:r>
            <a:endParaRPr lang="th-TH" sz="1400" b="1" smtClean="0">
              <a:solidFill>
                <a:srgbClr val="FFFF99"/>
              </a:solidFill>
            </a:endParaRPr>
          </a:p>
        </p:txBody>
      </p:sp>
      <p:grpSp>
        <p:nvGrpSpPr>
          <p:cNvPr id="34032" name="Group 500"/>
          <p:cNvGrpSpPr>
            <a:grpSpLocks/>
          </p:cNvGrpSpPr>
          <p:nvPr/>
        </p:nvGrpSpPr>
        <p:grpSpPr bwMode="auto">
          <a:xfrm>
            <a:off x="6248400" y="5516563"/>
            <a:ext cx="128588" cy="138112"/>
            <a:chOff x="3744" y="3267"/>
            <a:chExt cx="81" cy="87"/>
          </a:xfrm>
        </p:grpSpPr>
        <p:sp>
          <p:nvSpPr>
            <p:cNvPr id="34033" name="Freeform 269"/>
            <p:cNvSpPr>
              <a:spLocks noChangeAspect="1"/>
            </p:cNvSpPr>
            <p:nvPr/>
          </p:nvSpPr>
          <p:spPr bwMode="auto">
            <a:xfrm>
              <a:off x="3744" y="3312"/>
              <a:ext cx="81" cy="42"/>
            </a:xfrm>
            <a:custGeom>
              <a:avLst/>
              <a:gdLst>
                <a:gd name="T0" fmla="*/ 0 w 43"/>
                <a:gd name="T1" fmla="*/ 0 h 22"/>
                <a:gd name="T2" fmla="*/ 1823 w 43"/>
                <a:gd name="T3" fmla="*/ 2029 h 22"/>
                <a:gd name="T4" fmla="*/ 3630 w 43"/>
                <a:gd name="T5" fmla="*/ 0 h 22"/>
                <a:gd name="T6" fmla="*/ 0 w 43"/>
                <a:gd name="T7" fmla="*/ 0 h 22"/>
                <a:gd name="T8" fmla="*/ 0 60000 65536"/>
                <a:gd name="T9" fmla="*/ 0 60000 65536"/>
                <a:gd name="T10" fmla="*/ 0 60000 65536"/>
                <a:gd name="T11" fmla="*/ 0 60000 65536"/>
                <a:gd name="T12" fmla="*/ 0 w 43"/>
                <a:gd name="T13" fmla="*/ 0 h 22"/>
                <a:gd name="T14" fmla="*/ 43 w 43"/>
                <a:gd name="T15" fmla="*/ 22 h 22"/>
              </a:gdLst>
              <a:ahLst/>
              <a:cxnLst>
                <a:cxn ang="T8">
                  <a:pos x="T0" y="T1"/>
                </a:cxn>
                <a:cxn ang="T9">
                  <a:pos x="T2" y="T3"/>
                </a:cxn>
                <a:cxn ang="T10">
                  <a:pos x="T4" y="T5"/>
                </a:cxn>
                <a:cxn ang="T11">
                  <a:pos x="T6" y="T7"/>
                </a:cxn>
              </a:cxnLst>
              <a:rect l="T12" t="T13" r="T14" b="T15"/>
              <a:pathLst>
                <a:path w="43" h="22">
                  <a:moveTo>
                    <a:pt x="0" y="0"/>
                  </a:moveTo>
                  <a:lnTo>
                    <a:pt x="22" y="22"/>
                  </a:lnTo>
                  <a:lnTo>
                    <a:pt x="43" y="0"/>
                  </a:lnTo>
                  <a:lnTo>
                    <a:pt x="0" y="0"/>
                  </a:lnTo>
                  <a:close/>
                </a:path>
              </a:pathLst>
            </a:custGeom>
            <a:solidFill>
              <a:srgbClr val="00FF00"/>
            </a:solidFill>
            <a:ln>
              <a:noFill/>
            </a:ln>
            <a:extLst>
              <a:ext uri="{91240B29-F687-4F45-9708-019B960494DF}">
                <a14:hiddenLine xmlns:a14="http://schemas.microsoft.com/office/drawing/2010/main" xmlns="" w="28575" cmpd="sng">
                  <a:solidFill>
                    <a:srgbClr val="000000"/>
                  </a:solidFill>
                  <a:round/>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sp>
          <p:nvSpPr>
            <p:cNvPr id="34034" name="Freeform 499"/>
            <p:cNvSpPr>
              <a:spLocks noChangeAspect="1"/>
            </p:cNvSpPr>
            <p:nvPr/>
          </p:nvSpPr>
          <p:spPr bwMode="auto">
            <a:xfrm flipH="1" flipV="1">
              <a:off x="3744" y="3267"/>
              <a:ext cx="81" cy="42"/>
            </a:xfrm>
            <a:custGeom>
              <a:avLst/>
              <a:gdLst>
                <a:gd name="T0" fmla="*/ 0 w 43"/>
                <a:gd name="T1" fmla="*/ 0 h 22"/>
                <a:gd name="T2" fmla="*/ 1823 w 43"/>
                <a:gd name="T3" fmla="*/ 2029 h 22"/>
                <a:gd name="T4" fmla="*/ 3630 w 43"/>
                <a:gd name="T5" fmla="*/ 0 h 22"/>
                <a:gd name="T6" fmla="*/ 0 w 43"/>
                <a:gd name="T7" fmla="*/ 0 h 22"/>
                <a:gd name="T8" fmla="*/ 0 60000 65536"/>
                <a:gd name="T9" fmla="*/ 0 60000 65536"/>
                <a:gd name="T10" fmla="*/ 0 60000 65536"/>
                <a:gd name="T11" fmla="*/ 0 60000 65536"/>
                <a:gd name="T12" fmla="*/ 0 w 43"/>
                <a:gd name="T13" fmla="*/ 0 h 22"/>
                <a:gd name="T14" fmla="*/ 43 w 43"/>
                <a:gd name="T15" fmla="*/ 22 h 22"/>
              </a:gdLst>
              <a:ahLst/>
              <a:cxnLst>
                <a:cxn ang="T8">
                  <a:pos x="T0" y="T1"/>
                </a:cxn>
                <a:cxn ang="T9">
                  <a:pos x="T2" y="T3"/>
                </a:cxn>
                <a:cxn ang="T10">
                  <a:pos x="T4" y="T5"/>
                </a:cxn>
                <a:cxn ang="T11">
                  <a:pos x="T6" y="T7"/>
                </a:cxn>
              </a:cxnLst>
              <a:rect l="T12" t="T13" r="T14" b="T15"/>
              <a:pathLst>
                <a:path w="43" h="22">
                  <a:moveTo>
                    <a:pt x="0" y="0"/>
                  </a:moveTo>
                  <a:lnTo>
                    <a:pt x="22" y="22"/>
                  </a:lnTo>
                  <a:lnTo>
                    <a:pt x="43" y="0"/>
                  </a:lnTo>
                  <a:lnTo>
                    <a:pt x="0" y="0"/>
                  </a:lnTo>
                  <a:close/>
                </a:path>
              </a:pathLst>
            </a:custGeom>
            <a:solidFill>
              <a:srgbClr val="00FF00"/>
            </a:solidFill>
            <a:ln>
              <a:noFill/>
            </a:ln>
            <a:extLst>
              <a:ext uri="{91240B29-F687-4F45-9708-019B960494DF}">
                <a14:hiddenLine xmlns:a14="http://schemas.microsoft.com/office/drawing/2010/main" xmlns="" w="28575" cmpd="sng">
                  <a:solidFill>
                    <a:srgbClr val="000000"/>
                  </a:solidFill>
                  <a:round/>
                  <a:headEnd/>
                  <a:tailEnd/>
                </a14:hiddenLine>
              </a:ext>
            </a:extLst>
          </p:spPr>
          <p:txBody>
            <a:bodyPr/>
            <a:lstStyle/>
            <a:p>
              <a:pPr algn="ctr" fontAlgn="base">
                <a:spcBef>
                  <a:spcPct val="0"/>
                </a:spcBef>
                <a:spcAft>
                  <a:spcPct val="0"/>
                </a:spcAft>
              </a:pPr>
              <a:endParaRPr lang="en-US" sz="2400" b="1" smtClean="0">
                <a:solidFill>
                  <a:srgbClr val="000000"/>
                </a:solidFill>
              </a:endParaRPr>
            </a:p>
          </p:txBody>
        </p:sp>
      </p:grpSp>
    </p:spTree>
    <p:extLst>
      <p:ext uri="{BB962C8B-B14F-4D97-AF65-F5344CB8AC3E}">
        <p14:creationId xmlns:p14="http://schemas.microsoft.com/office/powerpoint/2010/main" xmlns="" val="170022924"/>
      </p:ext>
    </p:extLst>
  </p:cSld>
  <p:clrMapOvr>
    <a:masterClrMapping/>
  </p:clrMapOvr>
  <p:transition spd="slow"/>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4"/>
          <p:cNvSpPr txBox="1">
            <a:spLocks noChangeArrowheads="1"/>
          </p:cNvSpPr>
          <p:nvPr/>
        </p:nvSpPr>
        <p:spPr bwMode="auto">
          <a:xfrm>
            <a:off x="1371600" y="4586288"/>
            <a:ext cx="2698750" cy="915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1800" smtClean="0">
                <a:solidFill>
                  <a:schemeClr val="accent2">
                    <a:lumMod val="95000"/>
                    <a:lumOff val="5000"/>
                  </a:schemeClr>
                </a:solidFill>
                <a:latin typeface="Arial" pitchFamily="34" charset="0"/>
                <a:cs typeface="Angsana New" pitchFamily="18" charset="-34"/>
              </a:rPr>
              <a:t>complement Activation</a:t>
            </a:r>
          </a:p>
          <a:p>
            <a:pPr algn="ctr" eaLnBrk="1" fontAlgn="base" hangingPunct="1">
              <a:spcBef>
                <a:spcPct val="0"/>
              </a:spcBef>
              <a:spcAft>
                <a:spcPct val="0"/>
              </a:spcAft>
            </a:pPr>
            <a:r>
              <a:rPr lang="en-US" sz="1800" smtClean="0">
                <a:solidFill>
                  <a:schemeClr val="accent2">
                    <a:lumMod val="95000"/>
                    <a:lumOff val="5000"/>
                  </a:schemeClr>
                </a:solidFill>
                <a:latin typeface="Arial" pitchFamily="34" charset="0"/>
                <a:cs typeface="Angsana New" pitchFamily="18" charset="-34"/>
              </a:rPr>
              <a:t>Pro-inflammatory </a:t>
            </a:r>
          </a:p>
          <a:p>
            <a:pPr algn="ctr" eaLnBrk="1" fontAlgn="base" hangingPunct="1">
              <a:spcBef>
                <a:spcPct val="0"/>
              </a:spcBef>
              <a:spcAft>
                <a:spcPct val="0"/>
              </a:spcAft>
            </a:pPr>
            <a:r>
              <a:rPr lang="en-US" sz="1800" smtClean="0">
                <a:solidFill>
                  <a:schemeClr val="accent2">
                    <a:lumMod val="95000"/>
                    <a:lumOff val="5000"/>
                  </a:schemeClr>
                </a:solidFill>
                <a:latin typeface="Arial" pitchFamily="34" charset="0"/>
                <a:cs typeface="Angsana New" pitchFamily="18" charset="-34"/>
              </a:rPr>
              <a:t>cytokine release</a:t>
            </a:r>
            <a:endParaRPr lang="en-US" sz="2800" smtClean="0">
              <a:solidFill>
                <a:schemeClr val="accent2">
                  <a:lumMod val="95000"/>
                  <a:lumOff val="5000"/>
                </a:schemeClr>
              </a:solidFill>
              <a:latin typeface="Arial" pitchFamily="34" charset="0"/>
              <a:cs typeface="Angsana New" pitchFamily="18" charset="-34"/>
            </a:endParaRPr>
          </a:p>
        </p:txBody>
      </p:sp>
      <p:sp>
        <p:nvSpPr>
          <p:cNvPr id="63491" name="Text Box 5"/>
          <p:cNvSpPr txBox="1">
            <a:spLocks noChangeArrowheads="1"/>
          </p:cNvSpPr>
          <p:nvPr/>
        </p:nvSpPr>
        <p:spPr bwMode="auto">
          <a:xfrm>
            <a:off x="6237288" y="4492625"/>
            <a:ext cx="1962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1800" smtClean="0">
                <a:solidFill>
                  <a:srgbClr val="FFFFFF"/>
                </a:solidFill>
                <a:latin typeface="Arial" pitchFamily="34" charset="0"/>
                <a:cs typeface="Angsana New" pitchFamily="18" charset="-34"/>
              </a:rPr>
              <a:t>cytokine release</a:t>
            </a:r>
          </a:p>
        </p:txBody>
      </p:sp>
      <p:sp>
        <p:nvSpPr>
          <p:cNvPr id="63492" name="Line 6"/>
          <p:cNvSpPr>
            <a:spLocks noChangeShapeType="1"/>
          </p:cNvSpPr>
          <p:nvPr/>
        </p:nvSpPr>
        <p:spPr bwMode="auto">
          <a:xfrm>
            <a:off x="2895600" y="4114800"/>
            <a:ext cx="0" cy="504825"/>
          </a:xfrm>
          <a:prstGeom prst="line">
            <a:avLst/>
          </a:prstGeom>
          <a:noFill/>
          <a:ln w="762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493" name="Oval 7"/>
          <p:cNvSpPr>
            <a:spLocks noChangeArrowheads="1"/>
          </p:cNvSpPr>
          <p:nvPr/>
        </p:nvSpPr>
        <p:spPr bwMode="auto">
          <a:xfrm rot="10326617">
            <a:off x="6904038" y="2887663"/>
            <a:ext cx="530225" cy="425450"/>
          </a:xfrm>
          <a:prstGeom prst="ellipse">
            <a:avLst/>
          </a:prstGeom>
          <a:gradFill rotWithShape="1">
            <a:gsLst>
              <a:gs pos="0">
                <a:srgbClr val="FF0000"/>
              </a:gs>
              <a:gs pos="100000">
                <a:srgbClr val="FFFF00"/>
              </a:gs>
            </a:gsLst>
            <a:path path="rect">
              <a:fillToRect r="100000" b="10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494" name="Oval 8"/>
          <p:cNvSpPr>
            <a:spLocks noChangeArrowheads="1"/>
          </p:cNvSpPr>
          <p:nvPr/>
        </p:nvSpPr>
        <p:spPr bwMode="auto">
          <a:xfrm rot="10356178">
            <a:off x="7008813" y="3076575"/>
            <a:ext cx="212725" cy="141288"/>
          </a:xfrm>
          <a:prstGeom prst="ellipse">
            <a:avLst/>
          </a:prstGeom>
          <a:gradFill rotWithShape="1">
            <a:gsLst>
              <a:gs pos="0">
                <a:srgbClr val="00FFFF"/>
              </a:gs>
              <a:gs pos="100000">
                <a:srgbClr val="E41AC7"/>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495" name="Oval 9"/>
          <p:cNvSpPr>
            <a:spLocks noChangeArrowheads="1"/>
          </p:cNvSpPr>
          <p:nvPr/>
        </p:nvSpPr>
        <p:spPr bwMode="auto">
          <a:xfrm rot="10326617">
            <a:off x="7466013" y="1820863"/>
            <a:ext cx="531812" cy="425450"/>
          </a:xfrm>
          <a:prstGeom prst="ellipse">
            <a:avLst/>
          </a:prstGeom>
          <a:gradFill rotWithShape="1">
            <a:gsLst>
              <a:gs pos="0">
                <a:srgbClr val="FF0000"/>
              </a:gs>
              <a:gs pos="100000">
                <a:srgbClr val="FFFF00"/>
              </a:gs>
            </a:gsLst>
            <a:path path="rect">
              <a:fillToRect r="100000" b="10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496" name="Oval 10"/>
          <p:cNvSpPr>
            <a:spLocks noChangeArrowheads="1"/>
          </p:cNvSpPr>
          <p:nvPr/>
        </p:nvSpPr>
        <p:spPr bwMode="auto">
          <a:xfrm rot="10356178">
            <a:off x="7680325" y="2009775"/>
            <a:ext cx="212725" cy="141288"/>
          </a:xfrm>
          <a:prstGeom prst="ellipse">
            <a:avLst/>
          </a:prstGeom>
          <a:gradFill rotWithShape="1">
            <a:gsLst>
              <a:gs pos="0">
                <a:srgbClr val="00FFFF"/>
              </a:gs>
              <a:gs pos="100000">
                <a:srgbClr val="E41AC7"/>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497" name="Oval 11"/>
          <p:cNvSpPr>
            <a:spLocks noChangeArrowheads="1"/>
          </p:cNvSpPr>
          <p:nvPr/>
        </p:nvSpPr>
        <p:spPr bwMode="auto">
          <a:xfrm rot="10326617">
            <a:off x="7307263" y="2198688"/>
            <a:ext cx="531812" cy="425450"/>
          </a:xfrm>
          <a:prstGeom prst="ellipse">
            <a:avLst/>
          </a:prstGeom>
          <a:gradFill rotWithShape="1">
            <a:gsLst>
              <a:gs pos="0">
                <a:srgbClr val="FF0000"/>
              </a:gs>
              <a:gs pos="100000">
                <a:srgbClr val="FFFF00"/>
              </a:gs>
            </a:gsLst>
            <a:path path="rect">
              <a:fillToRect r="100000" b="10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498" name="Oval 12"/>
          <p:cNvSpPr>
            <a:spLocks noChangeArrowheads="1"/>
          </p:cNvSpPr>
          <p:nvPr/>
        </p:nvSpPr>
        <p:spPr bwMode="auto">
          <a:xfrm rot="10356178">
            <a:off x="7466013" y="2435225"/>
            <a:ext cx="214312" cy="142875"/>
          </a:xfrm>
          <a:prstGeom prst="ellipse">
            <a:avLst/>
          </a:prstGeom>
          <a:gradFill rotWithShape="1">
            <a:gsLst>
              <a:gs pos="0">
                <a:srgbClr val="00FFFF"/>
              </a:gs>
              <a:gs pos="100000">
                <a:srgbClr val="E41AC7"/>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499" name="Oval 13"/>
          <p:cNvSpPr>
            <a:spLocks noChangeArrowheads="1"/>
          </p:cNvSpPr>
          <p:nvPr/>
        </p:nvSpPr>
        <p:spPr bwMode="auto">
          <a:xfrm rot="10326617">
            <a:off x="6351588" y="3435350"/>
            <a:ext cx="530225" cy="425450"/>
          </a:xfrm>
          <a:prstGeom prst="ellipse">
            <a:avLst/>
          </a:prstGeom>
          <a:gradFill rotWithShape="1">
            <a:gsLst>
              <a:gs pos="0">
                <a:srgbClr val="FF0000"/>
              </a:gs>
              <a:gs pos="100000">
                <a:srgbClr val="FFFF00"/>
              </a:gs>
            </a:gsLst>
            <a:path path="rect">
              <a:fillToRect r="100000" b="10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00" name="Oval 14"/>
          <p:cNvSpPr>
            <a:spLocks noChangeArrowheads="1"/>
          </p:cNvSpPr>
          <p:nvPr/>
        </p:nvSpPr>
        <p:spPr bwMode="auto">
          <a:xfrm rot="10356178">
            <a:off x="6510338" y="3671888"/>
            <a:ext cx="212725" cy="141287"/>
          </a:xfrm>
          <a:prstGeom prst="ellipse">
            <a:avLst/>
          </a:prstGeom>
          <a:gradFill rotWithShape="1">
            <a:gsLst>
              <a:gs pos="0">
                <a:srgbClr val="00FFFF"/>
              </a:gs>
              <a:gs pos="100000">
                <a:srgbClr val="E41AC7"/>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01" name="Oval 15"/>
          <p:cNvSpPr>
            <a:spLocks noChangeArrowheads="1"/>
          </p:cNvSpPr>
          <p:nvPr/>
        </p:nvSpPr>
        <p:spPr bwMode="auto">
          <a:xfrm rot="10326617">
            <a:off x="7786688" y="2105025"/>
            <a:ext cx="530225" cy="425450"/>
          </a:xfrm>
          <a:prstGeom prst="ellipse">
            <a:avLst/>
          </a:prstGeom>
          <a:gradFill rotWithShape="1">
            <a:gsLst>
              <a:gs pos="0">
                <a:srgbClr val="FF0000"/>
              </a:gs>
              <a:gs pos="100000">
                <a:srgbClr val="FFFF00"/>
              </a:gs>
            </a:gsLst>
            <a:path path="rect">
              <a:fillToRect r="100000" b="10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02" name="Oval 16"/>
          <p:cNvSpPr>
            <a:spLocks noChangeArrowheads="1"/>
          </p:cNvSpPr>
          <p:nvPr/>
        </p:nvSpPr>
        <p:spPr bwMode="auto">
          <a:xfrm rot="10356178">
            <a:off x="7893050" y="2293938"/>
            <a:ext cx="211138" cy="141287"/>
          </a:xfrm>
          <a:prstGeom prst="ellipse">
            <a:avLst/>
          </a:prstGeom>
          <a:gradFill rotWithShape="1">
            <a:gsLst>
              <a:gs pos="0">
                <a:srgbClr val="00FFFF"/>
              </a:gs>
              <a:gs pos="100000">
                <a:srgbClr val="E41AC7"/>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nvGrpSpPr>
          <p:cNvPr id="63503" name="Group 17"/>
          <p:cNvGrpSpPr>
            <a:grpSpLocks/>
          </p:cNvGrpSpPr>
          <p:nvPr/>
        </p:nvGrpSpPr>
        <p:grpSpPr bwMode="auto">
          <a:xfrm>
            <a:off x="6245225" y="1536700"/>
            <a:ext cx="530225" cy="425450"/>
            <a:chOff x="2928" y="1392"/>
            <a:chExt cx="480" cy="432"/>
          </a:xfrm>
        </p:grpSpPr>
        <p:sp>
          <p:nvSpPr>
            <p:cNvPr id="63671" name="Oval 18"/>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72" name="Oval 19"/>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63504" name="Group 20"/>
          <p:cNvGrpSpPr>
            <a:grpSpLocks/>
          </p:cNvGrpSpPr>
          <p:nvPr/>
        </p:nvGrpSpPr>
        <p:grpSpPr bwMode="auto">
          <a:xfrm>
            <a:off x="6775450" y="1631950"/>
            <a:ext cx="531813" cy="425450"/>
            <a:chOff x="2928" y="1392"/>
            <a:chExt cx="480" cy="432"/>
          </a:xfrm>
        </p:grpSpPr>
        <p:sp>
          <p:nvSpPr>
            <p:cNvPr id="63669" name="Oval 21"/>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70" name="Oval 22"/>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63505" name="Group 23"/>
          <p:cNvGrpSpPr>
            <a:grpSpLocks/>
          </p:cNvGrpSpPr>
          <p:nvPr/>
        </p:nvGrpSpPr>
        <p:grpSpPr bwMode="auto">
          <a:xfrm>
            <a:off x="5181600" y="2578100"/>
            <a:ext cx="530225" cy="425450"/>
            <a:chOff x="2928" y="1392"/>
            <a:chExt cx="480" cy="432"/>
          </a:xfrm>
        </p:grpSpPr>
        <p:sp>
          <p:nvSpPr>
            <p:cNvPr id="63667" name="Oval 24"/>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68" name="Oval 25"/>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63506" name="Group 26"/>
          <p:cNvGrpSpPr>
            <a:grpSpLocks/>
          </p:cNvGrpSpPr>
          <p:nvPr/>
        </p:nvGrpSpPr>
        <p:grpSpPr bwMode="auto">
          <a:xfrm>
            <a:off x="5872163" y="1868488"/>
            <a:ext cx="531812" cy="425450"/>
            <a:chOff x="2928" y="1392"/>
            <a:chExt cx="480" cy="432"/>
          </a:xfrm>
        </p:grpSpPr>
        <p:sp>
          <p:nvSpPr>
            <p:cNvPr id="63665" name="Oval 27"/>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66" name="Oval 28"/>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63507" name="Group 29"/>
          <p:cNvGrpSpPr>
            <a:grpSpLocks/>
          </p:cNvGrpSpPr>
          <p:nvPr/>
        </p:nvGrpSpPr>
        <p:grpSpPr bwMode="auto">
          <a:xfrm>
            <a:off x="5553075" y="2293938"/>
            <a:ext cx="531813" cy="425450"/>
            <a:chOff x="2928" y="1392"/>
            <a:chExt cx="480" cy="432"/>
          </a:xfrm>
        </p:grpSpPr>
        <p:sp>
          <p:nvSpPr>
            <p:cNvPr id="63663" name="Oval 30"/>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64" name="Oval 31"/>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sp>
        <p:nvSpPr>
          <p:cNvPr id="63508" name="Freeform 32"/>
          <p:cNvSpPr>
            <a:spLocks/>
          </p:cNvSpPr>
          <p:nvPr/>
        </p:nvSpPr>
        <p:spPr bwMode="auto">
          <a:xfrm>
            <a:off x="6099175" y="2805113"/>
            <a:ext cx="258763" cy="138112"/>
          </a:xfrm>
          <a:custGeom>
            <a:avLst/>
            <a:gdLst>
              <a:gd name="T0" fmla="*/ 2147483647 w 330"/>
              <a:gd name="T1" fmla="*/ 2147483647 h 236"/>
              <a:gd name="T2" fmla="*/ 2147483647 w 330"/>
              <a:gd name="T3" fmla="*/ 2147483647 h 236"/>
              <a:gd name="T4" fmla="*/ 2147483647 w 330"/>
              <a:gd name="T5" fmla="*/ 2147483647 h 236"/>
              <a:gd name="T6" fmla="*/ 2147483647 w 330"/>
              <a:gd name="T7" fmla="*/ 2147483647 h 236"/>
              <a:gd name="T8" fmla="*/ 2147483647 w 330"/>
              <a:gd name="T9" fmla="*/ 2147483647 h 236"/>
              <a:gd name="T10" fmla="*/ 2147483647 w 330"/>
              <a:gd name="T11" fmla="*/ 2147483647 h 236"/>
              <a:gd name="T12" fmla="*/ 2147483647 w 330"/>
              <a:gd name="T13" fmla="*/ 2147483647 h 236"/>
              <a:gd name="T14" fmla="*/ 2147483647 w 330"/>
              <a:gd name="T15" fmla="*/ 2147483647 h 236"/>
              <a:gd name="T16" fmla="*/ 0 60000 65536"/>
              <a:gd name="T17" fmla="*/ 0 60000 65536"/>
              <a:gd name="T18" fmla="*/ 0 60000 65536"/>
              <a:gd name="T19" fmla="*/ 0 60000 65536"/>
              <a:gd name="T20" fmla="*/ 0 60000 65536"/>
              <a:gd name="T21" fmla="*/ 0 60000 65536"/>
              <a:gd name="T22" fmla="*/ 0 60000 65536"/>
              <a:gd name="T23" fmla="*/ 0 60000 65536"/>
              <a:gd name="T24" fmla="*/ 0 w 330"/>
              <a:gd name="T25" fmla="*/ 0 h 236"/>
              <a:gd name="T26" fmla="*/ 330 w 330"/>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0" h="236">
                <a:moveTo>
                  <a:pt x="137" y="52"/>
                </a:moveTo>
                <a:cubicBezTo>
                  <a:pt x="97" y="86"/>
                  <a:pt x="0" y="194"/>
                  <a:pt x="10" y="215"/>
                </a:cubicBezTo>
                <a:cubicBezTo>
                  <a:pt x="20" y="236"/>
                  <a:pt x="148" y="192"/>
                  <a:pt x="194" y="177"/>
                </a:cubicBezTo>
                <a:cubicBezTo>
                  <a:pt x="240" y="162"/>
                  <a:pt x="267" y="141"/>
                  <a:pt x="287" y="126"/>
                </a:cubicBezTo>
                <a:cubicBezTo>
                  <a:pt x="307" y="111"/>
                  <a:pt x="330" y="89"/>
                  <a:pt x="313" y="86"/>
                </a:cubicBezTo>
                <a:cubicBezTo>
                  <a:pt x="297" y="83"/>
                  <a:pt x="196" y="120"/>
                  <a:pt x="186" y="108"/>
                </a:cubicBezTo>
                <a:cubicBezTo>
                  <a:pt x="176" y="95"/>
                  <a:pt x="260" y="19"/>
                  <a:pt x="252" y="9"/>
                </a:cubicBezTo>
                <a:cubicBezTo>
                  <a:pt x="244" y="0"/>
                  <a:pt x="178" y="18"/>
                  <a:pt x="137" y="52"/>
                </a:cubicBezTo>
                <a:close/>
              </a:path>
            </a:pathLst>
          </a:custGeom>
          <a:gradFill rotWithShape="0">
            <a:gsLst>
              <a:gs pos="0">
                <a:srgbClr val="00FFFF"/>
              </a:gs>
              <a:gs pos="100000">
                <a:srgbClr val="FFB5B5"/>
              </a:gs>
            </a:gsLst>
            <a:lin ang="0" scaled="1"/>
          </a:gradFill>
          <a:ln w="9525">
            <a:solidFill>
              <a:schemeClr val="tx1"/>
            </a:solidFill>
            <a:round/>
            <a:headEnd/>
            <a:tailEnd/>
          </a:ln>
        </p:spPr>
        <p:txBody>
          <a:bodyPr/>
          <a:lstStyle/>
          <a:p>
            <a:pPr algn="ctr" fontAlgn="base">
              <a:spcBef>
                <a:spcPct val="0"/>
              </a:spcBef>
              <a:spcAft>
                <a:spcPct val="0"/>
              </a:spcAft>
            </a:pPr>
            <a:endParaRPr lang="en-US" sz="2400" b="1" smtClean="0">
              <a:solidFill>
                <a:srgbClr val="000000"/>
              </a:solidFill>
            </a:endParaRPr>
          </a:p>
        </p:txBody>
      </p:sp>
      <p:grpSp>
        <p:nvGrpSpPr>
          <p:cNvPr id="63509" name="Group 33"/>
          <p:cNvGrpSpPr>
            <a:grpSpLocks/>
          </p:cNvGrpSpPr>
          <p:nvPr/>
        </p:nvGrpSpPr>
        <p:grpSpPr bwMode="auto">
          <a:xfrm>
            <a:off x="5730875" y="2681288"/>
            <a:ext cx="1177925" cy="885825"/>
            <a:chOff x="2304" y="1104"/>
            <a:chExt cx="1064" cy="898"/>
          </a:xfrm>
        </p:grpSpPr>
        <p:sp>
          <p:nvSpPr>
            <p:cNvPr id="63661" name="Freeform 34"/>
            <p:cNvSpPr>
              <a:spLocks/>
            </p:cNvSpPr>
            <p:nvPr/>
          </p:nvSpPr>
          <p:spPr bwMode="auto">
            <a:xfrm>
              <a:off x="2304" y="1104"/>
              <a:ext cx="1064" cy="898"/>
            </a:xfrm>
            <a:custGeom>
              <a:avLst/>
              <a:gdLst>
                <a:gd name="T0" fmla="*/ 209 w 1064"/>
                <a:gd name="T1" fmla="*/ 305 h 898"/>
                <a:gd name="T2" fmla="*/ 301 w 1064"/>
                <a:gd name="T3" fmla="*/ 236 h 898"/>
                <a:gd name="T4" fmla="*/ 464 w 1064"/>
                <a:gd name="T5" fmla="*/ 34 h 898"/>
                <a:gd name="T6" fmla="*/ 608 w 1064"/>
                <a:gd name="T7" fmla="*/ 34 h 898"/>
                <a:gd name="T8" fmla="*/ 656 w 1064"/>
                <a:gd name="T9" fmla="*/ 178 h 898"/>
                <a:gd name="T10" fmla="*/ 848 w 1064"/>
                <a:gd name="T11" fmla="*/ 274 h 898"/>
                <a:gd name="T12" fmla="*/ 1040 w 1064"/>
                <a:gd name="T13" fmla="*/ 322 h 898"/>
                <a:gd name="T14" fmla="*/ 992 w 1064"/>
                <a:gd name="T15" fmla="*/ 466 h 898"/>
                <a:gd name="T16" fmla="*/ 896 w 1064"/>
                <a:gd name="T17" fmla="*/ 610 h 898"/>
                <a:gd name="T18" fmla="*/ 848 w 1064"/>
                <a:gd name="T19" fmla="*/ 802 h 898"/>
                <a:gd name="T20" fmla="*/ 656 w 1064"/>
                <a:gd name="T21" fmla="*/ 802 h 898"/>
                <a:gd name="T22" fmla="*/ 368 w 1064"/>
                <a:gd name="T23" fmla="*/ 898 h 898"/>
                <a:gd name="T24" fmla="*/ 224 w 1064"/>
                <a:gd name="T25" fmla="*/ 802 h 898"/>
                <a:gd name="T26" fmla="*/ 224 w 1064"/>
                <a:gd name="T27" fmla="*/ 610 h 898"/>
                <a:gd name="T28" fmla="*/ 224 w 1064"/>
                <a:gd name="T29" fmla="*/ 562 h 898"/>
                <a:gd name="T30" fmla="*/ 32 w 1064"/>
                <a:gd name="T31" fmla="*/ 514 h 898"/>
                <a:gd name="T32" fmla="*/ 32 w 1064"/>
                <a:gd name="T33" fmla="*/ 418 h 898"/>
                <a:gd name="T34" fmla="*/ 128 w 1064"/>
                <a:gd name="T35" fmla="*/ 370 h 898"/>
                <a:gd name="T36" fmla="*/ 209 w 1064"/>
                <a:gd name="T37" fmla="*/ 305 h 8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4"/>
                <a:gd name="T58" fmla="*/ 0 h 898"/>
                <a:gd name="T59" fmla="*/ 1064 w 1064"/>
                <a:gd name="T60" fmla="*/ 898 h 8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4" h="898">
                  <a:moveTo>
                    <a:pt x="209" y="305"/>
                  </a:moveTo>
                  <a:cubicBezTo>
                    <a:pt x="238" y="283"/>
                    <a:pt x="259" y="281"/>
                    <a:pt x="301" y="236"/>
                  </a:cubicBezTo>
                  <a:cubicBezTo>
                    <a:pt x="343" y="191"/>
                    <a:pt x="413" y="68"/>
                    <a:pt x="464" y="34"/>
                  </a:cubicBezTo>
                  <a:cubicBezTo>
                    <a:pt x="515" y="0"/>
                    <a:pt x="576" y="10"/>
                    <a:pt x="608" y="34"/>
                  </a:cubicBezTo>
                  <a:cubicBezTo>
                    <a:pt x="640" y="58"/>
                    <a:pt x="616" y="138"/>
                    <a:pt x="656" y="178"/>
                  </a:cubicBezTo>
                  <a:cubicBezTo>
                    <a:pt x="696" y="218"/>
                    <a:pt x="784" y="250"/>
                    <a:pt x="848" y="274"/>
                  </a:cubicBezTo>
                  <a:cubicBezTo>
                    <a:pt x="912" y="298"/>
                    <a:pt x="1016" y="290"/>
                    <a:pt x="1040" y="322"/>
                  </a:cubicBezTo>
                  <a:cubicBezTo>
                    <a:pt x="1064" y="354"/>
                    <a:pt x="1016" y="418"/>
                    <a:pt x="992" y="466"/>
                  </a:cubicBezTo>
                  <a:cubicBezTo>
                    <a:pt x="968" y="514"/>
                    <a:pt x="920" y="554"/>
                    <a:pt x="896" y="610"/>
                  </a:cubicBezTo>
                  <a:cubicBezTo>
                    <a:pt x="872" y="666"/>
                    <a:pt x="888" y="770"/>
                    <a:pt x="848" y="802"/>
                  </a:cubicBezTo>
                  <a:cubicBezTo>
                    <a:pt x="808" y="834"/>
                    <a:pt x="736" y="786"/>
                    <a:pt x="656" y="802"/>
                  </a:cubicBezTo>
                  <a:cubicBezTo>
                    <a:pt x="576" y="818"/>
                    <a:pt x="440" y="898"/>
                    <a:pt x="368" y="898"/>
                  </a:cubicBezTo>
                  <a:cubicBezTo>
                    <a:pt x="296" y="898"/>
                    <a:pt x="248" y="850"/>
                    <a:pt x="224" y="802"/>
                  </a:cubicBezTo>
                  <a:cubicBezTo>
                    <a:pt x="200" y="754"/>
                    <a:pt x="224" y="650"/>
                    <a:pt x="224" y="610"/>
                  </a:cubicBezTo>
                  <a:cubicBezTo>
                    <a:pt x="224" y="570"/>
                    <a:pt x="256" y="578"/>
                    <a:pt x="224" y="562"/>
                  </a:cubicBezTo>
                  <a:cubicBezTo>
                    <a:pt x="192" y="546"/>
                    <a:pt x="64" y="538"/>
                    <a:pt x="32" y="514"/>
                  </a:cubicBezTo>
                  <a:cubicBezTo>
                    <a:pt x="0" y="490"/>
                    <a:pt x="16" y="442"/>
                    <a:pt x="32" y="418"/>
                  </a:cubicBezTo>
                  <a:cubicBezTo>
                    <a:pt x="48" y="394"/>
                    <a:pt x="98" y="389"/>
                    <a:pt x="128" y="370"/>
                  </a:cubicBezTo>
                  <a:cubicBezTo>
                    <a:pt x="158" y="351"/>
                    <a:pt x="180" y="327"/>
                    <a:pt x="209" y="305"/>
                  </a:cubicBezTo>
                  <a:close/>
                </a:path>
              </a:pathLst>
            </a:custGeom>
            <a:gradFill rotWithShape="0">
              <a:gsLst>
                <a:gs pos="0">
                  <a:srgbClr val="FFFF00"/>
                </a:gs>
                <a:gs pos="100000">
                  <a:srgbClr val="008000"/>
                </a:gs>
              </a:gsLst>
              <a:path path="rect">
                <a:fillToRect l="50000" t="50000" r="50000" b="50000"/>
              </a:path>
            </a:grad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62" name="Oval 35"/>
            <p:cNvSpPr>
              <a:spLocks noChangeArrowheads="1"/>
            </p:cNvSpPr>
            <p:nvPr/>
          </p:nvSpPr>
          <p:spPr bwMode="auto">
            <a:xfrm>
              <a:off x="2640" y="1536"/>
              <a:ext cx="432" cy="336"/>
            </a:xfrm>
            <a:prstGeom prst="ellipse">
              <a:avLst/>
            </a:prstGeom>
            <a:gradFill rotWithShape="0">
              <a:gsLst>
                <a:gs pos="0">
                  <a:srgbClr val="FF6600"/>
                </a:gs>
                <a:gs pos="100000">
                  <a:srgbClr val="762F0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63510" name="Group 36"/>
          <p:cNvGrpSpPr>
            <a:grpSpLocks/>
          </p:cNvGrpSpPr>
          <p:nvPr/>
        </p:nvGrpSpPr>
        <p:grpSpPr bwMode="auto">
          <a:xfrm>
            <a:off x="6226175" y="2051050"/>
            <a:ext cx="1179513" cy="885825"/>
            <a:chOff x="2304" y="1104"/>
            <a:chExt cx="1064" cy="898"/>
          </a:xfrm>
        </p:grpSpPr>
        <p:sp>
          <p:nvSpPr>
            <p:cNvPr id="63659" name="Freeform 37"/>
            <p:cNvSpPr>
              <a:spLocks/>
            </p:cNvSpPr>
            <p:nvPr/>
          </p:nvSpPr>
          <p:spPr bwMode="auto">
            <a:xfrm>
              <a:off x="2304" y="1104"/>
              <a:ext cx="1064" cy="898"/>
            </a:xfrm>
            <a:custGeom>
              <a:avLst/>
              <a:gdLst>
                <a:gd name="T0" fmla="*/ 209 w 1064"/>
                <a:gd name="T1" fmla="*/ 305 h 898"/>
                <a:gd name="T2" fmla="*/ 301 w 1064"/>
                <a:gd name="T3" fmla="*/ 236 h 898"/>
                <a:gd name="T4" fmla="*/ 464 w 1064"/>
                <a:gd name="T5" fmla="*/ 34 h 898"/>
                <a:gd name="T6" fmla="*/ 608 w 1064"/>
                <a:gd name="T7" fmla="*/ 34 h 898"/>
                <a:gd name="T8" fmla="*/ 656 w 1064"/>
                <a:gd name="T9" fmla="*/ 178 h 898"/>
                <a:gd name="T10" fmla="*/ 848 w 1064"/>
                <a:gd name="T11" fmla="*/ 274 h 898"/>
                <a:gd name="T12" fmla="*/ 1040 w 1064"/>
                <a:gd name="T13" fmla="*/ 322 h 898"/>
                <a:gd name="T14" fmla="*/ 992 w 1064"/>
                <a:gd name="T15" fmla="*/ 466 h 898"/>
                <a:gd name="T16" fmla="*/ 896 w 1064"/>
                <a:gd name="T17" fmla="*/ 610 h 898"/>
                <a:gd name="T18" fmla="*/ 848 w 1064"/>
                <a:gd name="T19" fmla="*/ 802 h 898"/>
                <a:gd name="T20" fmla="*/ 656 w 1064"/>
                <a:gd name="T21" fmla="*/ 802 h 898"/>
                <a:gd name="T22" fmla="*/ 368 w 1064"/>
                <a:gd name="T23" fmla="*/ 898 h 898"/>
                <a:gd name="T24" fmla="*/ 224 w 1064"/>
                <a:gd name="T25" fmla="*/ 802 h 898"/>
                <a:gd name="T26" fmla="*/ 224 w 1064"/>
                <a:gd name="T27" fmla="*/ 610 h 898"/>
                <a:gd name="T28" fmla="*/ 224 w 1064"/>
                <a:gd name="T29" fmla="*/ 562 h 898"/>
                <a:gd name="T30" fmla="*/ 32 w 1064"/>
                <a:gd name="T31" fmla="*/ 514 h 898"/>
                <a:gd name="T32" fmla="*/ 32 w 1064"/>
                <a:gd name="T33" fmla="*/ 418 h 898"/>
                <a:gd name="T34" fmla="*/ 128 w 1064"/>
                <a:gd name="T35" fmla="*/ 370 h 898"/>
                <a:gd name="T36" fmla="*/ 209 w 1064"/>
                <a:gd name="T37" fmla="*/ 305 h 8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4"/>
                <a:gd name="T58" fmla="*/ 0 h 898"/>
                <a:gd name="T59" fmla="*/ 1064 w 1064"/>
                <a:gd name="T60" fmla="*/ 898 h 8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4" h="898">
                  <a:moveTo>
                    <a:pt x="209" y="305"/>
                  </a:moveTo>
                  <a:cubicBezTo>
                    <a:pt x="238" y="283"/>
                    <a:pt x="259" y="281"/>
                    <a:pt x="301" y="236"/>
                  </a:cubicBezTo>
                  <a:cubicBezTo>
                    <a:pt x="343" y="191"/>
                    <a:pt x="413" y="68"/>
                    <a:pt x="464" y="34"/>
                  </a:cubicBezTo>
                  <a:cubicBezTo>
                    <a:pt x="515" y="0"/>
                    <a:pt x="576" y="10"/>
                    <a:pt x="608" y="34"/>
                  </a:cubicBezTo>
                  <a:cubicBezTo>
                    <a:pt x="640" y="58"/>
                    <a:pt x="616" y="138"/>
                    <a:pt x="656" y="178"/>
                  </a:cubicBezTo>
                  <a:cubicBezTo>
                    <a:pt x="696" y="218"/>
                    <a:pt x="784" y="250"/>
                    <a:pt x="848" y="274"/>
                  </a:cubicBezTo>
                  <a:cubicBezTo>
                    <a:pt x="912" y="298"/>
                    <a:pt x="1016" y="290"/>
                    <a:pt x="1040" y="322"/>
                  </a:cubicBezTo>
                  <a:cubicBezTo>
                    <a:pt x="1064" y="354"/>
                    <a:pt x="1016" y="418"/>
                    <a:pt x="992" y="466"/>
                  </a:cubicBezTo>
                  <a:cubicBezTo>
                    <a:pt x="968" y="514"/>
                    <a:pt x="920" y="554"/>
                    <a:pt x="896" y="610"/>
                  </a:cubicBezTo>
                  <a:cubicBezTo>
                    <a:pt x="872" y="666"/>
                    <a:pt x="888" y="770"/>
                    <a:pt x="848" y="802"/>
                  </a:cubicBezTo>
                  <a:cubicBezTo>
                    <a:pt x="808" y="834"/>
                    <a:pt x="736" y="786"/>
                    <a:pt x="656" y="802"/>
                  </a:cubicBezTo>
                  <a:cubicBezTo>
                    <a:pt x="576" y="818"/>
                    <a:pt x="440" y="898"/>
                    <a:pt x="368" y="898"/>
                  </a:cubicBezTo>
                  <a:cubicBezTo>
                    <a:pt x="296" y="898"/>
                    <a:pt x="248" y="850"/>
                    <a:pt x="224" y="802"/>
                  </a:cubicBezTo>
                  <a:cubicBezTo>
                    <a:pt x="200" y="754"/>
                    <a:pt x="224" y="650"/>
                    <a:pt x="224" y="610"/>
                  </a:cubicBezTo>
                  <a:cubicBezTo>
                    <a:pt x="224" y="570"/>
                    <a:pt x="256" y="578"/>
                    <a:pt x="224" y="562"/>
                  </a:cubicBezTo>
                  <a:cubicBezTo>
                    <a:pt x="192" y="546"/>
                    <a:pt x="64" y="538"/>
                    <a:pt x="32" y="514"/>
                  </a:cubicBezTo>
                  <a:cubicBezTo>
                    <a:pt x="0" y="490"/>
                    <a:pt x="16" y="442"/>
                    <a:pt x="32" y="418"/>
                  </a:cubicBezTo>
                  <a:cubicBezTo>
                    <a:pt x="48" y="394"/>
                    <a:pt x="98" y="389"/>
                    <a:pt x="128" y="370"/>
                  </a:cubicBezTo>
                  <a:cubicBezTo>
                    <a:pt x="158" y="351"/>
                    <a:pt x="180" y="327"/>
                    <a:pt x="209" y="305"/>
                  </a:cubicBezTo>
                  <a:close/>
                </a:path>
              </a:pathLst>
            </a:custGeom>
            <a:gradFill rotWithShape="0">
              <a:gsLst>
                <a:gs pos="0">
                  <a:srgbClr val="FFFF00"/>
                </a:gs>
                <a:gs pos="100000">
                  <a:srgbClr val="008000"/>
                </a:gs>
              </a:gsLst>
              <a:path path="rect">
                <a:fillToRect l="50000" t="50000" r="50000" b="50000"/>
              </a:path>
            </a:grad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60" name="Oval 38"/>
            <p:cNvSpPr>
              <a:spLocks noChangeArrowheads="1"/>
            </p:cNvSpPr>
            <p:nvPr/>
          </p:nvSpPr>
          <p:spPr bwMode="auto">
            <a:xfrm>
              <a:off x="2640" y="1536"/>
              <a:ext cx="432" cy="336"/>
            </a:xfrm>
            <a:prstGeom prst="ellipse">
              <a:avLst/>
            </a:prstGeom>
            <a:gradFill rotWithShape="0">
              <a:gsLst>
                <a:gs pos="0">
                  <a:srgbClr val="FF6600"/>
                </a:gs>
                <a:gs pos="100000">
                  <a:srgbClr val="762F0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63511" name="Group 39"/>
          <p:cNvGrpSpPr>
            <a:grpSpLocks/>
          </p:cNvGrpSpPr>
          <p:nvPr/>
        </p:nvGrpSpPr>
        <p:grpSpPr bwMode="auto">
          <a:xfrm>
            <a:off x="5711825" y="2846388"/>
            <a:ext cx="295275" cy="206375"/>
            <a:chOff x="3538" y="3351"/>
            <a:chExt cx="267" cy="209"/>
          </a:xfrm>
        </p:grpSpPr>
        <p:sp>
          <p:nvSpPr>
            <p:cNvPr id="63655" name="Freeform 40"/>
            <p:cNvSpPr>
              <a:spLocks/>
            </p:cNvSpPr>
            <p:nvPr/>
          </p:nvSpPr>
          <p:spPr bwMode="auto">
            <a:xfrm rot="8010975" flipV="1">
              <a:off x="3647" y="3303"/>
              <a:ext cx="95" cy="220"/>
            </a:xfrm>
            <a:custGeom>
              <a:avLst/>
              <a:gdLst>
                <a:gd name="T0" fmla="*/ 3 w 168"/>
                <a:gd name="T1" fmla="*/ 3 h 344"/>
                <a:gd name="T2" fmla="*/ 2 w 168"/>
                <a:gd name="T3" fmla="*/ 1 h 344"/>
                <a:gd name="T4" fmla="*/ 1 w 168"/>
                <a:gd name="T5" fmla="*/ 1 h 344"/>
                <a:gd name="T6" fmla="*/ 1 w 168"/>
                <a:gd name="T7" fmla="*/ 3 h 344"/>
                <a:gd name="T8" fmla="*/ 1 w 168"/>
                <a:gd name="T9" fmla="*/ 5 h 344"/>
                <a:gd name="T10" fmla="*/ 2 w 168"/>
                <a:gd name="T11" fmla="*/ 7 h 344"/>
                <a:gd name="T12" fmla="*/ 3 w 168"/>
                <a:gd name="T13" fmla="*/ 5 h 344"/>
                <a:gd name="T14" fmla="*/ 3 w 168"/>
                <a:gd name="T15" fmla="*/ 7 h 344"/>
                <a:gd name="T16" fmla="*/ 2 w 168"/>
                <a:gd name="T17" fmla="*/ 8 h 344"/>
                <a:gd name="T18" fmla="*/ 1 w 168"/>
                <a:gd name="T19" fmla="*/ 7 h 344"/>
                <a:gd name="T20" fmla="*/ 1 w 168"/>
                <a:gd name="T21" fmla="*/ 8 h 344"/>
                <a:gd name="T22" fmla="*/ 1 w 168"/>
                <a:gd name="T23" fmla="*/ 11 h 344"/>
                <a:gd name="T24" fmla="*/ 2 w 168"/>
                <a:gd name="T25" fmla="*/ 13 h 344"/>
                <a:gd name="T26" fmla="*/ 3 w 168"/>
                <a:gd name="T27" fmla="*/ 11 h 344"/>
                <a:gd name="T28" fmla="*/ 3 w 168"/>
                <a:gd name="T29" fmla="*/ 13 h 344"/>
                <a:gd name="T30" fmla="*/ 2 w 168"/>
                <a:gd name="T31" fmla="*/ 15 h 3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344"/>
                <a:gd name="T50" fmla="*/ 168 w 168"/>
                <a:gd name="T51" fmla="*/ 344 h 3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344">
                  <a:moveTo>
                    <a:pt x="160" y="56"/>
                  </a:moveTo>
                  <a:cubicBezTo>
                    <a:pt x="144" y="36"/>
                    <a:pt x="128" y="16"/>
                    <a:pt x="112" y="8"/>
                  </a:cubicBezTo>
                  <a:cubicBezTo>
                    <a:pt x="96" y="0"/>
                    <a:pt x="80" y="0"/>
                    <a:pt x="64" y="8"/>
                  </a:cubicBezTo>
                  <a:cubicBezTo>
                    <a:pt x="48" y="16"/>
                    <a:pt x="24" y="40"/>
                    <a:pt x="16" y="56"/>
                  </a:cubicBezTo>
                  <a:cubicBezTo>
                    <a:pt x="8" y="72"/>
                    <a:pt x="0" y="88"/>
                    <a:pt x="16" y="104"/>
                  </a:cubicBezTo>
                  <a:cubicBezTo>
                    <a:pt x="32" y="120"/>
                    <a:pt x="88" y="152"/>
                    <a:pt x="112" y="152"/>
                  </a:cubicBezTo>
                  <a:cubicBezTo>
                    <a:pt x="136" y="152"/>
                    <a:pt x="152" y="104"/>
                    <a:pt x="160" y="104"/>
                  </a:cubicBezTo>
                  <a:cubicBezTo>
                    <a:pt x="168" y="104"/>
                    <a:pt x="168" y="136"/>
                    <a:pt x="160" y="152"/>
                  </a:cubicBezTo>
                  <a:cubicBezTo>
                    <a:pt x="152" y="168"/>
                    <a:pt x="128" y="200"/>
                    <a:pt x="112" y="200"/>
                  </a:cubicBezTo>
                  <a:cubicBezTo>
                    <a:pt x="96" y="200"/>
                    <a:pt x="80" y="152"/>
                    <a:pt x="64" y="152"/>
                  </a:cubicBezTo>
                  <a:cubicBezTo>
                    <a:pt x="48" y="152"/>
                    <a:pt x="24" y="184"/>
                    <a:pt x="16" y="200"/>
                  </a:cubicBezTo>
                  <a:cubicBezTo>
                    <a:pt x="8" y="216"/>
                    <a:pt x="0" y="232"/>
                    <a:pt x="16" y="248"/>
                  </a:cubicBezTo>
                  <a:cubicBezTo>
                    <a:pt x="32" y="264"/>
                    <a:pt x="88" y="296"/>
                    <a:pt x="112" y="296"/>
                  </a:cubicBezTo>
                  <a:cubicBezTo>
                    <a:pt x="136" y="296"/>
                    <a:pt x="152" y="248"/>
                    <a:pt x="160" y="248"/>
                  </a:cubicBezTo>
                  <a:cubicBezTo>
                    <a:pt x="168" y="248"/>
                    <a:pt x="168" y="280"/>
                    <a:pt x="160" y="296"/>
                  </a:cubicBezTo>
                  <a:cubicBezTo>
                    <a:pt x="152" y="312"/>
                    <a:pt x="120" y="336"/>
                    <a:pt x="112" y="344"/>
                  </a:cubicBezTo>
                </a:path>
              </a:pathLst>
            </a:custGeom>
            <a:noFill/>
            <a:ln w="28575" cap="flat" cmpd="sng">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56" name="Freeform 41"/>
            <p:cNvSpPr>
              <a:spLocks/>
            </p:cNvSpPr>
            <p:nvPr/>
          </p:nvSpPr>
          <p:spPr bwMode="auto">
            <a:xfrm rot="8010975" flipV="1">
              <a:off x="3554" y="3385"/>
              <a:ext cx="95" cy="128"/>
            </a:xfrm>
            <a:custGeom>
              <a:avLst/>
              <a:gdLst>
                <a:gd name="T0" fmla="*/ 1 w 168"/>
                <a:gd name="T1" fmla="*/ 3 h 200"/>
                <a:gd name="T2" fmla="*/ 1 w 168"/>
                <a:gd name="T3" fmla="*/ 1 h 200"/>
                <a:gd name="T4" fmla="*/ 2 w 168"/>
                <a:gd name="T5" fmla="*/ 1 h 200"/>
                <a:gd name="T6" fmla="*/ 3 w 168"/>
                <a:gd name="T7" fmla="*/ 3 h 200"/>
                <a:gd name="T8" fmla="*/ 3 w 168"/>
                <a:gd name="T9" fmla="*/ 5 h 200"/>
                <a:gd name="T10" fmla="*/ 1 w 168"/>
                <a:gd name="T11" fmla="*/ 7 h 200"/>
                <a:gd name="T12" fmla="*/ 1 w 168"/>
                <a:gd name="T13" fmla="*/ 5 h 200"/>
                <a:gd name="T14" fmla="*/ 1 w 168"/>
                <a:gd name="T15" fmla="*/ 7 h 200"/>
                <a:gd name="T16" fmla="*/ 1 w 168"/>
                <a:gd name="T17" fmla="*/ 8 h 200"/>
                <a:gd name="T18" fmla="*/ 2 w 168"/>
                <a:gd name="T19" fmla="*/ 7 h 200"/>
                <a:gd name="T20" fmla="*/ 1 w 168"/>
                <a:gd name="T21" fmla="*/ 8 h 200"/>
                <a:gd name="T22" fmla="*/ 1 w 168"/>
                <a:gd name="T23" fmla="*/ 8 h 200"/>
                <a:gd name="T24" fmla="*/ 1 w 168"/>
                <a:gd name="T25" fmla="*/ 8 h 200"/>
                <a:gd name="T26" fmla="*/ 1 w 168"/>
                <a:gd name="T27" fmla="*/ 8 h 200"/>
                <a:gd name="T28" fmla="*/ 1 w 168"/>
                <a:gd name="T29" fmla="*/ 8 h 200"/>
                <a:gd name="T30" fmla="*/ 1 w 168"/>
                <a:gd name="T31" fmla="*/ 8 h 2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200"/>
                <a:gd name="T50" fmla="*/ 168 w 168"/>
                <a:gd name="T51" fmla="*/ 200 h 2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200">
                  <a:moveTo>
                    <a:pt x="8" y="56"/>
                  </a:moveTo>
                  <a:cubicBezTo>
                    <a:pt x="24" y="36"/>
                    <a:pt x="40" y="16"/>
                    <a:pt x="56" y="8"/>
                  </a:cubicBezTo>
                  <a:cubicBezTo>
                    <a:pt x="72" y="0"/>
                    <a:pt x="88" y="0"/>
                    <a:pt x="104" y="8"/>
                  </a:cubicBezTo>
                  <a:cubicBezTo>
                    <a:pt x="120" y="16"/>
                    <a:pt x="144" y="40"/>
                    <a:pt x="152" y="56"/>
                  </a:cubicBezTo>
                  <a:cubicBezTo>
                    <a:pt x="160" y="72"/>
                    <a:pt x="168" y="88"/>
                    <a:pt x="152" y="104"/>
                  </a:cubicBezTo>
                  <a:cubicBezTo>
                    <a:pt x="136" y="120"/>
                    <a:pt x="80" y="152"/>
                    <a:pt x="56" y="152"/>
                  </a:cubicBezTo>
                  <a:cubicBezTo>
                    <a:pt x="32" y="152"/>
                    <a:pt x="16" y="104"/>
                    <a:pt x="8" y="104"/>
                  </a:cubicBezTo>
                  <a:cubicBezTo>
                    <a:pt x="0" y="104"/>
                    <a:pt x="0" y="136"/>
                    <a:pt x="8" y="152"/>
                  </a:cubicBezTo>
                  <a:cubicBezTo>
                    <a:pt x="16" y="168"/>
                    <a:pt x="40" y="200"/>
                    <a:pt x="56" y="200"/>
                  </a:cubicBezTo>
                  <a:cubicBezTo>
                    <a:pt x="72" y="200"/>
                    <a:pt x="104" y="154"/>
                    <a:pt x="104" y="152"/>
                  </a:cubicBezTo>
                  <a:cubicBezTo>
                    <a:pt x="104" y="150"/>
                    <a:pt x="66" y="180"/>
                    <a:pt x="58" y="187"/>
                  </a:cubicBezTo>
                  <a:cubicBezTo>
                    <a:pt x="50" y="194"/>
                    <a:pt x="52" y="196"/>
                    <a:pt x="53" y="197"/>
                  </a:cubicBezTo>
                  <a:cubicBezTo>
                    <a:pt x="54" y="198"/>
                    <a:pt x="64" y="195"/>
                    <a:pt x="62" y="192"/>
                  </a:cubicBezTo>
                  <a:cubicBezTo>
                    <a:pt x="60" y="189"/>
                    <a:pt x="37" y="178"/>
                    <a:pt x="38" y="178"/>
                  </a:cubicBezTo>
                  <a:cubicBezTo>
                    <a:pt x="39" y="178"/>
                    <a:pt x="64" y="190"/>
                    <a:pt x="67" y="192"/>
                  </a:cubicBezTo>
                  <a:cubicBezTo>
                    <a:pt x="70" y="194"/>
                    <a:pt x="60" y="192"/>
                    <a:pt x="58" y="192"/>
                  </a:cubicBezTo>
                </a:path>
              </a:pathLst>
            </a:custGeom>
            <a:noFill/>
            <a:ln w="28575" cap="flat" cmpd="sng">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57" name="Freeform 42"/>
            <p:cNvSpPr>
              <a:spLocks/>
            </p:cNvSpPr>
            <p:nvPr/>
          </p:nvSpPr>
          <p:spPr bwMode="auto">
            <a:xfrm rot="8010975" flipV="1">
              <a:off x="3601" y="3473"/>
              <a:ext cx="98" cy="75"/>
            </a:xfrm>
            <a:custGeom>
              <a:avLst/>
              <a:gdLst>
                <a:gd name="T0" fmla="*/ 1 w 174"/>
                <a:gd name="T1" fmla="*/ 1 h 117"/>
                <a:gd name="T2" fmla="*/ 2 w 174"/>
                <a:gd name="T3" fmla="*/ 1 h 117"/>
                <a:gd name="T4" fmla="*/ 3 w 174"/>
                <a:gd name="T5" fmla="*/ 3 h 117"/>
                <a:gd name="T6" fmla="*/ 3 w 174"/>
                <a:gd name="T7" fmla="*/ 5 h 117"/>
                <a:gd name="T8" fmla="*/ 2 w 174"/>
                <a:gd name="T9" fmla="*/ 5 h 117"/>
                <a:gd name="T10" fmla="*/ 2 w 174"/>
                <a:gd name="T11" fmla="*/ 5 h 117"/>
                <a:gd name="T12" fmla="*/ 1 w 174"/>
                <a:gd name="T13" fmla="*/ 4 h 117"/>
                <a:gd name="T14" fmla="*/ 1 w 174"/>
                <a:gd name="T15" fmla="*/ 3 h 117"/>
                <a:gd name="T16" fmla="*/ 0 w 174"/>
                <a:gd name="T17" fmla="*/ 4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4"/>
                <a:gd name="T28" fmla="*/ 0 h 117"/>
                <a:gd name="T29" fmla="*/ 174 w 174"/>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4" h="117">
                  <a:moveTo>
                    <a:pt x="20" y="30"/>
                  </a:moveTo>
                  <a:cubicBezTo>
                    <a:pt x="48" y="25"/>
                    <a:pt x="67" y="17"/>
                    <a:pt x="92" y="2"/>
                  </a:cubicBezTo>
                  <a:cubicBezTo>
                    <a:pt x="152" y="7"/>
                    <a:pt x="157" y="0"/>
                    <a:pt x="168" y="54"/>
                  </a:cubicBezTo>
                  <a:cubicBezTo>
                    <a:pt x="163" y="99"/>
                    <a:pt x="174" y="82"/>
                    <a:pt x="135" y="107"/>
                  </a:cubicBezTo>
                  <a:cubicBezTo>
                    <a:pt x="126" y="113"/>
                    <a:pt x="106" y="117"/>
                    <a:pt x="106" y="117"/>
                  </a:cubicBezTo>
                  <a:cubicBezTo>
                    <a:pt x="96" y="115"/>
                    <a:pt x="86" y="115"/>
                    <a:pt x="77" y="112"/>
                  </a:cubicBezTo>
                  <a:cubicBezTo>
                    <a:pt x="53" y="104"/>
                    <a:pt x="70" y="104"/>
                    <a:pt x="58" y="88"/>
                  </a:cubicBezTo>
                  <a:cubicBezTo>
                    <a:pt x="50" y="78"/>
                    <a:pt x="40" y="77"/>
                    <a:pt x="29" y="74"/>
                  </a:cubicBezTo>
                  <a:cubicBezTo>
                    <a:pt x="19" y="77"/>
                    <a:pt x="0" y="83"/>
                    <a:pt x="0" y="83"/>
                  </a:cubicBezTo>
                </a:path>
              </a:pathLst>
            </a:custGeom>
            <a:noFill/>
            <a:ln w="28575" cap="flat" cmpd="sng">
              <a:solidFill>
                <a:srgbClr val="FFCC99"/>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58" name="Oval 43"/>
            <p:cNvSpPr>
              <a:spLocks noChangeAspect="1" noChangeArrowheads="1"/>
            </p:cNvSpPr>
            <p:nvPr/>
          </p:nvSpPr>
          <p:spPr bwMode="auto">
            <a:xfrm rot="8010975" flipV="1">
              <a:off x="3552" y="3348"/>
              <a:ext cx="40" cy="46"/>
            </a:xfrm>
            <a:prstGeom prst="ellipse">
              <a:avLst/>
            </a:prstGeom>
            <a:solidFill>
              <a:srgbClr val="66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63512" name="Group 44"/>
          <p:cNvGrpSpPr>
            <a:grpSpLocks/>
          </p:cNvGrpSpPr>
          <p:nvPr/>
        </p:nvGrpSpPr>
        <p:grpSpPr bwMode="auto">
          <a:xfrm>
            <a:off x="6032500" y="2663825"/>
            <a:ext cx="292100" cy="198438"/>
            <a:chOff x="3828" y="3166"/>
            <a:chExt cx="263" cy="201"/>
          </a:xfrm>
        </p:grpSpPr>
        <p:sp>
          <p:nvSpPr>
            <p:cNvPr id="63651" name="Freeform 45"/>
            <p:cNvSpPr>
              <a:spLocks/>
            </p:cNvSpPr>
            <p:nvPr/>
          </p:nvSpPr>
          <p:spPr bwMode="auto">
            <a:xfrm rot="7689063" flipV="1">
              <a:off x="3933" y="3107"/>
              <a:ext cx="95" cy="220"/>
            </a:xfrm>
            <a:custGeom>
              <a:avLst/>
              <a:gdLst>
                <a:gd name="T0" fmla="*/ 3 w 168"/>
                <a:gd name="T1" fmla="*/ 3 h 344"/>
                <a:gd name="T2" fmla="*/ 2 w 168"/>
                <a:gd name="T3" fmla="*/ 1 h 344"/>
                <a:gd name="T4" fmla="*/ 1 w 168"/>
                <a:gd name="T5" fmla="*/ 1 h 344"/>
                <a:gd name="T6" fmla="*/ 1 w 168"/>
                <a:gd name="T7" fmla="*/ 3 h 344"/>
                <a:gd name="T8" fmla="*/ 1 w 168"/>
                <a:gd name="T9" fmla="*/ 5 h 344"/>
                <a:gd name="T10" fmla="*/ 2 w 168"/>
                <a:gd name="T11" fmla="*/ 7 h 344"/>
                <a:gd name="T12" fmla="*/ 3 w 168"/>
                <a:gd name="T13" fmla="*/ 5 h 344"/>
                <a:gd name="T14" fmla="*/ 3 w 168"/>
                <a:gd name="T15" fmla="*/ 7 h 344"/>
                <a:gd name="T16" fmla="*/ 2 w 168"/>
                <a:gd name="T17" fmla="*/ 8 h 344"/>
                <a:gd name="T18" fmla="*/ 1 w 168"/>
                <a:gd name="T19" fmla="*/ 7 h 344"/>
                <a:gd name="T20" fmla="*/ 1 w 168"/>
                <a:gd name="T21" fmla="*/ 8 h 344"/>
                <a:gd name="T22" fmla="*/ 1 w 168"/>
                <a:gd name="T23" fmla="*/ 11 h 344"/>
                <a:gd name="T24" fmla="*/ 2 w 168"/>
                <a:gd name="T25" fmla="*/ 13 h 344"/>
                <a:gd name="T26" fmla="*/ 3 w 168"/>
                <a:gd name="T27" fmla="*/ 11 h 344"/>
                <a:gd name="T28" fmla="*/ 3 w 168"/>
                <a:gd name="T29" fmla="*/ 13 h 344"/>
                <a:gd name="T30" fmla="*/ 2 w 168"/>
                <a:gd name="T31" fmla="*/ 15 h 3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344"/>
                <a:gd name="T50" fmla="*/ 168 w 168"/>
                <a:gd name="T51" fmla="*/ 344 h 3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344">
                  <a:moveTo>
                    <a:pt x="160" y="56"/>
                  </a:moveTo>
                  <a:cubicBezTo>
                    <a:pt x="144" y="36"/>
                    <a:pt x="128" y="16"/>
                    <a:pt x="112" y="8"/>
                  </a:cubicBezTo>
                  <a:cubicBezTo>
                    <a:pt x="96" y="0"/>
                    <a:pt x="80" y="0"/>
                    <a:pt x="64" y="8"/>
                  </a:cubicBezTo>
                  <a:cubicBezTo>
                    <a:pt x="48" y="16"/>
                    <a:pt x="24" y="40"/>
                    <a:pt x="16" y="56"/>
                  </a:cubicBezTo>
                  <a:cubicBezTo>
                    <a:pt x="8" y="72"/>
                    <a:pt x="0" y="88"/>
                    <a:pt x="16" y="104"/>
                  </a:cubicBezTo>
                  <a:cubicBezTo>
                    <a:pt x="32" y="120"/>
                    <a:pt x="88" y="152"/>
                    <a:pt x="112" y="152"/>
                  </a:cubicBezTo>
                  <a:cubicBezTo>
                    <a:pt x="136" y="152"/>
                    <a:pt x="152" y="104"/>
                    <a:pt x="160" y="104"/>
                  </a:cubicBezTo>
                  <a:cubicBezTo>
                    <a:pt x="168" y="104"/>
                    <a:pt x="168" y="136"/>
                    <a:pt x="160" y="152"/>
                  </a:cubicBezTo>
                  <a:cubicBezTo>
                    <a:pt x="152" y="168"/>
                    <a:pt x="128" y="200"/>
                    <a:pt x="112" y="200"/>
                  </a:cubicBezTo>
                  <a:cubicBezTo>
                    <a:pt x="96" y="200"/>
                    <a:pt x="80" y="152"/>
                    <a:pt x="64" y="152"/>
                  </a:cubicBezTo>
                  <a:cubicBezTo>
                    <a:pt x="48" y="152"/>
                    <a:pt x="24" y="184"/>
                    <a:pt x="16" y="200"/>
                  </a:cubicBezTo>
                  <a:cubicBezTo>
                    <a:pt x="8" y="216"/>
                    <a:pt x="0" y="232"/>
                    <a:pt x="16" y="248"/>
                  </a:cubicBezTo>
                  <a:cubicBezTo>
                    <a:pt x="32" y="264"/>
                    <a:pt x="88" y="296"/>
                    <a:pt x="112" y="296"/>
                  </a:cubicBezTo>
                  <a:cubicBezTo>
                    <a:pt x="136" y="296"/>
                    <a:pt x="152" y="248"/>
                    <a:pt x="160" y="248"/>
                  </a:cubicBezTo>
                  <a:cubicBezTo>
                    <a:pt x="168" y="248"/>
                    <a:pt x="168" y="280"/>
                    <a:pt x="160" y="296"/>
                  </a:cubicBezTo>
                  <a:cubicBezTo>
                    <a:pt x="152" y="312"/>
                    <a:pt x="120" y="336"/>
                    <a:pt x="112" y="344"/>
                  </a:cubicBezTo>
                </a:path>
              </a:pathLst>
            </a:custGeom>
            <a:noFill/>
            <a:ln w="28575" cap="flat" cmpd="sng">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52" name="Freeform 46"/>
            <p:cNvSpPr>
              <a:spLocks/>
            </p:cNvSpPr>
            <p:nvPr/>
          </p:nvSpPr>
          <p:spPr bwMode="auto">
            <a:xfrm rot="7689063" flipV="1">
              <a:off x="3844" y="3197"/>
              <a:ext cx="95" cy="128"/>
            </a:xfrm>
            <a:custGeom>
              <a:avLst/>
              <a:gdLst>
                <a:gd name="T0" fmla="*/ 1 w 168"/>
                <a:gd name="T1" fmla="*/ 3 h 200"/>
                <a:gd name="T2" fmla="*/ 1 w 168"/>
                <a:gd name="T3" fmla="*/ 1 h 200"/>
                <a:gd name="T4" fmla="*/ 2 w 168"/>
                <a:gd name="T5" fmla="*/ 1 h 200"/>
                <a:gd name="T6" fmla="*/ 3 w 168"/>
                <a:gd name="T7" fmla="*/ 3 h 200"/>
                <a:gd name="T8" fmla="*/ 3 w 168"/>
                <a:gd name="T9" fmla="*/ 5 h 200"/>
                <a:gd name="T10" fmla="*/ 1 w 168"/>
                <a:gd name="T11" fmla="*/ 7 h 200"/>
                <a:gd name="T12" fmla="*/ 1 w 168"/>
                <a:gd name="T13" fmla="*/ 5 h 200"/>
                <a:gd name="T14" fmla="*/ 1 w 168"/>
                <a:gd name="T15" fmla="*/ 7 h 200"/>
                <a:gd name="T16" fmla="*/ 1 w 168"/>
                <a:gd name="T17" fmla="*/ 8 h 200"/>
                <a:gd name="T18" fmla="*/ 2 w 168"/>
                <a:gd name="T19" fmla="*/ 7 h 200"/>
                <a:gd name="T20" fmla="*/ 1 w 168"/>
                <a:gd name="T21" fmla="*/ 8 h 200"/>
                <a:gd name="T22" fmla="*/ 1 w 168"/>
                <a:gd name="T23" fmla="*/ 8 h 200"/>
                <a:gd name="T24" fmla="*/ 1 w 168"/>
                <a:gd name="T25" fmla="*/ 8 h 200"/>
                <a:gd name="T26" fmla="*/ 1 w 168"/>
                <a:gd name="T27" fmla="*/ 8 h 200"/>
                <a:gd name="T28" fmla="*/ 1 w 168"/>
                <a:gd name="T29" fmla="*/ 8 h 200"/>
                <a:gd name="T30" fmla="*/ 1 w 168"/>
                <a:gd name="T31" fmla="*/ 8 h 2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200"/>
                <a:gd name="T50" fmla="*/ 168 w 168"/>
                <a:gd name="T51" fmla="*/ 200 h 2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200">
                  <a:moveTo>
                    <a:pt x="8" y="56"/>
                  </a:moveTo>
                  <a:cubicBezTo>
                    <a:pt x="24" y="36"/>
                    <a:pt x="40" y="16"/>
                    <a:pt x="56" y="8"/>
                  </a:cubicBezTo>
                  <a:cubicBezTo>
                    <a:pt x="72" y="0"/>
                    <a:pt x="88" y="0"/>
                    <a:pt x="104" y="8"/>
                  </a:cubicBezTo>
                  <a:cubicBezTo>
                    <a:pt x="120" y="16"/>
                    <a:pt x="144" y="40"/>
                    <a:pt x="152" y="56"/>
                  </a:cubicBezTo>
                  <a:cubicBezTo>
                    <a:pt x="160" y="72"/>
                    <a:pt x="168" y="88"/>
                    <a:pt x="152" y="104"/>
                  </a:cubicBezTo>
                  <a:cubicBezTo>
                    <a:pt x="136" y="120"/>
                    <a:pt x="80" y="152"/>
                    <a:pt x="56" y="152"/>
                  </a:cubicBezTo>
                  <a:cubicBezTo>
                    <a:pt x="32" y="152"/>
                    <a:pt x="16" y="104"/>
                    <a:pt x="8" y="104"/>
                  </a:cubicBezTo>
                  <a:cubicBezTo>
                    <a:pt x="0" y="104"/>
                    <a:pt x="0" y="136"/>
                    <a:pt x="8" y="152"/>
                  </a:cubicBezTo>
                  <a:cubicBezTo>
                    <a:pt x="16" y="168"/>
                    <a:pt x="40" y="200"/>
                    <a:pt x="56" y="200"/>
                  </a:cubicBezTo>
                  <a:cubicBezTo>
                    <a:pt x="72" y="200"/>
                    <a:pt x="104" y="154"/>
                    <a:pt x="104" y="152"/>
                  </a:cubicBezTo>
                  <a:cubicBezTo>
                    <a:pt x="104" y="150"/>
                    <a:pt x="66" y="180"/>
                    <a:pt x="58" y="187"/>
                  </a:cubicBezTo>
                  <a:cubicBezTo>
                    <a:pt x="50" y="194"/>
                    <a:pt x="52" y="196"/>
                    <a:pt x="53" y="197"/>
                  </a:cubicBezTo>
                  <a:cubicBezTo>
                    <a:pt x="54" y="198"/>
                    <a:pt x="64" y="195"/>
                    <a:pt x="62" y="192"/>
                  </a:cubicBezTo>
                  <a:cubicBezTo>
                    <a:pt x="60" y="189"/>
                    <a:pt x="37" y="178"/>
                    <a:pt x="38" y="178"/>
                  </a:cubicBezTo>
                  <a:cubicBezTo>
                    <a:pt x="39" y="178"/>
                    <a:pt x="64" y="190"/>
                    <a:pt x="67" y="192"/>
                  </a:cubicBezTo>
                  <a:cubicBezTo>
                    <a:pt x="70" y="194"/>
                    <a:pt x="60" y="192"/>
                    <a:pt x="58" y="192"/>
                  </a:cubicBezTo>
                </a:path>
              </a:pathLst>
            </a:custGeom>
            <a:noFill/>
            <a:ln w="28575" cap="flat" cmpd="sng">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53" name="Freeform 47"/>
            <p:cNvSpPr>
              <a:spLocks/>
            </p:cNvSpPr>
            <p:nvPr/>
          </p:nvSpPr>
          <p:spPr bwMode="auto">
            <a:xfrm rot="7689063" flipV="1">
              <a:off x="3896" y="3280"/>
              <a:ext cx="98" cy="75"/>
            </a:xfrm>
            <a:custGeom>
              <a:avLst/>
              <a:gdLst>
                <a:gd name="T0" fmla="*/ 1 w 174"/>
                <a:gd name="T1" fmla="*/ 1 h 117"/>
                <a:gd name="T2" fmla="*/ 2 w 174"/>
                <a:gd name="T3" fmla="*/ 1 h 117"/>
                <a:gd name="T4" fmla="*/ 3 w 174"/>
                <a:gd name="T5" fmla="*/ 3 h 117"/>
                <a:gd name="T6" fmla="*/ 3 w 174"/>
                <a:gd name="T7" fmla="*/ 5 h 117"/>
                <a:gd name="T8" fmla="*/ 2 w 174"/>
                <a:gd name="T9" fmla="*/ 5 h 117"/>
                <a:gd name="T10" fmla="*/ 2 w 174"/>
                <a:gd name="T11" fmla="*/ 5 h 117"/>
                <a:gd name="T12" fmla="*/ 1 w 174"/>
                <a:gd name="T13" fmla="*/ 4 h 117"/>
                <a:gd name="T14" fmla="*/ 1 w 174"/>
                <a:gd name="T15" fmla="*/ 3 h 117"/>
                <a:gd name="T16" fmla="*/ 0 w 174"/>
                <a:gd name="T17" fmla="*/ 4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4"/>
                <a:gd name="T28" fmla="*/ 0 h 117"/>
                <a:gd name="T29" fmla="*/ 174 w 174"/>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4" h="117">
                  <a:moveTo>
                    <a:pt x="20" y="30"/>
                  </a:moveTo>
                  <a:cubicBezTo>
                    <a:pt x="48" y="25"/>
                    <a:pt x="67" y="17"/>
                    <a:pt x="92" y="2"/>
                  </a:cubicBezTo>
                  <a:cubicBezTo>
                    <a:pt x="152" y="7"/>
                    <a:pt x="157" y="0"/>
                    <a:pt x="168" y="54"/>
                  </a:cubicBezTo>
                  <a:cubicBezTo>
                    <a:pt x="163" y="99"/>
                    <a:pt x="174" y="82"/>
                    <a:pt x="135" y="107"/>
                  </a:cubicBezTo>
                  <a:cubicBezTo>
                    <a:pt x="126" y="113"/>
                    <a:pt x="106" y="117"/>
                    <a:pt x="106" y="117"/>
                  </a:cubicBezTo>
                  <a:cubicBezTo>
                    <a:pt x="96" y="115"/>
                    <a:pt x="86" y="115"/>
                    <a:pt x="77" y="112"/>
                  </a:cubicBezTo>
                  <a:cubicBezTo>
                    <a:pt x="53" y="104"/>
                    <a:pt x="70" y="104"/>
                    <a:pt x="58" y="88"/>
                  </a:cubicBezTo>
                  <a:cubicBezTo>
                    <a:pt x="50" y="78"/>
                    <a:pt x="40" y="77"/>
                    <a:pt x="29" y="74"/>
                  </a:cubicBezTo>
                  <a:cubicBezTo>
                    <a:pt x="19" y="77"/>
                    <a:pt x="0" y="83"/>
                    <a:pt x="0" y="83"/>
                  </a:cubicBezTo>
                </a:path>
              </a:pathLst>
            </a:custGeom>
            <a:noFill/>
            <a:ln w="28575" cap="flat" cmpd="sng">
              <a:solidFill>
                <a:srgbClr val="FFCC99"/>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54" name="Oval 48"/>
            <p:cNvSpPr>
              <a:spLocks noChangeAspect="1" noChangeArrowheads="1"/>
            </p:cNvSpPr>
            <p:nvPr/>
          </p:nvSpPr>
          <p:spPr bwMode="auto">
            <a:xfrm rot="7689063" flipV="1">
              <a:off x="3835" y="3163"/>
              <a:ext cx="40" cy="46"/>
            </a:xfrm>
            <a:prstGeom prst="ellipse">
              <a:avLst/>
            </a:prstGeom>
            <a:solidFill>
              <a:srgbClr val="66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63513" name="Group 49"/>
          <p:cNvGrpSpPr>
            <a:grpSpLocks/>
          </p:cNvGrpSpPr>
          <p:nvPr/>
        </p:nvGrpSpPr>
        <p:grpSpPr bwMode="auto">
          <a:xfrm>
            <a:off x="6353175" y="2227263"/>
            <a:ext cx="231775" cy="161925"/>
            <a:chOff x="4117" y="2723"/>
            <a:chExt cx="209" cy="164"/>
          </a:xfrm>
        </p:grpSpPr>
        <p:sp>
          <p:nvSpPr>
            <p:cNvPr id="63647" name="Freeform 50"/>
            <p:cNvSpPr>
              <a:spLocks/>
            </p:cNvSpPr>
            <p:nvPr/>
          </p:nvSpPr>
          <p:spPr bwMode="auto">
            <a:xfrm rot="7932881" flipV="1">
              <a:off x="4202" y="2683"/>
              <a:ext cx="71" cy="176"/>
            </a:xfrm>
            <a:custGeom>
              <a:avLst/>
              <a:gdLst>
                <a:gd name="T0" fmla="*/ 0 w 168"/>
                <a:gd name="T1" fmla="*/ 1 h 344"/>
                <a:gd name="T2" fmla="*/ 0 w 168"/>
                <a:gd name="T3" fmla="*/ 1 h 344"/>
                <a:gd name="T4" fmla="*/ 0 w 168"/>
                <a:gd name="T5" fmla="*/ 1 h 344"/>
                <a:gd name="T6" fmla="*/ 0 w 168"/>
                <a:gd name="T7" fmla="*/ 1 h 344"/>
                <a:gd name="T8" fmla="*/ 0 w 168"/>
                <a:gd name="T9" fmla="*/ 1 h 344"/>
                <a:gd name="T10" fmla="*/ 0 w 168"/>
                <a:gd name="T11" fmla="*/ 2 h 344"/>
                <a:gd name="T12" fmla="*/ 0 w 168"/>
                <a:gd name="T13" fmla="*/ 1 h 344"/>
                <a:gd name="T14" fmla="*/ 0 w 168"/>
                <a:gd name="T15" fmla="*/ 2 h 344"/>
                <a:gd name="T16" fmla="*/ 0 w 168"/>
                <a:gd name="T17" fmla="*/ 2 h 344"/>
                <a:gd name="T18" fmla="*/ 0 w 168"/>
                <a:gd name="T19" fmla="*/ 2 h 344"/>
                <a:gd name="T20" fmla="*/ 0 w 168"/>
                <a:gd name="T21" fmla="*/ 2 h 344"/>
                <a:gd name="T22" fmla="*/ 0 w 168"/>
                <a:gd name="T23" fmla="*/ 3 h 344"/>
                <a:gd name="T24" fmla="*/ 0 w 168"/>
                <a:gd name="T25" fmla="*/ 3 h 344"/>
                <a:gd name="T26" fmla="*/ 0 w 168"/>
                <a:gd name="T27" fmla="*/ 3 h 344"/>
                <a:gd name="T28" fmla="*/ 0 w 168"/>
                <a:gd name="T29" fmla="*/ 3 h 344"/>
                <a:gd name="T30" fmla="*/ 0 w 168"/>
                <a:gd name="T31" fmla="*/ 3 h 3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344"/>
                <a:gd name="T50" fmla="*/ 168 w 168"/>
                <a:gd name="T51" fmla="*/ 344 h 3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344">
                  <a:moveTo>
                    <a:pt x="160" y="56"/>
                  </a:moveTo>
                  <a:cubicBezTo>
                    <a:pt x="144" y="36"/>
                    <a:pt x="128" y="16"/>
                    <a:pt x="112" y="8"/>
                  </a:cubicBezTo>
                  <a:cubicBezTo>
                    <a:pt x="96" y="0"/>
                    <a:pt x="80" y="0"/>
                    <a:pt x="64" y="8"/>
                  </a:cubicBezTo>
                  <a:cubicBezTo>
                    <a:pt x="48" y="16"/>
                    <a:pt x="24" y="40"/>
                    <a:pt x="16" y="56"/>
                  </a:cubicBezTo>
                  <a:cubicBezTo>
                    <a:pt x="8" y="72"/>
                    <a:pt x="0" y="88"/>
                    <a:pt x="16" y="104"/>
                  </a:cubicBezTo>
                  <a:cubicBezTo>
                    <a:pt x="32" y="120"/>
                    <a:pt x="88" y="152"/>
                    <a:pt x="112" y="152"/>
                  </a:cubicBezTo>
                  <a:cubicBezTo>
                    <a:pt x="136" y="152"/>
                    <a:pt x="152" y="104"/>
                    <a:pt x="160" y="104"/>
                  </a:cubicBezTo>
                  <a:cubicBezTo>
                    <a:pt x="168" y="104"/>
                    <a:pt x="168" y="136"/>
                    <a:pt x="160" y="152"/>
                  </a:cubicBezTo>
                  <a:cubicBezTo>
                    <a:pt x="152" y="168"/>
                    <a:pt x="128" y="200"/>
                    <a:pt x="112" y="200"/>
                  </a:cubicBezTo>
                  <a:cubicBezTo>
                    <a:pt x="96" y="200"/>
                    <a:pt x="80" y="152"/>
                    <a:pt x="64" y="152"/>
                  </a:cubicBezTo>
                  <a:cubicBezTo>
                    <a:pt x="48" y="152"/>
                    <a:pt x="24" y="184"/>
                    <a:pt x="16" y="200"/>
                  </a:cubicBezTo>
                  <a:cubicBezTo>
                    <a:pt x="8" y="216"/>
                    <a:pt x="0" y="232"/>
                    <a:pt x="16" y="248"/>
                  </a:cubicBezTo>
                  <a:cubicBezTo>
                    <a:pt x="32" y="264"/>
                    <a:pt x="88" y="296"/>
                    <a:pt x="112" y="296"/>
                  </a:cubicBezTo>
                  <a:cubicBezTo>
                    <a:pt x="136" y="296"/>
                    <a:pt x="152" y="248"/>
                    <a:pt x="160" y="248"/>
                  </a:cubicBezTo>
                  <a:cubicBezTo>
                    <a:pt x="168" y="248"/>
                    <a:pt x="168" y="280"/>
                    <a:pt x="160" y="296"/>
                  </a:cubicBezTo>
                  <a:cubicBezTo>
                    <a:pt x="152" y="312"/>
                    <a:pt x="120" y="336"/>
                    <a:pt x="112" y="344"/>
                  </a:cubicBezTo>
                </a:path>
              </a:pathLst>
            </a:custGeom>
            <a:noFill/>
            <a:ln w="28575" cap="flat" cmpd="sng">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48" name="Freeform 51"/>
            <p:cNvSpPr>
              <a:spLocks/>
            </p:cNvSpPr>
            <p:nvPr/>
          </p:nvSpPr>
          <p:spPr bwMode="auto">
            <a:xfrm rot="7932881" flipV="1">
              <a:off x="4132" y="2749"/>
              <a:ext cx="71" cy="102"/>
            </a:xfrm>
            <a:custGeom>
              <a:avLst/>
              <a:gdLst>
                <a:gd name="T0" fmla="*/ 0 w 168"/>
                <a:gd name="T1" fmla="*/ 1 h 200"/>
                <a:gd name="T2" fmla="*/ 0 w 168"/>
                <a:gd name="T3" fmla="*/ 1 h 200"/>
                <a:gd name="T4" fmla="*/ 0 w 168"/>
                <a:gd name="T5" fmla="*/ 1 h 200"/>
                <a:gd name="T6" fmla="*/ 0 w 168"/>
                <a:gd name="T7" fmla="*/ 1 h 200"/>
                <a:gd name="T8" fmla="*/ 0 w 168"/>
                <a:gd name="T9" fmla="*/ 1 h 200"/>
                <a:gd name="T10" fmla="*/ 0 w 168"/>
                <a:gd name="T11" fmla="*/ 2 h 200"/>
                <a:gd name="T12" fmla="*/ 0 w 168"/>
                <a:gd name="T13" fmla="*/ 1 h 200"/>
                <a:gd name="T14" fmla="*/ 0 w 168"/>
                <a:gd name="T15" fmla="*/ 2 h 200"/>
                <a:gd name="T16" fmla="*/ 0 w 168"/>
                <a:gd name="T17" fmla="*/ 2 h 200"/>
                <a:gd name="T18" fmla="*/ 0 w 168"/>
                <a:gd name="T19" fmla="*/ 2 h 200"/>
                <a:gd name="T20" fmla="*/ 0 w 168"/>
                <a:gd name="T21" fmla="*/ 2 h 200"/>
                <a:gd name="T22" fmla="*/ 0 w 168"/>
                <a:gd name="T23" fmla="*/ 2 h 200"/>
                <a:gd name="T24" fmla="*/ 0 w 168"/>
                <a:gd name="T25" fmla="*/ 2 h 200"/>
                <a:gd name="T26" fmla="*/ 0 w 168"/>
                <a:gd name="T27" fmla="*/ 2 h 200"/>
                <a:gd name="T28" fmla="*/ 0 w 168"/>
                <a:gd name="T29" fmla="*/ 2 h 200"/>
                <a:gd name="T30" fmla="*/ 0 w 168"/>
                <a:gd name="T31" fmla="*/ 2 h 2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200"/>
                <a:gd name="T50" fmla="*/ 168 w 168"/>
                <a:gd name="T51" fmla="*/ 200 h 2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200">
                  <a:moveTo>
                    <a:pt x="8" y="56"/>
                  </a:moveTo>
                  <a:cubicBezTo>
                    <a:pt x="24" y="36"/>
                    <a:pt x="40" y="16"/>
                    <a:pt x="56" y="8"/>
                  </a:cubicBezTo>
                  <a:cubicBezTo>
                    <a:pt x="72" y="0"/>
                    <a:pt x="88" y="0"/>
                    <a:pt x="104" y="8"/>
                  </a:cubicBezTo>
                  <a:cubicBezTo>
                    <a:pt x="120" y="16"/>
                    <a:pt x="144" y="40"/>
                    <a:pt x="152" y="56"/>
                  </a:cubicBezTo>
                  <a:cubicBezTo>
                    <a:pt x="160" y="72"/>
                    <a:pt x="168" y="88"/>
                    <a:pt x="152" y="104"/>
                  </a:cubicBezTo>
                  <a:cubicBezTo>
                    <a:pt x="136" y="120"/>
                    <a:pt x="80" y="152"/>
                    <a:pt x="56" y="152"/>
                  </a:cubicBezTo>
                  <a:cubicBezTo>
                    <a:pt x="32" y="152"/>
                    <a:pt x="16" y="104"/>
                    <a:pt x="8" y="104"/>
                  </a:cubicBezTo>
                  <a:cubicBezTo>
                    <a:pt x="0" y="104"/>
                    <a:pt x="0" y="136"/>
                    <a:pt x="8" y="152"/>
                  </a:cubicBezTo>
                  <a:cubicBezTo>
                    <a:pt x="16" y="168"/>
                    <a:pt x="40" y="200"/>
                    <a:pt x="56" y="200"/>
                  </a:cubicBezTo>
                  <a:cubicBezTo>
                    <a:pt x="72" y="200"/>
                    <a:pt x="104" y="154"/>
                    <a:pt x="104" y="152"/>
                  </a:cubicBezTo>
                  <a:cubicBezTo>
                    <a:pt x="104" y="150"/>
                    <a:pt x="66" y="180"/>
                    <a:pt x="58" y="187"/>
                  </a:cubicBezTo>
                  <a:cubicBezTo>
                    <a:pt x="50" y="194"/>
                    <a:pt x="52" y="196"/>
                    <a:pt x="53" y="197"/>
                  </a:cubicBezTo>
                  <a:cubicBezTo>
                    <a:pt x="54" y="198"/>
                    <a:pt x="64" y="195"/>
                    <a:pt x="62" y="192"/>
                  </a:cubicBezTo>
                  <a:cubicBezTo>
                    <a:pt x="60" y="189"/>
                    <a:pt x="37" y="178"/>
                    <a:pt x="38" y="178"/>
                  </a:cubicBezTo>
                  <a:cubicBezTo>
                    <a:pt x="39" y="178"/>
                    <a:pt x="64" y="190"/>
                    <a:pt x="67" y="192"/>
                  </a:cubicBezTo>
                  <a:cubicBezTo>
                    <a:pt x="70" y="194"/>
                    <a:pt x="60" y="192"/>
                    <a:pt x="58" y="192"/>
                  </a:cubicBezTo>
                </a:path>
              </a:pathLst>
            </a:custGeom>
            <a:noFill/>
            <a:ln w="28575" cap="flat" cmpd="sng">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49" name="Freeform 52"/>
            <p:cNvSpPr>
              <a:spLocks/>
            </p:cNvSpPr>
            <p:nvPr/>
          </p:nvSpPr>
          <p:spPr bwMode="auto">
            <a:xfrm rot="7932881" flipV="1">
              <a:off x="4169" y="2820"/>
              <a:ext cx="74" cy="60"/>
            </a:xfrm>
            <a:custGeom>
              <a:avLst/>
              <a:gdLst>
                <a:gd name="T0" fmla="*/ 0 w 174"/>
                <a:gd name="T1" fmla="*/ 1 h 117"/>
                <a:gd name="T2" fmla="*/ 0 w 174"/>
                <a:gd name="T3" fmla="*/ 1 h 117"/>
                <a:gd name="T4" fmla="*/ 0 w 174"/>
                <a:gd name="T5" fmla="*/ 1 h 117"/>
                <a:gd name="T6" fmla="*/ 0 w 174"/>
                <a:gd name="T7" fmla="*/ 1 h 117"/>
                <a:gd name="T8" fmla="*/ 0 w 174"/>
                <a:gd name="T9" fmla="*/ 1 h 117"/>
                <a:gd name="T10" fmla="*/ 0 w 174"/>
                <a:gd name="T11" fmla="*/ 1 h 117"/>
                <a:gd name="T12" fmla="*/ 0 w 174"/>
                <a:gd name="T13" fmla="*/ 1 h 117"/>
                <a:gd name="T14" fmla="*/ 0 w 174"/>
                <a:gd name="T15" fmla="*/ 1 h 117"/>
                <a:gd name="T16" fmla="*/ 0 w 174"/>
                <a:gd name="T17" fmla="*/ 1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4"/>
                <a:gd name="T28" fmla="*/ 0 h 117"/>
                <a:gd name="T29" fmla="*/ 174 w 174"/>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4" h="117">
                  <a:moveTo>
                    <a:pt x="20" y="30"/>
                  </a:moveTo>
                  <a:cubicBezTo>
                    <a:pt x="48" y="25"/>
                    <a:pt x="67" y="17"/>
                    <a:pt x="92" y="2"/>
                  </a:cubicBezTo>
                  <a:cubicBezTo>
                    <a:pt x="152" y="7"/>
                    <a:pt x="157" y="0"/>
                    <a:pt x="168" y="54"/>
                  </a:cubicBezTo>
                  <a:cubicBezTo>
                    <a:pt x="163" y="99"/>
                    <a:pt x="174" y="82"/>
                    <a:pt x="135" y="107"/>
                  </a:cubicBezTo>
                  <a:cubicBezTo>
                    <a:pt x="126" y="113"/>
                    <a:pt x="106" y="117"/>
                    <a:pt x="106" y="117"/>
                  </a:cubicBezTo>
                  <a:cubicBezTo>
                    <a:pt x="96" y="115"/>
                    <a:pt x="86" y="115"/>
                    <a:pt x="77" y="112"/>
                  </a:cubicBezTo>
                  <a:cubicBezTo>
                    <a:pt x="53" y="104"/>
                    <a:pt x="70" y="104"/>
                    <a:pt x="58" y="88"/>
                  </a:cubicBezTo>
                  <a:cubicBezTo>
                    <a:pt x="50" y="78"/>
                    <a:pt x="40" y="77"/>
                    <a:pt x="29" y="74"/>
                  </a:cubicBezTo>
                  <a:cubicBezTo>
                    <a:pt x="19" y="77"/>
                    <a:pt x="0" y="83"/>
                    <a:pt x="0" y="83"/>
                  </a:cubicBezTo>
                </a:path>
              </a:pathLst>
            </a:custGeom>
            <a:noFill/>
            <a:ln w="28575" cap="flat" cmpd="sng">
              <a:solidFill>
                <a:srgbClr val="FFCC99"/>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50" name="Oval 53"/>
            <p:cNvSpPr>
              <a:spLocks noChangeAspect="1" noChangeArrowheads="1"/>
            </p:cNvSpPr>
            <p:nvPr/>
          </p:nvSpPr>
          <p:spPr bwMode="auto">
            <a:xfrm rot="7932881" flipV="1">
              <a:off x="4130" y="2719"/>
              <a:ext cx="30" cy="37"/>
            </a:xfrm>
            <a:prstGeom prst="ellipse">
              <a:avLst/>
            </a:prstGeom>
            <a:solidFill>
              <a:srgbClr val="66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63514" name="Group 54"/>
          <p:cNvGrpSpPr>
            <a:grpSpLocks/>
          </p:cNvGrpSpPr>
          <p:nvPr/>
        </p:nvGrpSpPr>
        <p:grpSpPr bwMode="auto">
          <a:xfrm>
            <a:off x="6629400" y="1914525"/>
            <a:ext cx="212725" cy="227013"/>
            <a:chOff x="4366" y="2406"/>
            <a:chExt cx="193" cy="231"/>
          </a:xfrm>
        </p:grpSpPr>
        <p:sp>
          <p:nvSpPr>
            <p:cNvPr id="63643" name="Freeform 55"/>
            <p:cNvSpPr>
              <a:spLocks/>
            </p:cNvSpPr>
            <p:nvPr/>
          </p:nvSpPr>
          <p:spPr bwMode="auto">
            <a:xfrm rot="9841322" flipV="1">
              <a:off x="4464" y="2417"/>
              <a:ext cx="95" cy="220"/>
            </a:xfrm>
            <a:custGeom>
              <a:avLst/>
              <a:gdLst>
                <a:gd name="T0" fmla="*/ 3 w 168"/>
                <a:gd name="T1" fmla="*/ 3 h 344"/>
                <a:gd name="T2" fmla="*/ 2 w 168"/>
                <a:gd name="T3" fmla="*/ 1 h 344"/>
                <a:gd name="T4" fmla="*/ 1 w 168"/>
                <a:gd name="T5" fmla="*/ 1 h 344"/>
                <a:gd name="T6" fmla="*/ 1 w 168"/>
                <a:gd name="T7" fmla="*/ 3 h 344"/>
                <a:gd name="T8" fmla="*/ 1 w 168"/>
                <a:gd name="T9" fmla="*/ 5 h 344"/>
                <a:gd name="T10" fmla="*/ 2 w 168"/>
                <a:gd name="T11" fmla="*/ 7 h 344"/>
                <a:gd name="T12" fmla="*/ 3 w 168"/>
                <a:gd name="T13" fmla="*/ 5 h 344"/>
                <a:gd name="T14" fmla="*/ 3 w 168"/>
                <a:gd name="T15" fmla="*/ 7 h 344"/>
                <a:gd name="T16" fmla="*/ 2 w 168"/>
                <a:gd name="T17" fmla="*/ 8 h 344"/>
                <a:gd name="T18" fmla="*/ 1 w 168"/>
                <a:gd name="T19" fmla="*/ 7 h 344"/>
                <a:gd name="T20" fmla="*/ 1 w 168"/>
                <a:gd name="T21" fmla="*/ 8 h 344"/>
                <a:gd name="T22" fmla="*/ 1 w 168"/>
                <a:gd name="T23" fmla="*/ 11 h 344"/>
                <a:gd name="T24" fmla="*/ 2 w 168"/>
                <a:gd name="T25" fmla="*/ 13 h 344"/>
                <a:gd name="T26" fmla="*/ 3 w 168"/>
                <a:gd name="T27" fmla="*/ 11 h 344"/>
                <a:gd name="T28" fmla="*/ 3 w 168"/>
                <a:gd name="T29" fmla="*/ 13 h 344"/>
                <a:gd name="T30" fmla="*/ 2 w 168"/>
                <a:gd name="T31" fmla="*/ 15 h 3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344"/>
                <a:gd name="T50" fmla="*/ 168 w 168"/>
                <a:gd name="T51" fmla="*/ 344 h 3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344">
                  <a:moveTo>
                    <a:pt x="160" y="56"/>
                  </a:moveTo>
                  <a:cubicBezTo>
                    <a:pt x="144" y="36"/>
                    <a:pt x="128" y="16"/>
                    <a:pt x="112" y="8"/>
                  </a:cubicBezTo>
                  <a:cubicBezTo>
                    <a:pt x="96" y="0"/>
                    <a:pt x="80" y="0"/>
                    <a:pt x="64" y="8"/>
                  </a:cubicBezTo>
                  <a:cubicBezTo>
                    <a:pt x="48" y="16"/>
                    <a:pt x="24" y="40"/>
                    <a:pt x="16" y="56"/>
                  </a:cubicBezTo>
                  <a:cubicBezTo>
                    <a:pt x="8" y="72"/>
                    <a:pt x="0" y="88"/>
                    <a:pt x="16" y="104"/>
                  </a:cubicBezTo>
                  <a:cubicBezTo>
                    <a:pt x="32" y="120"/>
                    <a:pt x="88" y="152"/>
                    <a:pt x="112" y="152"/>
                  </a:cubicBezTo>
                  <a:cubicBezTo>
                    <a:pt x="136" y="152"/>
                    <a:pt x="152" y="104"/>
                    <a:pt x="160" y="104"/>
                  </a:cubicBezTo>
                  <a:cubicBezTo>
                    <a:pt x="168" y="104"/>
                    <a:pt x="168" y="136"/>
                    <a:pt x="160" y="152"/>
                  </a:cubicBezTo>
                  <a:cubicBezTo>
                    <a:pt x="152" y="168"/>
                    <a:pt x="128" y="200"/>
                    <a:pt x="112" y="200"/>
                  </a:cubicBezTo>
                  <a:cubicBezTo>
                    <a:pt x="96" y="200"/>
                    <a:pt x="80" y="152"/>
                    <a:pt x="64" y="152"/>
                  </a:cubicBezTo>
                  <a:cubicBezTo>
                    <a:pt x="48" y="152"/>
                    <a:pt x="24" y="184"/>
                    <a:pt x="16" y="200"/>
                  </a:cubicBezTo>
                  <a:cubicBezTo>
                    <a:pt x="8" y="216"/>
                    <a:pt x="0" y="232"/>
                    <a:pt x="16" y="248"/>
                  </a:cubicBezTo>
                  <a:cubicBezTo>
                    <a:pt x="32" y="264"/>
                    <a:pt x="88" y="296"/>
                    <a:pt x="112" y="296"/>
                  </a:cubicBezTo>
                  <a:cubicBezTo>
                    <a:pt x="136" y="296"/>
                    <a:pt x="152" y="248"/>
                    <a:pt x="160" y="248"/>
                  </a:cubicBezTo>
                  <a:cubicBezTo>
                    <a:pt x="168" y="248"/>
                    <a:pt x="168" y="280"/>
                    <a:pt x="160" y="296"/>
                  </a:cubicBezTo>
                  <a:cubicBezTo>
                    <a:pt x="152" y="312"/>
                    <a:pt x="120" y="336"/>
                    <a:pt x="112" y="344"/>
                  </a:cubicBezTo>
                </a:path>
              </a:pathLst>
            </a:custGeom>
            <a:noFill/>
            <a:ln w="28575" cap="flat" cmpd="sng">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44" name="Freeform 56"/>
            <p:cNvSpPr>
              <a:spLocks/>
            </p:cNvSpPr>
            <p:nvPr/>
          </p:nvSpPr>
          <p:spPr bwMode="auto">
            <a:xfrm rot="9841322" flipV="1">
              <a:off x="4366" y="2447"/>
              <a:ext cx="95" cy="128"/>
            </a:xfrm>
            <a:custGeom>
              <a:avLst/>
              <a:gdLst>
                <a:gd name="T0" fmla="*/ 1 w 168"/>
                <a:gd name="T1" fmla="*/ 3 h 200"/>
                <a:gd name="T2" fmla="*/ 1 w 168"/>
                <a:gd name="T3" fmla="*/ 1 h 200"/>
                <a:gd name="T4" fmla="*/ 2 w 168"/>
                <a:gd name="T5" fmla="*/ 1 h 200"/>
                <a:gd name="T6" fmla="*/ 3 w 168"/>
                <a:gd name="T7" fmla="*/ 3 h 200"/>
                <a:gd name="T8" fmla="*/ 3 w 168"/>
                <a:gd name="T9" fmla="*/ 5 h 200"/>
                <a:gd name="T10" fmla="*/ 1 w 168"/>
                <a:gd name="T11" fmla="*/ 7 h 200"/>
                <a:gd name="T12" fmla="*/ 1 w 168"/>
                <a:gd name="T13" fmla="*/ 5 h 200"/>
                <a:gd name="T14" fmla="*/ 1 w 168"/>
                <a:gd name="T15" fmla="*/ 7 h 200"/>
                <a:gd name="T16" fmla="*/ 1 w 168"/>
                <a:gd name="T17" fmla="*/ 8 h 200"/>
                <a:gd name="T18" fmla="*/ 2 w 168"/>
                <a:gd name="T19" fmla="*/ 7 h 200"/>
                <a:gd name="T20" fmla="*/ 1 w 168"/>
                <a:gd name="T21" fmla="*/ 8 h 200"/>
                <a:gd name="T22" fmla="*/ 1 w 168"/>
                <a:gd name="T23" fmla="*/ 8 h 200"/>
                <a:gd name="T24" fmla="*/ 1 w 168"/>
                <a:gd name="T25" fmla="*/ 8 h 200"/>
                <a:gd name="T26" fmla="*/ 1 w 168"/>
                <a:gd name="T27" fmla="*/ 8 h 200"/>
                <a:gd name="T28" fmla="*/ 1 w 168"/>
                <a:gd name="T29" fmla="*/ 8 h 200"/>
                <a:gd name="T30" fmla="*/ 1 w 168"/>
                <a:gd name="T31" fmla="*/ 8 h 2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200"/>
                <a:gd name="T50" fmla="*/ 168 w 168"/>
                <a:gd name="T51" fmla="*/ 200 h 2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200">
                  <a:moveTo>
                    <a:pt x="8" y="56"/>
                  </a:moveTo>
                  <a:cubicBezTo>
                    <a:pt x="24" y="36"/>
                    <a:pt x="40" y="16"/>
                    <a:pt x="56" y="8"/>
                  </a:cubicBezTo>
                  <a:cubicBezTo>
                    <a:pt x="72" y="0"/>
                    <a:pt x="88" y="0"/>
                    <a:pt x="104" y="8"/>
                  </a:cubicBezTo>
                  <a:cubicBezTo>
                    <a:pt x="120" y="16"/>
                    <a:pt x="144" y="40"/>
                    <a:pt x="152" y="56"/>
                  </a:cubicBezTo>
                  <a:cubicBezTo>
                    <a:pt x="160" y="72"/>
                    <a:pt x="168" y="88"/>
                    <a:pt x="152" y="104"/>
                  </a:cubicBezTo>
                  <a:cubicBezTo>
                    <a:pt x="136" y="120"/>
                    <a:pt x="80" y="152"/>
                    <a:pt x="56" y="152"/>
                  </a:cubicBezTo>
                  <a:cubicBezTo>
                    <a:pt x="32" y="152"/>
                    <a:pt x="16" y="104"/>
                    <a:pt x="8" y="104"/>
                  </a:cubicBezTo>
                  <a:cubicBezTo>
                    <a:pt x="0" y="104"/>
                    <a:pt x="0" y="136"/>
                    <a:pt x="8" y="152"/>
                  </a:cubicBezTo>
                  <a:cubicBezTo>
                    <a:pt x="16" y="168"/>
                    <a:pt x="40" y="200"/>
                    <a:pt x="56" y="200"/>
                  </a:cubicBezTo>
                  <a:cubicBezTo>
                    <a:pt x="72" y="200"/>
                    <a:pt x="104" y="154"/>
                    <a:pt x="104" y="152"/>
                  </a:cubicBezTo>
                  <a:cubicBezTo>
                    <a:pt x="104" y="150"/>
                    <a:pt x="66" y="180"/>
                    <a:pt x="58" y="187"/>
                  </a:cubicBezTo>
                  <a:cubicBezTo>
                    <a:pt x="50" y="194"/>
                    <a:pt x="52" y="196"/>
                    <a:pt x="53" y="197"/>
                  </a:cubicBezTo>
                  <a:cubicBezTo>
                    <a:pt x="54" y="198"/>
                    <a:pt x="64" y="195"/>
                    <a:pt x="62" y="192"/>
                  </a:cubicBezTo>
                  <a:cubicBezTo>
                    <a:pt x="60" y="189"/>
                    <a:pt x="37" y="178"/>
                    <a:pt x="38" y="178"/>
                  </a:cubicBezTo>
                  <a:cubicBezTo>
                    <a:pt x="39" y="178"/>
                    <a:pt x="64" y="190"/>
                    <a:pt x="67" y="192"/>
                  </a:cubicBezTo>
                  <a:cubicBezTo>
                    <a:pt x="70" y="194"/>
                    <a:pt x="60" y="192"/>
                    <a:pt x="58" y="192"/>
                  </a:cubicBezTo>
                </a:path>
              </a:pathLst>
            </a:custGeom>
            <a:noFill/>
            <a:ln w="28575" cap="flat" cmpd="sng">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45" name="Freeform 57"/>
            <p:cNvSpPr>
              <a:spLocks/>
            </p:cNvSpPr>
            <p:nvPr/>
          </p:nvSpPr>
          <p:spPr bwMode="auto">
            <a:xfrm rot="9841322" flipV="1">
              <a:off x="4375" y="2551"/>
              <a:ext cx="98" cy="75"/>
            </a:xfrm>
            <a:custGeom>
              <a:avLst/>
              <a:gdLst>
                <a:gd name="T0" fmla="*/ 1 w 174"/>
                <a:gd name="T1" fmla="*/ 1 h 117"/>
                <a:gd name="T2" fmla="*/ 2 w 174"/>
                <a:gd name="T3" fmla="*/ 1 h 117"/>
                <a:gd name="T4" fmla="*/ 3 w 174"/>
                <a:gd name="T5" fmla="*/ 3 h 117"/>
                <a:gd name="T6" fmla="*/ 3 w 174"/>
                <a:gd name="T7" fmla="*/ 5 h 117"/>
                <a:gd name="T8" fmla="*/ 2 w 174"/>
                <a:gd name="T9" fmla="*/ 5 h 117"/>
                <a:gd name="T10" fmla="*/ 2 w 174"/>
                <a:gd name="T11" fmla="*/ 5 h 117"/>
                <a:gd name="T12" fmla="*/ 1 w 174"/>
                <a:gd name="T13" fmla="*/ 4 h 117"/>
                <a:gd name="T14" fmla="*/ 1 w 174"/>
                <a:gd name="T15" fmla="*/ 3 h 117"/>
                <a:gd name="T16" fmla="*/ 0 w 174"/>
                <a:gd name="T17" fmla="*/ 4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4"/>
                <a:gd name="T28" fmla="*/ 0 h 117"/>
                <a:gd name="T29" fmla="*/ 174 w 174"/>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4" h="117">
                  <a:moveTo>
                    <a:pt x="20" y="30"/>
                  </a:moveTo>
                  <a:cubicBezTo>
                    <a:pt x="48" y="25"/>
                    <a:pt x="67" y="17"/>
                    <a:pt x="92" y="2"/>
                  </a:cubicBezTo>
                  <a:cubicBezTo>
                    <a:pt x="152" y="7"/>
                    <a:pt x="157" y="0"/>
                    <a:pt x="168" y="54"/>
                  </a:cubicBezTo>
                  <a:cubicBezTo>
                    <a:pt x="163" y="99"/>
                    <a:pt x="174" y="82"/>
                    <a:pt x="135" y="107"/>
                  </a:cubicBezTo>
                  <a:cubicBezTo>
                    <a:pt x="126" y="113"/>
                    <a:pt x="106" y="117"/>
                    <a:pt x="106" y="117"/>
                  </a:cubicBezTo>
                  <a:cubicBezTo>
                    <a:pt x="96" y="115"/>
                    <a:pt x="86" y="115"/>
                    <a:pt x="77" y="112"/>
                  </a:cubicBezTo>
                  <a:cubicBezTo>
                    <a:pt x="53" y="104"/>
                    <a:pt x="70" y="104"/>
                    <a:pt x="58" y="88"/>
                  </a:cubicBezTo>
                  <a:cubicBezTo>
                    <a:pt x="50" y="78"/>
                    <a:pt x="40" y="77"/>
                    <a:pt x="29" y="74"/>
                  </a:cubicBezTo>
                  <a:cubicBezTo>
                    <a:pt x="19" y="77"/>
                    <a:pt x="0" y="83"/>
                    <a:pt x="0" y="83"/>
                  </a:cubicBezTo>
                </a:path>
              </a:pathLst>
            </a:custGeom>
            <a:noFill/>
            <a:ln w="28575" cap="flat" cmpd="sng">
              <a:solidFill>
                <a:srgbClr val="FFCC99"/>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46" name="Oval 58"/>
            <p:cNvSpPr>
              <a:spLocks noChangeAspect="1" noChangeArrowheads="1"/>
            </p:cNvSpPr>
            <p:nvPr/>
          </p:nvSpPr>
          <p:spPr bwMode="auto">
            <a:xfrm rot="9841322" flipV="1">
              <a:off x="4408" y="2406"/>
              <a:ext cx="40" cy="46"/>
            </a:xfrm>
            <a:prstGeom prst="ellipse">
              <a:avLst/>
            </a:prstGeom>
            <a:solidFill>
              <a:srgbClr val="66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63515" name="Group 59"/>
          <p:cNvGrpSpPr>
            <a:grpSpLocks/>
          </p:cNvGrpSpPr>
          <p:nvPr/>
        </p:nvGrpSpPr>
        <p:grpSpPr bwMode="auto">
          <a:xfrm>
            <a:off x="7158038" y="2563813"/>
            <a:ext cx="290512" cy="200025"/>
            <a:chOff x="4843" y="3064"/>
            <a:chExt cx="263" cy="204"/>
          </a:xfrm>
        </p:grpSpPr>
        <p:sp>
          <p:nvSpPr>
            <p:cNvPr id="63639" name="Freeform 60"/>
            <p:cNvSpPr>
              <a:spLocks/>
            </p:cNvSpPr>
            <p:nvPr/>
          </p:nvSpPr>
          <p:spPr bwMode="auto">
            <a:xfrm rot="17477796" flipV="1">
              <a:off x="4905" y="3111"/>
              <a:ext cx="95" cy="220"/>
            </a:xfrm>
            <a:custGeom>
              <a:avLst/>
              <a:gdLst>
                <a:gd name="T0" fmla="*/ 3 w 168"/>
                <a:gd name="T1" fmla="*/ 3 h 344"/>
                <a:gd name="T2" fmla="*/ 2 w 168"/>
                <a:gd name="T3" fmla="*/ 1 h 344"/>
                <a:gd name="T4" fmla="*/ 1 w 168"/>
                <a:gd name="T5" fmla="*/ 1 h 344"/>
                <a:gd name="T6" fmla="*/ 1 w 168"/>
                <a:gd name="T7" fmla="*/ 3 h 344"/>
                <a:gd name="T8" fmla="*/ 1 w 168"/>
                <a:gd name="T9" fmla="*/ 5 h 344"/>
                <a:gd name="T10" fmla="*/ 2 w 168"/>
                <a:gd name="T11" fmla="*/ 7 h 344"/>
                <a:gd name="T12" fmla="*/ 3 w 168"/>
                <a:gd name="T13" fmla="*/ 5 h 344"/>
                <a:gd name="T14" fmla="*/ 3 w 168"/>
                <a:gd name="T15" fmla="*/ 7 h 344"/>
                <a:gd name="T16" fmla="*/ 2 w 168"/>
                <a:gd name="T17" fmla="*/ 8 h 344"/>
                <a:gd name="T18" fmla="*/ 1 w 168"/>
                <a:gd name="T19" fmla="*/ 7 h 344"/>
                <a:gd name="T20" fmla="*/ 1 w 168"/>
                <a:gd name="T21" fmla="*/ 8 h 344"/>
                <a:gd name="T22" fmla="*/ 1 w 168"/>
                <a:gd name="T23" fmla="*/ 11 h 344"/>
                <a:gd name="T24" fmla="*/ 2 w 168"/>
                <a:gd name="T25" fmla="*/ 13 h 344"/>
                <a:gd name="T26" fmla="*/ 3 w 168"/>
                <a:gd name="T27" fmla="*/ 11 h 344"/>
                <a:gd name="T28" fmla="*/ 3 w 168"/>
                <a:gd name="T29" fmla="*/ 13 h 344"/>
                <a:gd name="T30" fmla="*/ 2 w 168"/>
                <a:gd name="T31" fmla="*/ 15 h 3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344"/>
                <a:gd name="T50" fmla="*/ 168 w 168"/>
                <a:gd name="T51" fmla="*/ 344 h 3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344">
                  <a:moveTo>
                    <a:pt x="160" y="56"/>
                  </a:moveTo>
                  <a:cubicBezTo>
                    <a:pt x="144" y="36"/>
                    <a:pt x="128" y="16"/>
                    <a:pt x="112" y="8"/>
                  </a:cubicBezTo>
                  <a:cubicBezTo>
                    <a:pt x="96" y="0"/>
                    <a:pt x="80" y="0"/>
                    <a:pt x="64" y="8"/>
                  </a:cubicBezTo>
                  <a:cubicBezTo>
                    <a:pt x="48" y="16"/>
                    <a:pt x="24" y="40"/>
                    <a:pt x="16" y="56"/>
                  </a:cubicBezTo>
                  <a:cubicBezTo>
                    <a:pt x="8" y="72"/>
                    <a:pt x="0" y="88"/>
                    <a:pt x="16" y="104"/>
                  </a:cubicBezTo>
                  <a:cubicBezTo>
                    <a:pt x="32" y="120"/>
                    <a:pt x="88" y="152"/>
                    <a:pt x="112" y="152"/>
                  </a:cubicBezTo>
                  <a:cubicBezTo>
                    <a:pt x="136" y="152"/>
                    <a:pt x="152" y="104"/>
                    <a:pt x="160" y="104"/>
                  </a:cubicBezTo>
                  <a:cubicBezTo>
                    <a:pt x="168" y="104"/>
                    <a:pt x="168" y="136"/>
                    <a:pt x="160" y="152"/>
                  </a:cubicBezTo>
                  <a:cubicBezTo>
                    <a:pt x="152" y="168"/>
                    <a:pt x="128" y="200"/>
                    <a:pt x="112" y="200"/>
                  </a:cubicBezTo>
                  <a:cubicBezTo>
                    <a:pt x="96" y="200"/>
                    <a:pt x="80" y="152"/>
                    <a:pt x="64" y="152"/>
                  </a:cubicBezTo>
                  <a:cubicBezTo>
                    <a:pt x="48" y="152"/>
                    <a:pt x="24" y="184"/>
                    <a:pt x="16" y="200"/>
                  </a:cubicBezTo>
                  <a:cubicBezTo>
                    <a:pt x="8" y="216"/>
                    <a:pt x="0" y="232"/>
                    <a:pt x="16" y="248"/>
                  </a:cubicBezTo>
                  <a:cubicBezTo>
                    <a:pt x="32" y="264"/>
                    <a:pt x="88" y="296"/>
                    <a:pt x="112" y="296"/>
                  </a:cubicBezTo>
                  <a:cubicBezTo>
                    <a:pt x="136" y="296"/>
                    <a:pt x="152" y="248"/>
                    <a:pt x="160" y="248"/>
                  </a:cubicBezTo>
                  <a:cubicBezTo>
                    <a:pt x="168" y="248"/>
                    <a:pt x="168" y="280"/>
                    <a:pt x="160" y="296"/>
                  </a:cubicBezTo>
                  <a:cubicBezTo>
                    <a:pt x="152" y="312"/>
                    <a:pt x="120" y="336"/>
                    <a:pt x="112" y="344"/>
                  </a:cubicBezTo>
                </a:path>
              </a:pathLst>
            </a:custGeom>
            <a:noFill/>
            <a:ln w="28575" cap="flat" cmpd="sng">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40" name="Freeform 61"/>
            <p:cNvSpPr>
              <a:spLocks/>
            </p:cNvSpPr>
            <p:nvPr/>
          </p:nvSpPr>
          <p:spPr bwMode="auto">
            <a:xfrm rot="17477796" flipV="1">
              <a:off x="4978" y="3088"/>
              <a:ext cx="95" cy="128"/>
            </a:xfrm>
            <a:custGeom>
              <a:avLst/>
              <a:gdLst>
                <a:gd name="T0" fmla="*/ 1 w 168"/>
                <a:gd name="T1" fmla="*/ 3 h 200"/>
                <a:gd name="T2" fmla="*/ 1 w 168"/>
                <a:gd name="T3" fmla="*/ 1 h 200"/>
                <a:gd name="T4" fmla="*/ 2 w 168"/>
                <a:gd name="T5" fmla="*/ 1 h 200"/>
                <a:gd name="T6" fmla="*/ 3 w 168"/>
                <a:gd name="T7" fmla="*/ 3 h 200"/>
                <a:gd name="T8" fmla="*/ 3 w 168"/>
                <a:gd name="T9" fmla="*/ 5 h 200"/>
                <a:gd name="T10" fmla="*/ 1 w 168"/>
                <a:gd name="T11" fmla="*/ 7 h 200"/>
                <a:gd name="T12" fmla="*/ 1 w 168"/>
                <a:gd name="T13" fmla="*/ 5 h 200"/>
                <a:gd name="T14" fmla="*/ 1 w 168"/>
                <a:gd name="T15" fmla="*/ 7 h 200"/>
                <a:gd name="T16" fmla="*/ 1 w 168"/>
                <a:gd name="T17" fmla="*/ 8 h 200"/>
                <a:gd name="T18" fmla="*/ 2 w 168"/>
                <a:gd name="T19" fmla="*/ 7 h 200"/>
                <a:gd name="T20" fmla="*/ 1 w 168"/>
                <a:gd name="T21" fmla="*/ 8 h 200"/>
                <a:gd name="T22" fmla="*/ 1 w 168"/>
                <a:gd name="T23" fmla="*/ 8 h 200"/>
                <a:gd name="T24" fmla="*/ 1 w 168"/>
                <a:gd name="T25" fmla="*/ 8 h 200"/>
                <a:gd name="T26" fmla="*/ 1 w 168"/>
                <a:gd name="T27" fmla="*/ 8 h 200"/>
                <a:gd name="T28" fmla="*/ 1 w 168"/>
                <a:gd name="T29" fmla="*/ 8 h 200"/>
                <a:gd name="T30" fmla="*/ 1 w 168"/>
                <a:gd name="T31" fmla="*/ 8 h 2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200"/>
                <a:gd name="T50" fmla="*/ 168 w 168"/>
                <a:gd name="T51" fmla="*/ 200 h 2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200">
                  <a:moveTo>
                    <a:pt x="8" y="56"/>
                  </a:moveTo>
                  <a:cubicBezTo>
                    <a:pt x="24" y="36"/>
                    <a:pt x="40" y="16"/>
                    <a:pt x="56" y="8"/>
                  </a:cubicBezTo>
                  <a:cubicBezTo>
                    <a:pt x="72" y="0"/>
                    <a:pt x="88" y="0"/>
                    <a:pt x="104" y="8"/>
                  </a:cubicBezTo>
                  <a:cubicBezTo>
                    <a:pt x="120" y="16"/>
                    <a:pt x="144" y="40"/>
                    <a:pt x="152" y="56"/>
                  </a:cubicBezTo>
                  <a:cubicBezTo>
                    <a:pt x="160" y="72"/>
                    <a:pt x="168" y="88"/>
                    <a:pt x="152" y="104"/>
                  </a:cubicBezTo>
                  <a:cubicBezTo>
                    <a:pt x="136" y="120"/>
                    <a:pt x="80" y="152"/>
                    <a:pt x="56" y="152"/>
                  </a:cubicBezTo>
                  <a:cubicBezTo>
                    <a:pt x="32" y="152"/>
                    <a:pt x="16" y="104"/>
                    <a:pt x="8" y="104"/>
                  </a:cubicBezTo>
                  <a:cubicBezTo>
                    <a:pt x="0" y="104"/>
                    <a:pt x="0" y="136"/>
                    <a:pt x="8" y="152"/>
                  </a:cubicBezTo>
                  <a:cubicBezTo>
                    <a:pt x="16" y="168"/>
                    <a:pt x="40" y="200"/>
                    <a:pt x="56" y="200"/>
                  </a:cubicBezTo>
                  <a:cubicBezTo>
                    <a:pt x="72" y="200"/>
                    <a:pt x="104" y="154"/>
                    <a:pt x="104" y="152"/>
                  </a:cubicBezTo>
                  <a:cubicBezTo>
                    <a:pt x="104" y="150"/>
                    <a:pt x="66" y="180"/>
                    <a:pt x="58" y="187"/>
                  </a:cubicBezTo>
                  <a:cubicBezTo>
                    <a:pt x="50" y="194"/>
                    <a:pt x="52" y="196"/>
                    <a:pt x="53" y="197"/>
                  </a:cubicBezTo>
                  <a:cubicBezTo>
                    <a:pt x="54" y="198"/>
                    <a:pt x="64" y="195"/>
                    <a:pt x="62" y="192"/>
                  </a:cubicBezTo>
                  <a:cubicBezTo>
                    <a:pt x="60" y="189"/>
                    <a:pt x="37" y="178"/>
                    <a:pt x="38" y="178"/>
                  </a:cubicBezTo>
                  <a:cubicBezTo>
                    <a:pt x="39" y="178"/>
                    <a:pt x="64" y="190"/>
                    <a:pt x="67" y="192"/>
                  </a:cubicBezTo>
                  <a:cubicBezTo>
                    <a:pt x="70" y="194"/>
                    <a:pt x="60" y="192"/>
                    <a:pt x="58" y="192"/>
                  </a:cubicBezTo>
                </a:path>
              </a:pathLst>
            </a:custGeom>
            <a:noFill/>
            <a:ln w="28575" cap="flat" cmpd="sng">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41" name="Freeform 62"/>
            <p:cNvSpPr>
              <a:spLocks/>
            </p:cNvSpPr>
            <p:nvPr/>
          </p:nvSpPr>
          <p:spPr bwMode="auto">
            <a:xfrm rot="17477796" flipV="1">
              <a:off x="4909" y="3075"/>
              <a:ext cx="98" cy="75"/>
            </a:xfrm>
            <a:custGeom>
              <a:avLst/>
              <a:gdLst>
                <a:gd name="T0" fmla="*/ 1 w 174"/>
                <a:gd name="T1" fmla="*/ 1 h 117"/>
                <a:gd name="T2" fmla="*/ 2 w 174"/>
                <a:gd name="T3" fmla="*/ 1 h 117"/>
                <a:gd name="T4" fmla="*/ 3 w 174"/>
                <a:gd name="T5" fmla="*/ 3 h 117"/>
                <a:gd name="T6" fmla="*/ 3 w 174"/>
                <a:gd name="T7" fmla="*/ 5 h 117"/>
                <a:gd name="T8" fmla="*/ 2 w 174"/>
                <a:gd name="T9" fmla="*/ 5 h 117"/>
                <a:gd name="T10" fmla="*/ 2 w 174"/>
                <a:gd name="T11" fmla="*/ 5 h 117"/>
                <a:gd name="T12" fmla="*/ 1 w 174"/>
                <a:gd name="T13" fmla="*/ 4 h 117"/>
                <a:gd name="T14" fmla="*/ 1 w 174"/>
                <a:gd name="T15" fmla="*/ 3 h 117"/>
                <a:gd name="T16" fmla="*/ 0 w 174"/>
                <a:gd name="T17" fmla="*/ 4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4"/>
                <a:gd name="T28" fmla="*/ 0 h 117"/>
                <a:gd name="T29" fmla="*/ 174 w 174"/>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4" h="117">
                  <a:moveTo>
                    <a:pt x="20" y="30"/>
                  </a:moveTo>
                  <a:cubicBezTo>
                    <a:pt x="48" y="25"/>
                    <a:pt x="67" y="17"/>
                    <a:pt x="92" y="2"/>
                  </a:cubicBezTo>
                  <a:cubicBezTo>
                    <a:pt x="152" y="7"/>
                    <a:pt x="157" y="0"/>
                    <a:pt x="168" y="54"/>
                  </a:cubicBezTo>
                  <a:cubicBezTo>
                    <a:pt x="163" y="99"/>
                    <a:pt x="174" y="82"/>
                    <a:pt x="135" y="107"/>
                  </a:cubicBezTo>
                  <a:cubicBezTo>
                    <a:pt x="126" y="113"/>
                    <a:pt x="106" y="117"/>
                    <a:pt x="106" y="117"/>
                  </a:cubicBezTo>
                  <a:cubicBezTo>
                    <a:pt x="96" y="115"/>
                    <a:pt x="86" y="115"/>
                    <a:pt x="77" y="112"/>
                  </a:cubicBezTo>
                  <a:cubicBezTo>
                    <a:pt x="53" y="104"/>
                    <a:pt x="70" y="104"/>
                    <a:pt x="58" y="88"/>
                  </a:cubicBezTo>
                  <a:cubicBezTo>
                    <a:pt x="50" y="78"/>
                    <a:pt x="40" y="77"/>
                    <a:pt x="29" y="74"/>
                  </a:cubicBezTo>
                  <a:cubicBezTo>
                    <a:pt x="19" y="77"/>
                    <a:pt x="0" y="83"/>
                    <a:pt x="0" y="83"/>
                  </a:cubicBezTo>
                </a:path>
              </a:pathLst>
            </a:custGeom>
            <a:noFill/>
            <a:ln w="28575" cap="flat" cmpd="sng">
              <a:solidFill>
                <a:srgbClr val="FFCC99"/>
              </a:solidFill>
              <a:prstDash val="solid"/>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42" name="Oval 63"/>
            <p:cNvSpPr>
              <a:spLocks noChangeAspect="1" noChangeArrowheads="1"/>
            </p:cNvSpPr>
            <p:nvPr/>
          </p:nvSpPr>
          <p:spPr bwMode="auto">
            <a:xfrm rot="17477796" flipV="1">
              <a:off x="5063" y="3191"/>
              <a:ext cx="40" cy="46"/>
            </a:xfrm>
            <a:prstGeom prst="ellipse">
              <a:avLst/>
            </a:prstGeom>
            <a:solidFill>
              <a:srgbClr val="66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63516" name="Group 64"/>
          <p:cNvGrpSpPr>
            <a:grpSpLocks/>
          </p:cNvGrpSpPr>
          <p:nvPr/>
        </p:nvGrpSpPr>
        <p:grpSpPr bwMode="auto">
          <a:xfrm>
            <a:off x="1042988" y="2000250"/>
            <a:ext cx="1244600" cy="863600"/>
            <a:chOff x="2304" y="1104"/>
            <a:chExt cx="1064" cy="898"/>
          </a:xfrm>
        </p:grpSpPr>
        <p:sp>
          <p:nvSpPr>
            <p:cNvPr id="63637" name="Freeform 65"/>
            <p:cNvSpPr>
              <a:spLocks/>
            </p:cNvSpPr>
            <p:nvPr/>
          </p:nvSpPr>
          <p:spPr bwMode="auto">
            <a:xfrm>
              <a:off x="2304" y="1104"/>
              <a:ext cx="1064" cy="898"/>
            </a:xfrm>
            <a:custGeom>
              <a:avLst/>
              <a:gdLst>
                <a:gd name="T0" fmla="*/ 209 w 1064"/>
                <a:gd name="T1" fmla="*/ 305 h 898"/>
                <a:gd name="T2" fmla="*/ 301 w 1064"/>
                <a:gd name="T3" fmla="*/ 236 h 898"/>
                <a:gd name="T4" fmla="*/ 464 w 1064"/>
                <a:gd name="T5" fmla="*/ 34 h 898"/>
                <a:gd name="T6" fmla="*/ 608 w 1064"/>
                <a:gd name="T7" fmla="*/ 34 h 898"/>
                <a:gd name="T8" fmla="*/ 656 w 1064"/>
                <a:gd name="T9" fmla="*/ 178 h 898"/>
                <a:gd name="T10" fmla="*/ 848 w 1064"/>
                <a:gd name="T11" fmla="*/ 274 h 898"/>
                <a:gd name="T12" fmla="*/ 1040 w 1064"/>
                <a:gd name="T13" fmla="*/ 322 h 898"/>
                <a:gd name="T14" fmla="*/ 992 w 1064"/>
                <a:gd name="T15" fmla="*/ 466 h 898"/>
                <a:gd name="T16" fmla="*/ 896 w 1064"/>
                <a:gd name="T17" fmla="*/ 610 h 898"/>
                <a:gd name="T18" fmla="*/ 848 w 1064"/>
                <a:gd name="T19" fmla="*/ 802 h 898"/>
                <a:gd name="T20" fmla="*/ 656 w 1064"/>
                <a:gd name="T21" fmla="*/ 802 h 898"/>
                <a:gd name="T22" fmla="*/ 368 w 1064"/>
                <a:gd name="T23" fmla="*/ 898 h 898"/>
                <a:gd name="T24" fmla="*/ 224 w 1064"/>
                <a:gd name="T25" fmla="*/ 802 h 898"/>
                <a:gd name="T26" fmla="*/ 224 w 1064"/>
                <a:gd name="T27" fmla="*/ 610 h 898"/>
                <a:gd name="T28" fmla="*/ 224 w 1064"/>
                <a:gd name="T29" fmla="*/ 562 h 898"/>
                <a:gd name="T30" fmla="*/ 32 w 1064"/>
                <a:gd name="T31" fmla="*/ 514 h 898"/>
                <a:gd name="T32" fmla="*/ 32 w 1064"/>
                <a:gd name="T33" fmla="*/ 418 h 898"/>
                <a:gd name="T34" fmla="*/ 128 w 1064"/>
                <a:gd name="T35" fmla="*/ 370 h 898"/>
                <a:gd name="T36" fmla="*/ 209 w 1064"/>
                <a:gd name="T37" fmla="*/ 305 h 8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4"/>
                <a:gd name="T58" fmla="*/ 0 h 898"/>
                <a:gd name="T59" fmla="*/ 1064 w 1064"/>
                <a:gd name="T60" fmla="*/ 898 h 8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4" h="898">
                  <a:moveTo>
                    <a:pt x="209" y="305"/>
                  </a:moveTo>
                  <a:cubicBezTo>
                    <a:pt x="238" y="283"/>
                    <a:pt x="259" y="281"/>
                    <a:pt x="301" y="236"/>
                  </a:cubicBezTo>
                  <a:cubicBezTo>
                    <a:pt x="343" y="191"/>
                    <a:pt x="413" y="68"/>
                    <a:pt x="464" y="34"/>
                  </a:cubicBezTo>
                  <a:cubicBezTo>
                    <a:pt x="515" y="0"/>
                    <a:pt x="576" y="10"/>
                    <a:pt x="608" y="34"/>
                  </a:cubicBezTo>
                  <a:cubicBezTo>
                    <a:pt x="640" y="58"/>
                    <a:pt x="616" y="138"/>
                    <a:pt x="656" y="178"/>
                  </a:cubicBezTo>
                  <a:cubicBezTo>
                    <a:pt x="696" y="218"/>
                    <a:pt x="784" y="250"/>
                    <a:pt x="848" y="274"/>
                  </a:cubicBezTo>
                  <a:cubicBezTo>
                    <a:pt x="912" y="298"/>
                    <a:pt x="1016" y="290"/>
                    <a:pt x="1040" y="322"/>
                  </a:cubicBezTo>
                  <a:cubicBezTo>
                    <a:pt x="1064" y="354"/>
                    <a:pt x="1016" y="418"/>
                    <a:pt x="992" y="466"/>
                  </a:cubicBezTo>
                  <a:cubicBezTo>
                    <a:pt x="968" y="514"/>
                    <a:pt x="920" y="554"/>
                    <a:pt x="896" y="610"/>
                  </a:cubicBezTo>
                  <a:cubicBezTo>
                    <a:pt x="872" y="666"/>
                    <a:pt x="888" y="770"/>
                    <a:pt x="848" y="802"/>
                  </a:cubicBezTo>
                  <a:cubicBezTo>
                    <a:pt x="808" y="834"/>
                    <a:pt x="736" y="786"/>
                    <a:pt x="656" y="802"/>
                  </a:cubicBezTo>
                  <a:cubicBezTo>
                    <a:pt x="576" y="818"/>
                    <a:pt x="440" y="898"/>
                    <a:pt x="368" y="898"/>
                  </a:cubicBezTo>
                  <a:cubicBezTo>
                    <a:pt x="296" y="898"/>
                    <a:pt x="248" y="850"/>
                    <a:pt x="224" y="802"/>
                  </a:cubicBezTo>
                  <a:cubicBezTo>
                    <a:pt x="200" y="754"/>
                    <a:pt x="224" y="650"/>
                    <a:pt x="224" y="610"/>
                  </a:cubicBezTo>
                  <a:cubicBezTo>
                    <a:pt x="224" y="570"/>
                    <a:pt x="256" y="578"/>
                    <a:pt x="224" y="562"/>
                  </a:cubicBezTo>
                  <a:cubicBezTo>
                    <a:pt x="192" y="546"/>
                    <a:pt x="64" y="538"/>
                    <a:pt x="32" y="514"/>
                  </a:cubicBezTo>
                  <a:cubicBezTo>
                    <a:pt x="0" y="490"/>
                    <a:pt x="16" y="442"/>
                    <a:pt x="32" y="418"/>
                  </a:cubicBezTo>
                  <a:cubicBezTo>
                    <a:pt x="48" y="394"/>
                    <a:pt x="98" y="389"/>
                    <a:pt x="128" y="370"/>
                  </a:cubicBezTo>
                  <a:cubicBezTo>
                    <a:pt x="158" y="351"/>
                    <a:pt x="180" y="327"/>
                    <a:pt x="209" y="305"/>
                  </a:cubicBezTo>
                  <a:close/>
                </a:path>
              </a:pathLst>
            </a:custGeom>
            <a:gradFill rotWithShape="0">
              <a:gsLst>
                <a:gs pos="0">
                  <a:srgbClr val="FFFF00"/>
                </a:gs>
                <a:gs pos="100000">
                  <a:srgbClr val="008000"/>
                </a:gs>
              </a:gsLst>
              <a:path path="rect">
                <a:fillToRect l="50000" t="50000" r="50000" b="50000"/>
              </a:path>
            </a:grad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638" name="Oval 66"/>
            <p:cNvSpPr>
              <a:spLocks noChangeArrowheads="1"/>
            </p:cNvSpPr>
            <p:nvPr/>
          </p:nvSpPr>
          <p:spPr bwMode="auto">
            <a:xfrm>
              <a:off x="2640" y="1536"/>
              <a:ext cx="432" cy="336"/>
            </a:xfrm>
            <a:prstGeom prst="ellipse">
              <a:avLst/>
            </a:prstGeom>
            <a:gradFill rotWithShape="0">
              <a:gsLst>
                <a:gs pos="0">
                  <a:srgbClr val="FF6600"/>
                </a:gs>
                <a:gs pos="100000">
                  <a:srgbClr val="762F0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63517" name="Group 67"/>
          <p:cNvGrpSpPr>
            <a:grpSpLocks/>
          </p:cNvGrpSpPr>
          <p:nvPr/>
        </p:nvGrpSpPr>
        <p:grpSpPr bwMode="auto">
          <a:xfrm rot="18063081" flipV="1">
            <a:off x="2356644" y="2582069"/>
            <a:ext cx="506413" cy="504825"/>
            <a:chOff x="2736" y="624"/>
            <a:chExt cx="480" cy="480"/>
          </a:xfrm>
        </p:grpSpPr>
        <p:sp>
          <p:nvSpPr>
            <p:cNvPr id="63634" name="Rectangle 68"/>
            <p:cNvSpPr>
              <a:spLocks noChangeArrowheads="1"/>
            </p:cNvSpPr>
            <p:nvPr/>
          </p:nvSpPr>
          <p:spPr bwMode="auto">
            <a:xfrm>
              <a:off x="2928" y="816"/>
              <a:ext cx="96" cy="288"/>
            </a:xfrm>
            <a:prstGeom prst="rect">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35" name="Freeform 69"/>
            <p:cNvSpPr>
              <a:spLocks/>
            </p:cNvSpPr>
            <p:nvPr/>
          </p:nvSpPr>
          <p:spPr bwMode="auto">
            <a:xfrm>
              <a:off x="273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36" name="Freeform 70"/>
            <p:cNvSpPr>
              <a:spLocks/>
            </p:cNvSpPr>
            <p:nvPr/>
          </p:nvSpPr>
          <p:spPr bwMode="auto">
            <a:xfrm flipH="1">
              <a:off x="297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63518" name="Group 71"/>
          <p:cNvGrpSpPr>
            <a:grpSpLocks/>
          </p:cNvGrpSpPr>
          <p:nvPr/>
        </p:nvGrpSpPr>
        <p:grpSpPr bwMode="auto">
          <a:xfrm rot="15599405" flipV="1">
            <a:off x="2669381" y="2162969"/>
            <a:ext cx="506413" cy="504825"/>
            <a:chOff x="2736" y="624"/>
            <a:chExt cx="480" cy="480"/>
          </a:xfrm>
        </p:grpSpPr>
        <p:sp>
          <p:nvSpPr>
            <p:cNvPr id="63631" name="Rectangle 72"/>
            <p:cNvSpPr>
              <a:spLocks noChangeArrowheads="1"/>
            </p:cNvSpPr>
            <p:nvPr/>
          </p:nvSpPr>
          <p:spPr bwMode="auto">
            <a:xfrm>
              <a:off x="2928" y="816"/>
              <a:ext cx="96" cy="288"/>
            </a:xfrm>
            <a:prstGeom prst="rect">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32" name="Freeform 73"/>
            <p:cNvSpPr>
              <a:spLocks/>
            </p:cNvSpPr>
            <p:nvPr/>
          </p:nvSpPr>
          <p:spPr bwMode="auto">
            <a:xfrm>
              <a:off x="273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33" name="Freeform 74"/>
            <p:cNvSpPr>
              <a:spLocks/>
            </p:cNvSpPr>
            <p:nvPr/>
          </p:nvSpPr>
          <p:spPr bwMode="auto">
            <a:xfrm flipH="1">
              <a:off x="297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63519" name="Group 75"/>
          <p:cNvGrpSpPr>
            <a:grpSpLocks/>
          </p:cNvGrpSpPr>
          <p:nvPr/>
        </p:nvGrpSpPr>
        <p:grpSpPr bwMode="auto">
          <a:xfrm rot="12832941" flipV="1">
            <a:off x="4411663" y="3381375"/>
            <a:ext cx="533400" cy="479425"/>
            <a:chOff x="2736" y="624"/>
            <a:chExt cx="480" cy="480"/>
          </a:xfrm>
        </p:grpSpPr>
        <p:sp>
          <p:nvSpPr>
            <p:cNvPr id="63628" name="Rectangle 76"/>
            <p:cNvSpPr>
              <a:spLocks noChangeArrowheads="1"/>
            </p:cNvSpPr>
            <p:nvPr/>
          </p:nvSpPr>
          <p:spPr bwMode="auto">
            <a:xfrm>
              <a:off x="2928" y="816"/>
              <a:ext cx="96" cy="288"/>
            </a:xfrm>
            <a:prstGeom prst="rect">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29" name="Freeform 77"/>
            <p:cNvSpPr>
              <a:spLocks/>
            </p:cNvSpPr>
            <p:nvPr/>
          </p:nvSpPr>
          <p:spPr bwMode="auto">
            <a:xfrm>
              <a:off x="273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30" name="Freeform 78"/>
            <p:cNvSpPr>
              <a:spLocks/>
            </p:cNvSpPr>
            <p:nvPr/>
          </p:nvSpPr>
          <p:spPr bwMode="auto">
            <a:xfrm flipH="1">
              <a:off x="297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63520" name="Group 79"/>
          <p:cNvGrpSpPr>
            <a:grpSpLocks/>
          </p:cNvGrpSpPr>
          <p:nvPr/>
        </p:nvGrpSpPr>
        <p:grpSpPr bwMode="auto">
          <a:xfrm rot="12832941" flipV="1">
            <a:off x="4598988" y="3738563"/>
            <a:ext cx="534987" cy="479425"/>
            <a:chOff x="2736" y="624"/>
            <a:chExt cx="480" cy="480"/>
          </a:xfrm>
        </p:grpSpPr>
        <p:sp>
          <p:nvSpPr>
            <p:cNvPr id="63625" name="Rectangle 80"/>
            <p:cNvSpPr>
              <a:spLocks noChangeArrowheads="1"/>
            </p:cNvSpPr>
            <p:nvPr/>
          </p:nvSpPr>
          <p:spPr bwMode="auto">
            <a:xfrm>
              <a:off x="2928" y="816"/>
              <a:ext cx="96" cy="288"/>
            </a:xfrm>
            <a:prstGeom prst="rect">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26" name="Freeform 81"/>
            <p:cNvSpPr>
              <a:spLocks/>
            </p:cNvSpPr>
            <p:nvPr/>
          </p:nvSpPr>
          <p:spPr bwMode="auto">
            <a:xfrm>
              <a:off x="273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27" name="Freeform 82"/>
            <p:cNvSpPr>
              <a:spLocks/>
            </p:cNvSpPr>
            <p:nvPr/>
          </p:nvSpPr>
          <p:spPr bwMode="auto">
            <a:xfrm flipH="1">
              <a:off x="297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63521" name="Group 83"/>
          <p:cNvGrpSpPr>
            <a:grpSpLocks/>
          </p:cNvGrpSpPr>
          <p:nvPr/>
        </p:nvGrpSpPr>
        <p:grpSpPr bwMode="auto">
          <a:xfrm rot="12832941" flipV="1">
            <a:off x="3989388" y="3435350"/>
            <a:ext cx="534987" cy="479425"/>
            <a:chOff x="2736" y="624"/>
            <a:chExt cx="480" cy="480"/>
          </a:xfrm>
        </p:grpSpPr>
        <p:sp>
          <p:nvSpPr>
            <p:cNvPr id="63622" name="Rectangle 84"/>
            <p:cNvSpPr>
              <a:spLocks noChangeArrowheads="1"/>
            </p:cNvSpPr>
            <p:nvPr/>
          </p:nvSpPr>
          <p:spPr bwMode="auto">
            <a:xfrm>
              <a:off x="2928" y="816"/>
              <a:ext cx="96" cy="288"/>
            </a:xfrm>
            <a:prstGeom prst="rect">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23" name="Freeform 85"/>
            <p:cNvSpPr>
              <a:spLocks/>
            </p:cNvSpPr>
            <p:nvPr/>
          </p:nvSpPr>
          <p:spPr bwMode="auto">
            <a:xfrm>
              <a:off x="273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24" name="Freeform 86"/>
            <p:cNvSpPr>
              <a:spLocks/>
            </p:cNvSpPr>
            <p:nvPr/>
          </p:nvSpPr>
          <p:spPr bwMode="auto">
            <a:xfrm flipH="1">
              <a:off x="297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63522" name="Group 87"/>
          <p:cNvGrpSpPr>
            <a:grpSpLocks/>
          </p:cNvGrpSpPr>
          <p:nvPr/>
        </p:nvGrpSpPr>
        <p:grpSpPr bwMode="auto">
          <a:xfrm rot="10671247" flipV="1">
            <a:off x="2095500" y="1042988"/>
            <a:ext cx="533400" cy="479425"/>
            <a:chOff x="2736" y="624"/>
            <a:chExt cx="480" cy="480"/>
          </a:xfrm>
        </p:grpSpPr>
        <p:sp>
          <p:nvSpPr>
            <p:cNvPr id="63619" name="Rectangle 88"/>
            <p:cNvSpPr>
              <a:spLocks noChangeArrowheads="1"/>
            </p:cNvSpPr>
            <p:nvPr/>
          </p:nvSpPr>
          <p:spPr bwMode="auto">
            <a:xfrm>
              <a:off x="2928" y="816"/>
              <a:ext cx="96" cy="288"/>
            </a:xfrm>
            <a:prstGeom prst="rect">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20" name="Freeform 89"/>
            <p:cNvSpPr>
              <a:spLocks/>
            </p:cNvSpPr>
            <p:nvPr/>
          </p:nvSpPr>
          <p:spPr bwMode="auto">
            <a:xfrm>
              <a:off x="273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21" name="Freeform 90"/>
            <p:cNvSpPr>
              <a:spLocks/>
            </p:cNvSpPr>
            <p:nvPr/>
          </p:nvSpPr>
          <p:spPr bwMode="auto">
            <a:xfrm flipH="1">
              <a:off x="297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63523" name="Group 91"/>
          <p:cNvGrpSpPr>
            <a:grpSpLocks/>
          </p:cNvGrpSpPr>
          <p:nvPr/>
        </p:nvGrpSpPr>
        <p:grpSpPr bwMode="auto">
          <a:xfrm rot="10671247" flipV="1">
            <a:off x="2344738" y="1341438"/>
            <a:ext cx="533400" cy="479425"/>
            <a:chOff x="2736" y="624"/>
            <a:chExt cx="480" cy="480"/>
          </a:xfrm>
        </p:grpSpPr>
        <p:sp>
          <p:nvSpPr>
            <p:cNvPr id="63616" name="Rectangle 92"/>
            <p:cNvSpPr>
              <a:spLocks noChangeArrowheads="1"/>
            </p:cNvSpPr>
            <p:nvPr/>
          </p:nvSpPr>
          <p:spPr bwMode="auto">
            <a:xfrm>
              <a:off x="2928" y="816"/>
              <a:ext cx="96" cy="288"/>
            </a:xfrm>
            <a:prstGeom prst="rect">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17" name="Freeform 93"/>
            <p:cNvSpPr>
              <a:spLocks/>
            </p:cNvSpPr>
            <p:nvPr/>
          </p:nvSpPr>
          <p:spPr bwMode="auto">
            <a:xfrm>
              <a:off x="273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18" name="Freeform 94"/>
            <p:cNvSpPr>
              <a:spLocks/>
            </p:cNvSpPr>
            <p:nvPr/>
          </p:nvSpPr>
          <p:spPr bwMode="auto">
            <a:xfrm flipH="1">
              <a:off x="2976" y="624"/>
              <a:ext cx="240" cy="240"/>
            </a:xfrm>
            <a:custGeom>
              <a:avLst/>
              <a:gdLst>
                <a:gd name="T0" fmla="*/ 0 w 288"/>
                <a:gd name="T1" fmla="*/ 40 h 288"/>
                <a:gd name="T2" fmla="*/ 40 w 288"/>
                <a:gd name="T3" fmla="*/ 0 h 288"/>
                <a:gd name="T4" fmla="*/ 81 w 288"/>
                <a:gd name="T5" fmla="*/ 81 h 288"/>
                <a:gd name="T6" fmla="*/ 0 w 288"/>
                <a:gd name="T7" fmla="*/ 40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0" y="144"/>
                  </a:moveTo>
                  <a:lnTo>
                    <a:pt x="144" y="0"/>
                  </a:lnTo>
                  <a:lnTo>
                    <a:pt x="288" y="288"/>
                  </a:lnTo>
                  <a:lnTo>
                    <a:pt x="0" y="144"/>
                  </a:lnTo>
                  <a:close/>
                </a:path>
              </a:pathLst>
            </a:custGeom>
            <a:solidFill>
              <a:schemeClr val="accent1"/>
            </a:solidFill>
            <a:ln w="9525" cap="flat" cmpd="sng">
              <a:solidFill>
                <a:schemeClr val="tx1"/>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sp>
        <p:nvSpPr>
          <p:cNvPr id="63524" name="Line 95"/>
          <p:cNvSpPr>
            <a:spLocks noChangeShapeType="1"/>
          </p:cNvSpPr>
          <p:nvPr/>
        </p:nvSpPr>
        <p:spPr bwMode="auto">
          <a:xfrm>
            <a:off x="3175000" y="2847975"/>
            <a:ext cx="468313" cy="0"/>
          </a:xfrm>
          <a:prstGeom prst="line">
            <a:avLst/>
          </a:prstGeom>
          <a:noFill/>
          <a:ln w="762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525" name="Line 96"/>
          <p:cNvSpPr>
            <a:spLocks noChangeShapeType="1"/>
          </p:cNvSpPr>
          <p:nvPr/>
        </p:nvSpPr>
        <p:spPr bwMode="auto">
          <a:xfrm>
            <a:off x="4587875" y="2847975"/>
            <a:ext cx="468313" cy="0"/>
          </a:xfrm>
          <a:prstGeom prst="line">
            <a:avLst/>
          </a:prstGeom>
          <a:noFill/>
          <a:ln w="762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grpSp>
        <p:nvGrpSpPr>
          <p:cNvPr id="63526" name="Group 97"/>
          <p:cNvGrpSpPr>
            <a:grpSpLocks/>
          </p:cNvGrpSpPr>
          <p:nvPr/>
        </p:nvGrpSpPr>
        <p:grpSpPr bwMode="auto">
          <a:xfrm>
            <a:off x="4808538" y="762000"/>
            <a:ext cx="1319212" cy="803275"/>
            <a:chOff x="3064" y="663"/>
            <a:chExt cx="954" cy="612"/>
          </a:xfrm>
        </p:grpSpPr>
        <p:sp>
          <p:nvSpPr>
            <p:cNvPr id="63604" name="Oval 98"/>
            <p:cNvSpPr>
              <a:spLocks noChangeArrowheads="1"/>
            </p:cNvSpPr>
            <p:nvPr/>
          </p:nvSpPr>
          <p:spPr bwMode="auto">
            <a:xfrm rot="10326617">
              <a:off x="3403" y="663"/>
              <a:ext cx="384" cy="324"/>
            </a:xfrm>
            <a:prstGeom prst="ellipse">
              <a:avLst/>
            </a:prstGeom>
            <a:gradFill rotWithShape="1">
              <a:gsLst>
                <a:gs pos="0">
                  <a:srgbClr val="FF0000"/>
                </a:gs>
                <a:gs pos="100000">
                  <a:srgbClr val="FFFF00"/>
                </a:gs>
              </a:gsLst>
              <a:path path="rect">
                <a:fillToRect r="100000" b="10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05" name="Oval 99"/>
            <p:cNvSpPr>
              <a:spLocks noChangeArrowheads="1"/>
            </p:cNvSpPr>
            <p:nvPr/>
          </p:nvSpPr>
          <p:spPr bwMode="auto">
            <a:xfrm rot="10356178">
              <a:off x="3557" y="807"/>
              <a:ext cx="154" cy="108"/>
            </a:xfrm>
            <a:prstGeom prst="ellipse">
              <a:avLst/>
            </a:prstGeom>
            <a:gradFill rotWithShape="1">
              <a:gsLst>
                <a:gs pos="0">
                  <a:srgbClr val="00FFFF"/>
                </a:gs>
                <a:gs pos="100000">
                  <a:srgbClr val="E41AC7"/>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06" name="Oval 100"/>
            <p:cNvSpPr>
              <a:spLocks noChangeArrowheads="1"/>
            </p:cNvSpPr>
            <p:nvPr/>
          </p:nvSpPr>
          <p:spPr bwMode="auto">
            <a:xfrm rot="10326617">
              <a:off x="3288" y="951"/>
              <a:ext cx="384" cy="324"/>
            </a:xfrm>
            <a:prstGeom prst="ellipse">
              <a:avLst/>
            </a:prstGeom>
            <a:gradFill rotWithShape="1">
              <a:gsLst>
                <a:gs pos="0">
                  <a:srgbClr val="FF0000"/>
                </a:gs>
                <a:gs pos="100000">
                  <a:srgbClr val="FFFF00"/>
                </a:gs>
              </a:gsLst>
              <a:path path="rect">
                <a:fillToRect r="100000" b="10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07" name="Oval 101"/>
            <p:cNvSpPr>
              <a:spLocks noChangeArrowheads="1"/>
            </p:cNvSpPr>
            <p:nvPr/>
          </p:nvSpPr>
          <p:spPr bwMode="auto">
            <a:xfrm rot="10356178">
              <a:off x="3403" y="1131"/>
              <a:ext cx="154" cy="108"/>
            </a:xfrm>
            <a:prstGeom prst="ellipse">
              <a:avLst/>
            </a:prstGeom>
            <a:gradFill rotWithShape="1">
              <a:gsLst>
                <a:gs pos="0">
                  <a:srgbClr val="00FFFF"/>
                </a:gs>
                <a:gs pos="100000">
                  <a:srgbClr val="E41AC7"/>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08" name="Oval 102"/>
            <p:cNvSpPr>
              <a:spLocks noChangeArrowheads="1"/>
            </p:cNvSpPr>
            <p:nvPr/>
          </p:nvSpPr>
          <p:spPr bwMode="auto">
            <a:xfrm rot="10326617">
              <a:off x="3634" y="879"/>
              <a:ext cx="384" cy="324"/>
            </a:xfrm>
            <a:prstGeom prst="ellipse">
              <a:avLst/>
            </a:prstGeom>
            <a:gradFill rotWithShape="1">
              <a:gsLst>
                <a:gs pos="0">
                  <a:srgbClr val="FF0000"/>
                </a:gs>
                <a:gs pos="100000">
                  <a:srgbClr val="FFFF00"/>
                </a:gs>
              </a:gsLst>
              <a:path path="rect">
                <a:fillToRect r="100000" b="10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09" name="Oval 103"/>
            <p:cNvSpPr>
              <a:spLocks noChangeArrowheads="1"/>
            </p:cNvSpPr>
            <p:nvPr/>
          </p:nvSpPr>
          <p:spPr bwMode="auto">
            <a:xfrm rot="10356178">
              <a:off x="3711" y="1023"/>
              <a:ext cx="153" cy="108"/>
            </a:xfrm>
            <a:prstGeom prst="ellipse">
              <a:avLst/>
            </a:prstGeom>
            <a:gradFill rotWithShape="1">
              <a:gsLst>
                <a:gs pos="0">
                  <a:srgbClr val="00FFFF"/>
                </a:gs>
                <a:gs pos="100000">
                  <a:srgbClr val="E41AC7"/>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nvGrpSpPr>
            <p:cNvPr id="63610" name="Group 104"/>
            <p:cNvGrpSpPr>
              <a:grpSpLocks/>
            </p:cNvGrpSpPr>
            <p:nvPr/>
          </p:nvGrpSpPr>
          <p:grpSpPr bwMode="auto">
            <a:xfrm>
              <a:off x="3064" y="799"/>
              <a:ext cx="384" cy="324"/>
              <a:chOff x="2928" y="1392"/>
              <a:chExt cx="480" cy="432"/>
            </a:xfrm>
          </p:grpSpPr>
          <p:sp>
            <p:nvSpPr>
              <p:cNvPr id="63614" name="Oval 105"/>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15" name="Oval 106"/>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nvGrpSpPr>
            <p:cNvPr id="63611" name="Group 107"/>
            <p:cNvGrpSpPr>
              <a:grpSpLocks/>
            </p:cNvGrpSpPr>
            <p:nvPr/>
          </p:nvGrpSpPr>
          <p:grpSpPr bwMode="auto">
            <a:xfrm>
              <a:off x="3448" y="871"/>
              <a:ext cx="385" cy="324"/>
              <a:chOff x="2928" y="1392"/>
              <a:chExt cx="480" cy="432"/>
            </a:xfrm>
          </p:grpSpPr>
          <p:sp>
            <p:nvSpPr>
              <p:cNvPr id="63612" name="Oval 108"/>
              <p:cNvSpPr>
                <a:spLocks noChangeArrowheads="1"/>
              </p:cNvSpPr>
              <p:nvPr/>
            </p:nvSpPr>
            <p:spPr bwMode="auto">
              <a:xfrm>
                <a:off x="2928" y="1392"/>
                <a:ext cx="480" cy="432"/>
              </a:xfrm>
              <a:prstGeom prst="ellipse">
                <a:avLst/>
              </a:prstGeom>
              <a:gradFill rotWithShape="0">
                <a:gsLst>
                  <a:gs pos="0">
                    <a:srgbClr val="FF6600"/>
                  </a:gs>
                  <a:gs pos="100000">
                    <a:srgbClr val="FFFF00"/>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13" name="Oval 109"/>
              <p:cNvSpPr>
                <a:spLocks noChangeArrowheads="1"/>
              </p:cNvSpPr>
              <p:nvPr/>
            </p:nvSpPr>
            <p:spPr bwMode="auto">
              <a:xfrm>
                <a:off x="3024" y="1584"/>
                <a:ext cx="192" cy="144"/>
              </a:xfrm>
              <a:prstGeom prst="ellipse">
                <a:avLst/>
              </a:prstGeom>
              <a:gradFill rotWithShape="0">
                <a:gsLst>
                  <a:gs pos="0">
                    <a:srgbClr val="0000FF"/>
                  </a:gs>
                  <a:gs pos="100000">
                    <a:srgbClr val="000076"/>
                  </a:gs>
                </a:gsLst>
                <a:path path="shape">
                  <a:fillToRect l="50000" t="50000" r="50000" b="50000"/>
                </a:path>
              </a:gradFill>
              <a:ln w="9525">
                <a:solidFill>
                  <a:schemeClr val="tx1"/>
                </a:solidFill>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grpSp>
      <p:sp>
        <p:nvSpPr>
          <p:cNvPr id="63527" name="Text Box 110"/>
          <p:cNvSpPr txBox="1">
            <a:spLocks noChangeArrowheads="1"/>
          </p:cNvSpPr>
          <p:nvPr/>
        </p:nvSpPr>
        <p:spPr bwMode="auto">
          <a:xfrm>
            <a:off x="1905000" y="3829050"/>
            <a:ext cx="137636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1400" smtClean="0">
                <a:solidFill>
                  <a:srgbClr val="FFFFFF"/>
                </a:solidFill>
                <a:latin typeface="Arial" pitchFamily="34" charset="0"/>
                <a:cs typeface="Angsana New" pitchFamily="18" charset="-34"/>
              </a:rPr>
              <a:t>Viral products</a:t>
            </a:r>
          </a:p>
        </p:txBody>
      </p:sp>
      <p:sp>
        <p:nvSpPr>
          <p:cNvPr id="63528" name="Text Box 111"/>
          <p:cNvSpPr txBox="1">
            <a:spLocks noChangeArrowheads="1"/>
          </p:cNvSpPr>
          <p:nvPr/>
        </p:nvSpPr>
        <p:spPr bwMode="auto">
          <a:xfrm>
            <a:off x="3429000" y="4191000"/>
            <a:ext cx="1830388"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1400" smtClean="0">
                <a:solidFill>
                  <a:srgbClr val="FFFFFF"/>
                </a:solidFill>
                <a:latin typeface="Arial" pitchFamily="34" charset="0"/>
                <a:cs typeface="Angsana New" pitchFamily="18" charset="-34"/>
              </a:rPr>
              <a:t>Immune complexes</a:t>
            </a:r>
          </a:p>
        </p:txBody>
      </p:sp>
      <p:sp>
        <p:nvSpPr>
          <p:cNvPr id="63529" name="Line 112"/>
          <p:cNvSpPr>
            <a:spLocks noChangeShapeType="1"/>
          </p:cNvSpPr>
          <p:nvPr/>
        </p:nvSpPr>
        <p:spPr bwMode="auto">
          <a:xfrm>
            <a:off x="6948488" y="3930650"/>
            <a:ext cx="0" cy="504825"/>
          </a:xfrm>
          <a:prstGeom prst="line">
            <a:avLst/>
          </a:prstGeom>
          <a:noFill/>
          <a:ln w="762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530" name="Text Box 113"/>
          <p:cNvSpPr txBox="1">
            <a:spLocks noChangeArrowheads="1"/>
          </p:cNvSpPr>
          <p:nvPr/>
        </p:nvSpPr>
        <p:spPr bwMode="auto">
          <a:xfrm>
            <a:off x="539750" y="1057275"/>
            <a:ext cx="1458913"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1800" dirty="0" smtClean="0">
                <a:solidFill>
                  <a:schemeClr val="accent2">
                    <a:lumMod val="95000"/>
                    <a:lumOff val="5000"/>
                  </a:schemeClr>
                </a:solidFill>
                <a:latin typeface="Arial" pitchFamily="34" charset="0"/>
                <a:cs typeface="Angsana New" pitchFamily="18" charset="-34"/>
              </a:rPr>
              <a:t>preexisting </a:t>
            </a:r>
          </a:p>
          <a:p>
            <a:pPr algn="ctr" eaLnBrk="1" fontAlgn="base" hangingPunct="1">
              <a:spcBef>
                <a:spcPct val="0"/>
              </a:spcBef>
              <a:spcAft>
                <a:spcPct val="0"/>
              </a:spcAft>
            </a:pPr>
            <a:r>
              <a:rPr lang="en-US" sz="1800" dirty="0" smtClean="0">
                <a:solidFill>
                  <a:schemeClr val="accent2">
                    <a:lumMod val="95000"/>
                    <a:lumOff val="5000"/>
                  </a:schemeClr>
                </a:solidFill>
                <a:latin typeface="Arial" pitchFamily="34" charset="0"/>
                <a:cs typeface="Angsana New" pitchFamily="18" charset="-34"/>
              </a:rPr>
              <a:t>antibodies</a:t>
            </a:r>
          </a:p>
        </p:txBody>
      </p:sp>
      <p:sp>
        <p:nvSpPr>
          <p:cNvPr id="63531" name="Text Box 114"/>
          <p:cNvSpPr txBox="1">
            <a:spLocks noChangeArrowheads="1"/>
          </p:cNvSpPr>
          <p:nvPr/>
        </p:nvSpPr>
        <p:spPr bwMode="auto">
          <a:xfrm>
            <a:off x="6315075" y="857250"/>
            <a:ext cx="1847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1800" smtClean="0">
                <a:solidFill>
                  <a:srgbClr val="FFFFFF"/>
                </a:solidFill>
                <a:latin typeface="Arial" pitchFamily="34" charset="0"/>
                <a:cs typeface="Angsana New" pitchFamily="18" charset="-34"/>
              </a:rPr>
              <a:t>memory T cells</a:t>
            </a:r>
          </a:p>
        </p:txBody>
      </p:sp>
      <p:grpSp>
        <p:nvGrpSpPr>
          <p:cNvPr id="63532" name="Group 115"/>
          <p:cNvGrpSpPr>
            <a:grpSpLocks/>
          </p:cNvGrpSpPr>
          <p:nvPr/>
        </p:nvGrpSpPr>
        <p:grpSpPr bwMode="auto">
          <a:xfrm rot="1067142">
            <a:off x="4648200" y="4819650"/>
            <a:ext cx="1512888" cy="1223963"/>
            <a:chOff x="96" y="768"/>
            <a:chExt cx="2256" cy="1824"/>
          </a:xfrm>
        </p:grpSpPr>
        <p:sp>
          <p:nvSpPr>
            <p:cNvPr id="63575" name="Freeform 116"/>
            <p:cNvSpPr>
              <a:spLocks/>
            </p:cNvSpPr>
            <p:nvPr/>
          </p:nvSpPr>
          <p:spPr bwMode="auto">
            <a:xfrm>
              <a:off x="1536" y="768"/>
              <a:ext cx="288" cy="432"/>
            </a:xfrm>
            <a:custGeom>
              <a:avLst/>
              <a:gdLst>
                <a:gd name="T0" fmla="*/ 192 w 288"/>
                <a:gd name="T1" fmla="*/ 0 h 432"/>
                <a:gd name="T2" fmla="*/ 240 w 288"/>
                <a:gd name="T3" fmla="*/ 144 h 432"/>
                <a:gd name="T4" fmla="*/ 240 w 288"/>
                <a:gd name="T5" fmla="*/ 192 h 432"/>
                <a:gd name="T6" fmla="*/ 288 w 288"/>
                <a:gd name="T7" fmla="*/ 384 h 432"/>
                <a:gd name="T8" fmla="*/ 240 w 288"/>
                <a:gd name="T9" fmla="*/ 432 h 432"/>
                <a:gd name="T10" fmla="*/ 144 w 288"/>
                <a:gd name="T11" fmla="*/ 336 h 432"/>
                <a:gd name="T12" fmla="*/ 0 w 288"/>
                <a:gd name="T13" fmla="*/ 144 h 432"/>
                <a:gd name="T14" fmla="*/ 48 w 288"/>
                <a:gd name="T15" fmla="*/ 144 h 432"/>
                <a:gd name="T16" fmla="*/ 96 w 288"/>
                <a:gd name="T17" fmla="*/ 96 h 432"/>
                <a:gd name="T18" fmla="*/ 48 w 288"/>
                <a:gd name="T19" fmla="*/ 144 h 432"/>
                <a:gd name="T20" fmla="*/ 192 w 288"/>
                <a:gd name="T21" fmla="*/ 0 h 4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8"/>
                <a:gd name="T34" fmla="*/ 0 h 432"/>
                <a:gd name="T35" fmla="*/ 288 w 288"/>
                <a:gd name="T36" fmla="*/ 432 h 4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8" h="432">
                  <a:moveTo>
                    <a:pt x="192" y="0"/>
                  </a:moveTo>
                  <a:lnTo>
                    <a:pt x="240" y="144"/>
                  </a:lnTo>
                  <a:lnTo>
                    <a:pt x="240" y="192"/>
                  </a:lnTo>
                  <a:lnTo>
                    <a:pt x="288" y="384"/>
                  </a:lnTo>
                  <a:lnTo>
                    <a:pt x="240" y="432"/>
                  </a:lnTo>
                  <a:lnTo>
                    <a:pt x="144" y="336"/>
                  </a:lnTo>
                  <a:lnTo>
                    <a:pt x="0" y="144"/>
                  </a:lnTo>
                  <a:lnTo>
                    <a:pt x="48" y="144"/>
                  </a:lnTo>
                  <a:lnTo>
                    <a:pt x="96" y="96"/>
                  </a:lnTo>
                  <a:lnTo>
                    <a:pt x="48" y="144"/>
                  </a:lnTo>
                  <a:lnTo>
                    <a:pt x="192" y="0"/>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76" name="Freeform 117"/>
            <p:cNvSpPr>
              <a:spLocks/>
            </p:cNvSpPr>
            <p:nvPr/>
          </p:nvSpPr>
          <p:spPr bwMode="auto">
            <a:xfrm>
              <a:off x="96" y="2064"/>
              <a:ext cx="480" cy="384"/>
            </a:xfrm>
            <a:custGeom>
              <a:avLst/>
              <a:gdLst>
                <a:gd name="T0" fmla="*/ 96 w 480"/>
                <a:gd name="T1" fmla="*/ 96 h 384"/>
                <a:gd name="T2" fmla="*/ 240 w 480"/>
                <a:gd name="T3" fmla="*/ 0 h 384"/>
                <a:gd name="T4" fmla="*/ 480 w 480"/>
                <a:gd name="T5" fmla="*/ 144 h 384"/>
                <a:gd name="T6" fmla="*/ 480 w 480"/>
                <a:gd name="T7" fmla="*/ 240 h 384"/>
                <a:gd name="T8" fmla="*/ 240 w 480"/>
                <a:gd name="T9" fmla="*/ 384 h 384"/>
                <a:gd name="T10" fmla="*/ 192 w 480"/>
                <a:gd name="T11" fmla="*/ 336 h 384"/>
                <a:gd name="T12" fmla="*/ 0 w 480"/>
                <a:gd name="T13" fmla="*/ 192 h 384"/>
                <a:gd name="T14" fmla="*/ 96 w 480"/>
                <a:gd name="T15" fmla="*/ 96 h 384"/>
                <a:gd name="T16" fmla="*/ 0 60000 65536"/>
                <a:gd name="T17" fmla="*/ 0 60000 65536"/>
                <a:gd name="T18" fmla="*/ 0 60000 65536"/>
                <a:gd name="T19" fmla="*/ 0 60000 65536"/>
                <a:gd name="T20" fmla="*/ 0 60000 65536"/>
                <a:gd name="T21" fmla="*/ 0 60000 65536"/>
                <a:gd name="T22" fmla="*/ 0 60000 65536"/>
                <a:gd name="T23" fmla="*/ 0 60000 65536"/>
                <a:gd name="T24" fmla="*/ 0 w 480"/>
                <a:gd name="T25" fmla="*/ 0 h 384"/>
                <a:gd name="T26" fmla="*/ 480 w 480"/>
                <a:gd name="T27" fmla="*/ 384 h 3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0" h="384">
                  <a:moveTo>
                    <a:pt x="96" y="96"/>
                  </a:moveTo>
                  <a:lnTo>
                    <a:pt x="240" y="0"/>
                  </a:lnTo>
                  <a:lnTo>
                    <a:pt x="480" y="144"/>
                  </a:lnTo>
                  <a:lnTo>
                    <a:pt x="480" y="240"/>
                  </a:lnTo>
                  <a:lnTo>
                    <a:pt x="240" y="384"/>
                  </a:lnTo>
                  <a:lnTo>
                    <a:pt x="192" y="336"/>
                  </a:lnTo>
                  <a:lnTo>
                    <a:pt x="0" y="192"/>
                  </a:lnTo>
                  <a:lnTo>
                    <a:pt x="96" y="96"/>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77" name="Freeform 118"/>
            <p:cNvSpPr>
              <a:spLocks/>
            </p:cNvSpPr>
            <p:nvPr/>
          </p:nvSpPr>
          <p:spPr bwMode="auto">
            <a:xfrm>
              <a:off x="1008" y="768"/>
              <a:ext cx="720" cy="384"/>
            </a:xfrm>
            <a:custGeom>
              <a:avLst/>
              <a:gdLst>
                <a:gd name="T0" fmla="*/ 48 w 720"/>
                <a:gd name="T1" fmla="*/ 336 h 384"/>
                <a:gd name="T2" fmla="*/ 240 w 720"/>
                <a:gd name="T3" fmla="*/ 192 h 384"/>
                <a:gd name="T4" fmla="*/ 576 w 720"/>
                <a:gd name="T5" fmla="*/ 96 h 384"/>
                <a:gd name="T6" fmla="*/ 720 w 720"/>
                <a:gd name="T7" fmla="*/ 0 h 384"/>
                <a:gd name="T8" fmla="*/ 480 w 720"/>
                <a:gd name="T9" fmla="*/ 240 h 384"/>
                <a:gd name="T10" fmla="*/ 384 w 720"/>
                <a:gd name="T11" fmla="*/ 288 h 384"/>
                <a:gd name="T12" fmla="*/ 240 w 720"/>
                <a:gd name="T13" fmla="*/ 336 h 384"/>
                <a:gd name="T14" fmla="*/ 48 w 720"/>
                <a:gd name="T15" fmla="*/ 384 h 384"/>
                <a:gd name="T16" fmla="*/ 0 w 720"/>
                <a:gd name="T17" fmla="*/ 384 h 384"/>
                <a:gd name="T18" fmla="*/ 48 w 720"/>
                <a:gd name="T19" fmla="*/ 336 h 3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20"/>
                <a:gd name="T31" fmla="*/ 0 h 384"/>
                <a:gd name="T32" fmla="*/ 720 w 720"/>
                <a:gd name="T33" fmla="*/ 384 h 3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20" h="384">
                  <a:moveTo>
                    <a:pt x="48" y="336"/>
                  </a:moveTo>
                  <a:lnTo>
                    <a:pt x="240" y="192"/>
                  </a:lnTo>
                  <a:lnTo>
                    <a:pt x="576" y="96"/>
                  </a:lnTo>
                  <a:lnTo>
                    <a:pt x="720" y="0"/>
                  </a:lnTo>
                  <a:lnTo>
                    <a:pt x="480" y="240"/>
                  </a:lnTo>
                  <a:lnTo>
                    <a:pt x="384" y="288"/>
                  </a:lnTo>
                  <a:lnTo>
                    <a:pt x="240" y="336"/>
                  </a:lnTo>
                  <a:lnTo>
                    <a:pt x="48" y="384"/>
                  </a:lnTo>
                  <a:lnTo>
                    <a:pt x="0" y="384"/>
                  </a:lnTo>
                  <a:lnTo>
                    <a:pt x="48" y="336"/>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78" name="Freeform 119"/>
            <p:cNvSpPr>
              <a:spLocks/>
            </p:cNvSpPr>
            <p:nvPr/>
          </p:nvSpPr>
          <p:spPr bwMode="auto">
            <a:xfrm>
              <a:off x="576" y="1872"/>
              <a:ext cx="672" cy="384"/>
            </a:xfrm>
            <a:custGeom>
              <a:avLst/>
              <a:gdLst>
                <a:gd name="T0" fmla="*/ 672 w 672"/>
                <a:gd name="T1" fmla="*/ 0 h 384"/>
                <a:gd name="T2" fmla="*/ 480 w 672"/>
                <a:gd name="T3" fmla="*/ 192 h 384"/>
                <a:gd name="T4" fmla="*/ 192 w 672"/>
                <a:gd name="T5" fmla="*/ 336 h 384"/>
                <a:gd name="T6" fmla="*/ 48 w 672"/>
                <a:gd name="T7" fmla="*/ 384 h 384"/>
                <a:gd name="T8" fmla="*/ 0 w 672"/>
                <a:gd name="T9" fmla="*/ 384 h 384"/>
                <a:gd name="T10" fmla="*/ 192 w 672"/>
                <a:gd name="T11" fmla="*/ 288 h 384"/>
                <a:gd name="T12" fmla="*/ 240 w 672"/>
                <a:gd name="T13" fmla="*/ 192 h 384"/>
                <a:gd name="T14" fmla="*/ 384 w 672"/>
                <a:gd name="T15" fmla="*/ 96 h 384"/>
                <a:gd name="T16" fmla="*/ 480 w 672"/>
                <a:gd name="T17" fmla="*/ 48 h 384"/>
                <a:gd name="T18" fmla="*/ 624 w 672"/>
                <a:gd name="T19" fmla="*/ 0 h 384"/>
                <a:gd name="T20" fmla="*/ 672 w 672"/>
                <a:gd name="T21" fmla="*/ 0 h 3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384"/>
                <a:gd name="T35" fmla="*/ 672 w 672"/>
                <a:gd name="T36" fmla="*/ 384 h 3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384">
                  <a:moveTo>
                    <a:pt x="672" y="0"/>
                  </a:moveTo>
                  <a:lnTo>
                    <a:pt x="480" y="192"/>
                  </a:lnTo>
                  <a:lnTo>
                    <a:pt x="192" y="336"/>
                  </a:lnTo>
                  <a:lnTo>
                    <a:pt x="48" y="384"/>
                  </a:lnTo>
                  <a:lnTo>
                    <a:pt x="0" y="384"/>
                  </a:lnTo>
                  <a:lnTo>
                    <a:pt x="192" y="288"/>
                  </a:lnTo>
                  <a:lnTo>
                    <a:pt x="240" y="192"/>
                  </a:lnTo>
                  <a:lnTo>
                    <a:pt x="384" y="96"/>
                  </a:lnTo>
                  <a:lnTo>
                    <a:pt x="480" y="48"/>
                  </a:lnTo>
                  <a:lnTo>
                    <a:pt x="624" y="0"/>
                  </a:lnTo>
                  <a:lnTo>
                    <a:pt x="672" y="0"/>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79" name="Freeform 120"/>
            <p:cNvSpPr>
              <a:spLocks/>
            </p:cNvSpPr>
            <p:nvPr/>
          </p:nvSpPr>
          <p:spPr bwMode="auto">
            <a:xfrm>
              <a:off x="144" y="1872"/>
              <a:ext cx="480" cy="384"/>
            </a:xfrm>
            <a:custGeom>
              <a:avLst/>
              <a:gdLst>
                <a:gd name="T0" fmla="*/ 96 w 480"/>
                <a:gd name="T1" fmla="*/ 96 h 384"/>
                <a:gd name="T2" fmla="*/ 240 w 480"/>
                <a:gd name="T3" fmla="*/ 0 h 384"/>
                <a:gd name="T4" fmla="*/ 480 w 480"/>
                <a:gd name="T5" fmla="*/ 144 h 384"/>
                <a:gd name="T6" fmla="*/ 480 w 480"/>
                <a:gd name="T7" fmla="*/ 240 h 384"/>
                <a:gd name="T8" fmla="*/ 240 w 480"/>
                <a:gd name="T9" fmla="*/ 384 h 384"/>
                <a:gd name="T10" fmla="*/ 192 w 480"/>
                <a:gd name="T11" fmla="*/ 336 h 384"/>
                <a:gd name="T12" fmla="*/ 0 w 480"/>
                <a:gd name="T13" fmla="*/ 192 h 384"/>
                <a:gd name="T14" fmla="*/ 96 w 480"/>
                <a:gd name="T15" fmla="*/ 96 h 384"/>
                <a:gd name="T16" fmla="*/ 0 60000 65536"/>
                <a:gd name="T17" fmla="*/ 0 60000 65536"/>
                <a:gd name="T18" fmla="*/ 0 60000 65536"/>
                <a:gd name="T19" fmla="*/ 0 60000 65536"/>
                <a:gd name="T20" fmla="*/ 0 60000 65536"/>
                <a:gd name="T21" fmla="*/ 0 60000 65536"/>
                <a:gd name="T22" fmla="*/ 0 60000 65536"/>
                <a:gd name="T23" fmla="*/ 0 60000 65536"/>
                <a:gd name="T24" fmla="*/ 0 w 480"/>
                <a:gd name="T25" fmla="*/ 0 h 384"/>
                <a:gd name="T26" fmla="*/ 480 w 480"/>
                <a:gd name="T27" fmla="*/ 384 h 3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0" h="384">
                  <a:moveTo>
                    <a:pt x="96" y="96"/>
                  </a:moveTo>
                  <a:lnTo>
                    <a:pt x="240" y="0"/>
                  </a:lnTo>
                  <a:lnTo>
                    <a:pt x="480" y="144"/>
                  </a:lnTo>
                  <a:lnTo>
                    <a:pt x="480" y="240"/>
                  </a:lnTo>
                  <a:lnTo>
                    <a:pt x="240" y="384"/>
                  </a:lnTo>
                  <a:lnTo>
                    <a:pt x="192" y="336"/>
                  </a:lnTo>
                  <a:lnTo>
                    <a:pt x="0" y="192"/>
                  </a:lnTo>
                  <a:lnTo>
                    <a:pt x="96" y="96"/>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80" name="Freeform 121"/>
            <p:cNvSpPr>
              <a:spLocks/>
            </p:cNvSpPr>
            <p:nvPr/>
          </p:nvSpPr>
          <p:spPr bwMode="auto">
            <a:xfrm>
              <a:off x="816" y="1104"/>
              <a:ext cx="480" cy="384"/>
            </a:xfrm>
            <a:custGeom>
              <a:avLst/>
              <a:gdLst>
                <a:gd name="T0" fmla="*/ 96 w 480"/>
                <a:gd name="T1" fmla="*/ 96 h 384"/>
                <a:gd name="T2" fmla="*/ 240 w 480"/>
                <a:gd name="T3" fmla="*/ 0 h 384"/>
                <a:gd name="T4" fmla="*/ 480 w 480"/>
                <a:gd name="T5" fmla="*/ 144 h 384"/>
                <a:gd name="T6" fmla="*/ 480 w 480"/>
                <a:gd name="T7" fmla="*/ 240 h 384"/>
                <a:gd name="T8" fmla="*/ 240 w 480"/>
                <a:gd name="T9" fmla="*/ 384 h 384"/>
                <a:gd name="T10" fmla="*/ 192 w 480"/>
                <a:gd name="T11" fmla="*/ 336 h 384"/>
                <a:gd name="T12" fmla="*/ 0 w 480"/>
                <a:gd name="T13" fmla="*/ 192 h 384"/>
                <a:gd name="T14" fmla="*/ 96 w 480"/>
                <a:gd name="T15" fmla="*/ 96 h 384"/>
                <a:gd name="T16" fmla="*/ 0 60000 65536"/>
                <a:gd name="T17" fmla="*/ 0 60000 65536"/>
                <a:gd name="T18" fmla="*/ 0 60000 65536"/>
                <a:gd name="T19" fmla="*/ 0 60000 65536"/>
                <a:gd name="T20" fmla="*/ 0 60000 65536"/>
                <a:gd name="T21" fmla="*/ 0 60000 65536"/>
                <a:gd name="T22" fmla="*/ 0 60000 65536"/>
                <a:gd name="T23" fmla="*/ 0 60000 65536"/>
                <a:gd name="T24" fmla="*/ 0 w 480"/>
                <a:gd name="T25" fmla="*/ 0 h 384"/>
                <a:gd name="T26" fmla="*/ 480 w 480"/>
                <a:gd name="T27" fmla="*/ 384 h 3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0" h="384">
                  <a:moveTo>
                    <a:pt x="96" y="96"/>
                  </a:moveTo>
                  <a:lnTo>
                    <a:pt x="240" y="0"/>
                  </a:lnTo>
                  <a:lnTo>
                    <a:pt x="480" y="144"/>
                  </a:lnTo>
                  <a:lnTo>
                    <a:pt x="480" y="240"/>
                  </a:lnTo>
                  <a:lnTo>
                    <a:pt x="240" y="384"/>
                  </a:lnTo>
                  <a:lnTo>
                    <a:pt x="192" y="336"/>
                  </a:lnTo>
                  <a:lnTo>
                    <a:pt x="0" y="192"/>
                  </a:lnTo>
                  <a:lnTo>
                    <a:pt x="96" y="96"/>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81" name="Freeform 122"/>
            <p:cNvSpPr>
              <a:spLocks/>
            </p:cNvSpPr>
            <p:nvPr/>
          </p:nvSpPr>
          <p:spPr bwMode="auto">
            <a:xfrm>
              <a:off x="856" y="1488"/>
              <a:ext cx="416" cy="304"/>
            </a:xfrm>
            <a:custGeom>
              <a:avLst/>
              <a:gdLst>
                <a:gd name="T0" fmla="*/ 56 w 416"/>
                <a:gd name="T1" fmla="*/ 96 h 304"/>
                <a:gd name="T2" fmla="*/ 248 w 416"/>
                <a:gd name="T3" fmla="*/ 0 h 304"/>
                <a:gd name="T4" fmla="*/ 392 w 416"/>
                <a:gd name="T5" fmla="*/ 96 h 304"/>
                <a:gd name="T6" fmla="*/ 392 w 416"/>
                <a:gd name="T7" fmla="*/ 144 h 304"/>
                <a:gd name="T8" fmla="*/ 392 w 416"/>
                <a:gd name="T9" fmla="*/ 192 h 304"/>
                <a:gd name="T10" fmla="*/ 344 w 416"/>
                <a:gd name="T11" fmla="*/ 288 h 304"/>
                <a:gd name="T12" fmla="*/ 200 w 416"/>
                <a:gd name="T13" fmla="*/ 288 h 304"/>
                <a:gd name="T14" fmla="*/ 104 w 416"/>
                <a:gd name="T15" fmla="*/ 288 h 304"/>
                <a:gd name="T16" fmla="*/ 8 w 416"/>
                <a:gd name="T17" fmla="*/ 240 h 304"/>
                <a:gd name="T18" fmla="*/ 56 w 416"/>
                <a:gd name="T19" fmla="*/ 144 h 304"/>
                <a:gd name="T20" fmla="*/ 56 w 416"/>
                <a:gd name="T21" fmla="*/ 96 h 3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6"/>
                <a:gd name="T34" fmla="*/ 0 h 304"/>
                <a:gd name="T35" fmla="*/ 416 w 416"/>
                <a:gd name="T36" fmla="*/ 304 h 30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6" h="304">
                  <a:moveTo>
                    <a:pt x="56" y="96"/>
                  </a:moveTo>
                  <a:cubicBezTo>
                    <a:pt x="88" y="72"/>
                    <a:pt x="192" y="0"/>
                    <a:pt x="248" y="0"/>
                  </a:cubicBezTo>
                  <a:cubicBezTo>
                    <a:pt x="304" y="0"/>
                    <a:pt x="368" y="72"/>
                    <a:pt x="392" y="96"/>
                  </a:cubicBezTo>
                  <a:cubicBezTo>
                    <a:pt x="416" y="120"/>
                    <a:pt x="392" y="128"/>
                    <a:pt x="392" y="144"/>
                  </a:cubicBezTo>
                  <a:cubicBezTo>
                    <a:pt x="392" y="160"/>
                    <a:pt x="400" y="168"/>
                    <a:pt x="392" y="192"/>
                  </a:cubicBezTo>
                  <a:cubicBezTo>
                    <a:pt x="384" y="216"/>
                    <a:pt x="376" y="272"/>
                    <a:pt x="344" y="288"/>
                  </a:cubicBezTo>
                  <a:cubicBezTo>
                    <a:pt x="312" y="304"/>
                    <a:pt x="240" y="288"/>
                    <a:pt x="200" y="288"/>
                  </a:cubicBezTo>
                  <a:cubicBezTo>
                    <a:pt x="160" y="288"/>
                    <a:pt x="136" y="296"/>
                    <a:pt x="104" y="288"/>
                  </a:cubicBezTo>
                  <a:cubicBezTo>
                    <a:pt x="72" y="280"/>
                    <a:pt x="16" y="264"/>
                    <a:pt x="8" y="240"/>
                  </a:cubicBezTo>
                  <a:cubicBezTo>
                    <a:pt x="0" y="216"/>
                    <a:pt x="48" y="168"/>
                    <a:pt x="56" y="144"/>
                  </a:cubicBezTo>
                  <a:cubicBezTo>
                    <a:pt x="64" y="120"/>
                    <a:pt x="24" y="120"/>
                    <a:pt x="56" y="96"/>
                  </a:cubicBez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82" name="Freeform 123"/>
            <p:cNvSpPr>
              <a:spLocks/>
            </p:cNvSpPr>
            <p:nvPr/>
          </p:nvSpPr>
          <p:spPr bwMode="auto">
            <a:xfrm>
              <a:off x="576" y="1433"/>
              <a:ext cx="360" cy="303"/>
            </a:xfrm>
            <a:custGeom>
              <a:avLst/>
              <a:gdLst>
                <a:gd name="T0" fmla="*/ 360 w 360"/>
                <a:gd name="T1" fmla="*/ 103 h 303"/>
                <a:gd name="T2" fmla="*/ 168 w 360"/>
                <a:gd name="T3" fmla="*/ 7 h 303"/>
                <a:gd name="T4" fmla="*/ 43 w 360"/>
                <a:gd name="T5" fmla="*/ 60 h 303"/>
                <a:gd name="T6" fmla="*/ 24 w 360"/>
                <a:gd name="T7" fmla="*/ 151 h 303"/>
                <a:gd name="T8" fmla="*/ 24 w 360"/>
                <a:gd name="T9" fmla="*/ 247 h 303"/>
                <a:gd name="T10" fmla="*/ 168 w 360"/>
                <a:gd name="T11" fmla="*/ 295 h 303"/>
                <a:gd name="T12" fmla="*/ 216 w 360"/>
                <a:gd name="T13" fmla="*/ 295 h 303"/>
                <a:gd name="T14" fmla="*/ 277 w 360"/>
                <a:gd name="T15" fmla="*/ 290 h 303"/>
                <a:gd name="T16" fmla="*/ 0 60000 65536"/>
                <a:gd name="T17" fmla="*/ 0 60000 65536"/>
                <a:gd name="T18" fmla="*/ 0 60000 65536"/>
                <a:gd name="T19" fmla="*/ 0 60000 65536"/>
                <a:gd name="T20" fmla="*/ 0 60000 65536"/>
                <a:gd name="T21" fmla="*/ 0 60000 65536"/>
                <a:gd name="T22" fmla="*/ 0 60000 65536"/>
                <a:gd name="T23" fmla="*/ 0 60000 65536"/>
                <a:gd name="T24" fmla="*/ 0 w 360"/>
                <a:gd name="T25" fmla="*/ 0 h 303"/>
                <a:gd name="T26" fmla="*/ 360 w 360"/>
                <a:gd name="T27" fmla="*/ 303 h 3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0" h="303">
                  <a:moveTo>
                    <a:pt x="360" y="103"/>
                  </a:moveTo>
                  <a:cubicBezTo>
                    <a:pt x="280" y="55"/>
                    <a:pt x="221" y="14"/>
                    <a:pt x="168" y="7"/>
                  </a:cubicBezTo>
                  <a:cubicBezTo>
                    <a:pt x="115" y="0"/>
                    <a:pt x="67" y="36"/>
                    <a:pt x="43" y="60"/>
                  </a:cubicBezTo>
                  <a:cubicBezTo>
                    <a:pt x="19" y="84"/>
                    <a:pt x="27" y="120"/>
                    <a:pt x="24" y="151"/>
                  </a:cubicBezTo>
                  <a:cubicBezTo>
                    <a:pt x="21" y="182"/>
                    <a:pt x="0" y="223"/>
                    <a:pt x="24" y="247"/>
                  </a:cubicBezTo>
                  <a:cubicBezTo>
                    <a:pt x="48" y="271"/>
                    <a:pt x="136" y="287"/>
                    <a:pt x="168" y="295"/>
                  </a:cubicBezTo>
                  <a:cubicBezTo>
                    <a:pt x="200" y="303"/>
                    <a:pt x="198" y="296"/>
                    <a:pt x="216" y="295"/>
                  </a:cubicBezTo>
                  <a:cubicBezTo>
                    <a:pt x="234" y="294"/>
                    <a:pt x="264" y="291"/>
                    <a:pt x="277" y="290"/>
                  </a:cubicBezTo>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83" name="Freeform 124"/>
            <p:cNvSpPr>
              <a:spLocks/>
            </p:cNvSpPr>
            <p:nvPr/>
          </p:nvSpPr>
          <p:spPr bwMode="auto">
            <a:xfrm>
              <a:off x="1056" y="1344"/>
              <a:ext cx="480" cy="384"/>
            </a:xfrm>
            <a:custGeom>
              <a:avLst/>
              <a:gdLst>
                <a:gd name="T0" fmla="*/ 96 w 480"/>
                <a:gd name="T1" fmla="*/ 96 h 384"/>
                <a:gd name="T2" fmla="*/ 240 w 480"/>
                <a:gd name="T3" fmla="*/ 0 h 384"/>
                <a:gd name="T4" fmla="*/ 480 w 480"/>
                <a:gd name="T5" fmla="*/ 144 h 384"/>
                <a:gd name="T6" fmla="*/ 480 w 480"/>
                <a:gd name="T7" fmla="*/ 240 h 384"/>
                <a:gd name="T8" fmla="*/ 240 w 480"/>
                <a:gd name="T9" fmla="*/ 384 h 384"/>
                <a:gd name="T10" fmla="*/ 192 w 480"/>
                <a:gd name="T11" fmla="*/ 336 h 384"/>
                <a:gd name="T12" fmla="*/ 0 w 480"/>
                <a:gd name="T13" fmla="*/ 192 h 384"/>
                <a:gd name="T14" fmla="*/ 96 w 480"/>
                <a:gd name="T15" fmla="*/ 96 h 384"/>
                <a:gd name="T16" fmla="*/ 0 60000 65536"/>
                <a:gd name="T17" fmla="*/ 0 60000 65536"/>
                <a:gd name="T18" fmla="*/ 0 60000 65536"/>
                <a:gd name="T19" fmla="*/ 0 60000 65536"/>
                <a:gd name="T20" fmla="*/ 0 60000 65536"/>
                <a:gd name="T21" fmla="*/ 0 60000 65536"/>
                <a:gd name="T22" fmla="*/ 0 60000 65536"/>
                <a:gd name="T23" fmla="*/ 0 60000 65536"/>
                <a:gd name="T24" fmla="*/ 0 w 480"/>
                <a:gd name="T25" fmla="*/ 0 h 384"/>
                <a:gd name="T26" fmla="*/ 480 w 480"/>
                <a:gd name="T27" fmla="*/ 384 h 3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0" h="384">
                  <a:moveTo>
                    <a:pt x="96" y="96"/>
                  </a:moveTo>
                  <a:lnTo>
                    <a:pt x="240" y="0"/>
                  </a:lnTo>
                  <a:lnTo>
                    <a:pt x="480" y="144"/>
                  </a:lnTo>
                  <a:lnTo>
                    <a:pt x="480" y="240"/>
                  </a:lnTo>
                  <a:lnTo>
                    <a:pt x="240" y="384"/>
                  </a:lnTo>
                  <a:lnTo>
                    <a:pt x="192" y="336"/>
                  </a:lnTo>
                  <a:lnTo>
                    <a:pt x="0" y="192"/>
                  </a:lnTo>
                  <a:lnTo>
                    <a:pt x="96" y="96"/>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84" name="Freeform 125"/>
            <p:cNvSpPr>
              <a:spLocks/>
            </p:cNvSpPr>
            <p:nvPr/>
          </p:nvSpPr>
          <p:spPr bwMode="auto">
            <a:xfrm>
              <a:off x="528" y="1680"/>
              <a:ext cx="528" cy="336"/>
            </a:xfrm>
            <a:custGeom>
              <a:avLst/>
              <a:gdLst>
                <a:gd name="T0" fmla="*/ 96 w 528"/>
                <a:gd name="T1" fmla="*/ 48 h 336"/>
                <a:gd name="T2" fmla="*/ 0 w 528"/>
                <a:gd name="T3" fmla="*/ 240 h 336"/>
                <a:gd name="T4" fmla="*/ 96 w 528"/>
                <a:gd name="T5" fmla="*/ 288 h 336"/>
                <a:gd name="T6" fmla="*/ 192 w 528"/>
                <a:gd name="T7" fmla="*/ 336 h 336"/>
                <a:gd name="T8" fmla="*/ 480 w 528"/>
                <a:gd name="T9" fmla="*/ 336 h 336"/>
                <a:gd name="T10" fmla="*/ 528 w 528"/>
                <a:gd name="T11" fmla="*/ 240 h 336"/>
                <a:gd name="T12" fmla="*/ 528 w 528"/>
                <a:gd name="T13" fmla="*/ 144 h 336"/>
                <a:gd name="T14" fmla="*/ 432 w 528"/>
                <a:gd name="T15" fmla="*/ 96 h 336"/>
                <a:gd name="T16" fmla="*/ 240 w 528"/>
                <a:gd name="T17" fmla="*/ 48 h 336"/>
                <a:gd name="T18" fmla="*/ 144 w 528"/>
                <a:gd name="T19" fmla="*/ 0 h 336"/>
                <a:gd name="T20" fmla="*/ 96 w 528"/>
                <a:gd name="T21" fmla="*/ 48 h 3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8"/>
                <a:gd name="T34" fmla="*/ 0 h 336"/>
                <a:gd name="T35" fmla="*/ 528 w 528"/>
                <a:gd name="T36" fmla="*/ 336 h 3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8" h="336">
                  <a:moveTo>
                    <a:pt x="96" y="48"/>
                  </a:moveTo>
                  <a:lnTo>
                    <a:pt x="0" y="240"/>
                  </a:lnTo>
                  <a:lnTo>
                    <a:pt x="96" y="288"/>
                  </a:lnTo>
                  <a:lnTo>
                    <a:pt x="192" y="336"/>
                  </a:lnTo>
                  <a:lnTo>
                    <a:pt x="480" y="336"/>
                  </a:lnTo>
                  <a:lnTo>
                    <a:pt x="528" y="240"/>
                  </a:lnTo>
                  <a:lnTo>
                    <a:pt x="528" y="144"/>
                  </a:lnTo>
                  <a:lnTo>
                    <a:pt x="432" y="96"/>
                  </a:lnTo>
                  <a:lnTo>
                    <a:pt x="240" y="48"/>
                  </a:lnTo>
                  <a:lnTo>
                    <a:pt x="144" y="0"/>
                  </a:lnTo>
                  <a:lnTo>
                    <a:pt x="96" y="48"/>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85" name="Freeform 126"/>
            <p:cNvSpPr>
              <a:spLocks/>
            </p:cNvSpPr>
            <p:nvPr/>
          </p:nvSpPr>
          <p:spPr bwMode="auto">
            <a:xfrm>
              <a:off x="1008" y="1680"/>
              <a:ext cx="384" cy="240"/>
            </a:xfrm>
            <a:custGeom>
              <a:avLst/>
              <a:gdLst>
                <a:gd name="T0" fmla="*/ 96 w 384"/>
                <a:gd name="T1" fmla="*/ 240 h 240"/>
                <a:gd name="T2" fmla="*/ 288 w 384"/>
                <a:gd name="T3" fmla="*/ 192 h 240"/>
                <a:gd name="T4" fmla="*/ 384 w 384"/>
                <a:gd name="T5" fmla="*/ 48 h 240"/>
                <a:gd name="T6" fmla="*/ 336 w 384"/>
                <a:gd name="T7" fmla="*/ 0 h 240"/>
                <a:gd name="T8" fmla="*/ 192 w 384"/>
                <a:gd name="T9" fmla="*/ 48 h 240"/>
                <a:gd name="T10" fmla="*/ 0 w 384"/>
                <a:gd name="T11" fmla="*/ 96 h 240"/>
                <a:gd name="T12" fmla="*/ 48 w 384"/>
                <a:gd name="T13" fmla="*/ 192 h 240"/>
                <a:gd name="T14" fmla="*/ 96 w 384"/>
                <a:gd name="T15" fmla="*/ 240 h 240"/>
                <a:gd name="T16" fmla="*/ 0 60000 65536"/>
                <a:gd name="T17" fmla="*/ 0 60000 65536"/>
                <a:gd name="T18" fmla="*/ 0 60000 65536"/>
                <a:gd name="T19" fmla="*/ 0 60000 65536"/>
                <a:gd name="T20" fmla="*/ 0 60000 65536"/>
                <a:gd name="T21" fmla="*/ 0 60000 65536"/>
                <a:gd name="T22" fmla="*/ 0 60000 65536"/>
                <a:gd name="T23" fmla="*/ 0 60000 65536"/>
                <a:gd name="T24" fmla="*/ 0 w 384"/>
                <a:gd name="T25" fmla="*/ 0 h 240"/>
                <a:gd name="T26" fmla="*/ 384 w 384"/>
                <a:gd name="T27" fmla="*/ 240 h 2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4" h="240">
                  <a:moveTo>
                    <a:pt x="96" y="240"/>
                  </a:moveTo>
                  <a:lnTo>
                    <a:pt x="288" y="192"/>
                  </a:lnTo>
                  <a:lnTo>
                    <a:pt x="384" y="48"/>
                  </a:lnTo>
                  <a:lnTo>
                    <a:pt x="336" y="0"/>
                  </a:lnTo>
                  <a:lnTo>
                    <a:pt x="192" y="48"/>
                  </a:lnTo>
                  <a:lnTo>
                    <a:pt x="0" y="96"/>
                  </a:lnTo>
                  <a:lnTo>
                    <a:pt x="48" y="192"/>
                  </a:lnTo>
                  <a:lnTo>
                    <a:pt x="96" y="240"/>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86" name="Freeform 127"/>
            <p:cNvSpPr>
              <a:spLocks/>
            </p:cNvSpPr>
            <p:nvPr/>
          </p:nvSpPr>
          <p:spPr bwMode="auto">
            <a:xfrm>
              <a:off x="816" y="1296"/>
              <a:ext cx="432" cy="240"/>
            </a:xfrm>
            <a:custGeom>
              <a:avLst/>
              <a:gdLst>
                <a:gd name="T0" fmla="*/ 48 w 432"/>
                <a:gd name="T1" fmla="*/ 144 h 240"/>
                <a:gd name="T2" fmla="*/ 240 w 432"/>
                <a:gd name="T3" fmla="*/ 0 h 240"/>
                <a:gd name="T4" fmla="*/ 336 w 432"/>
                <a:gd name="T5" fmla="*/ 0 h 240"/>
                <a:gd name="T6" fmla="*/ 432 w 432"/>
                <a:gd name="T7" fmla="*/ 96 h 240"/>
                <a:gd name="T8" fmla="*/ 192 w 432"/>
                <a:gd name="T9" fmla="*/ 240 h 240"/>
                <a:gd name="T10" fmla="*/ 48 w 432"/>
                <a:gd name="T11" fmla="*/ 240 h 240"/>
                <a:gd name="T12" fmla="*/ 0 w 432"/>
                <a:gd name="T13" fmla="*/ 144 h 240"/>
                <a:gd name="T14" fmla="*/ 48 w 432"/>
                <a:gd name="T15" fmla="*/ 144 h 240"/>
                <a:gd name="T16" fmla="*/ 0 60000 65536"/>
                <a:gd name="T17" fmla="*/ 0 60000 65536"/>
                <a:gd name="T18" fmla="*/ 0 60000 65536"/>
                <a:gd name="T19" fmla="*/ 0 60000 65536"/>
                <a:gd name="T20" fmla="*/ 0 60000 65536"/>
                <a:gd name="T21" fmla="*/ 0 60000 65536"/>
                <a:gd name="T22" fmla="*/ 0 60000 65536"/>
                <a:gd name="T23" fmla="*/ 0 60000 65536"/>
                <a:gd name="T24" fmla="*/ 0 w 432"/>
                <a:gd name="T25" fmla="*/ 0 h 240"/>
                <a:gd name="T26" fmla="*/ 432 w 432"/>
                <a:gd name="T27" fmla="*/ 240 h 2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2" h="240">
                  <a:moveTo>
                    <a:pt x="48" y="144"/>
                  </a:moveTo>
                  <a:lnTo>
                    <a:pt x="240" y="0"/>
                  </a:lnTo>
                  <a:lnTo>
                    <a:pt x="336" y="0"/>
                  </a:lnTo>
                  <a:lnTo>
                    <a:pt x="432" y="96"/>
                  </a:lnTo>
                  <a:lnTo>
                    <a:pt x="192" y="240"/>
                  </a:lnTo>
                  <a:lnTo>
                    <a:pt x="48" y="240"/>
                  </a:lnTo>
                  <a:lnTo>
                    <a:pt x="0" y="144"/>
                  </a:lnTo>
                  <a:lnTo>
                    <a:pt x="48" y="144"/>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87" name="Freeform 128"/>
            <p:cNvSpPr>
              <a:spLocks/>
            </p:cNvSpPr>
            <p:nvPr/>
          </p:nvSpPr>
          <p:spPr bwMode="auto">
            <a:xfrm>
              <a:off x="384" y="1632"/>
              <a:ext cx="336" cy="480"/>
            </a:xfrm>
            <a:custGeom>
              <a:avLst/>
              <a:gdLst>
                <a:gd name="T0" fmla="*/ 192 w 336"/>
                <a:gd name="T1" fmla="*/ 0 h 480"/>
                <a:gd name="T2" fmla="*/ 0 w 336"/>
                <a:gd name="T3" fmla="*/ 240 h 480"/>
                <a:gd name="T4" fmla="*/ 0 w 336"/>
                <a:gd name="T5" fmla="*/ 336 h 480"/>
                <a:gd name="T6" fmla="*/ 48 w 336"/>
                <a:gd name="T7" fmla="*/ 480 h 480"/>
                <a:gd name="T8" fmla="*/ 144 w 336"/>
                <a:gd name="T9" fmla="*/ 480 h 480"/>
                <a:gd name="T10" fmla="*/ 240 w 336"/>
                <a:gd name="T11" fmla="*/ 432 h 480"/>
                <a:gd name="T12" fmla="*/ 336 w 336"/>
                <a:gd name="T13" fmla="*/ 384 h 480"/>
                <a:gd name="T14" fmla="*/ 144 w 336"/>
                <a:gd name="T15" fmla="*/ 288 h 480"/>
                <a:gd name="T16" fmla="*/ 240 w 336"/>
                <a:gd name="T17" fmla="*/ 96 h 480"/>
                <a:gd name="T18" fmla="*/ 288 w 336"/>
                <a:gd name="T19" fmla="*/ 48 h 480"/>
                <a:gd name="T20" fmla="*/ 192 w 336"/>
                <a:gd name="T21" fmla="*/ 48 h 480"/>
                <a:gd name="T22" fmla="*/ 192 w 336"/>
                <a:gd name="T23" fmla="*/ 0 h 4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6"/>
                <a:gd name="T37" fmla="*/ 0 h 480"/>
                <a:gd name="T38" fmla="*/ 336 w 336"/>
                <a:gd name="T39" fmla="*/ 480 h 4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6" h="480">
                  <a:moveTo>
                    <a:pt x="192" y="0"/>
                  </a:moveTo>
                  <a:lnTo>
                    <a:pt x="0" y="240"/>
                  </a:lnTo>
                  <a:lnTo>
                    <a:pt x="0" y="336"/>
                  </a:lnTo>
                  <a:lnTo>
                    <a:pt x="48" y="480"/>
                  </a:lnTo>
                  <a:lnTo>
                    <a:pt x="144" y="480"/>
                  </a:lnTo>
                  <a:lnTo>
                    <a:pt x="240" y="432"/>
                  </a:lnTo>
                  <a:lnTo>
                    <a:pt x="336" y="384"/>
                  </a:lnTo>
                  <a:lnTo>
                    <a:pt x="144" y="288"/>
                  </a:lnTo>
                  <a:lnTo>
                    <a:pt x="240" y="96"/>
                  </a:lnTo>
                  <a:lnTo>
                    <a:pt x="288" y="48"/>
                  </a:lnTo>
                  <a:lnTo>
                    <a:pt x="192" y="48"/>
                  </a:lnTo>
                  <a:lnTo>
                    <a:pt x="192" y="0"/>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88" name="Freeform 129"/>
            <p:cNvSpPr>
              <a:spLocks/>
            </p:cNvSpPr>
            <p:nvPr/>
          </p:nvSpPr>
          <p:spPr bwMode="auto">
            <a:xfrm>
              <a:off x="1248" y="1152"/>
              <a:ext cx="480" cy="384"/>
            </a:xfrm>
            <a:custGeom>
              <a:avLst/>
              <a:gdLst>
                <a:gd name="T0" fmla="*/ 96 w 480"/>
                <a:gd name="T1" fmla="*/ 96 h 384"/>
                <a:gd name="T2" fmla="*/ 240 w 480"/>
                <a:gd name="T3" fmla="*/ 0 h 384"/>
                <a:gd name="T4" fmla="*/ 480 w 480"/>
                <a:gd name="T5" fmla="*/ 144 h 384"/>
                <a:gd name="T6" fmla="*/ 480 w 480"/>
                <a:gd name="T7" fmla="*/ 240 h 384"/>
                <a:gd name="T8" fmla="*/ 240 w 480"/>
                <a:gd name="T9" fmla="*/ 384 h 384"/>
                <a:gd name="T10" fmla="*/ 192 w 480"/>
                <a:gd name="T11" fmla="*/ 336 h 384"/>
                <a:gd name="T12" fmla="*/ 0 w 480"/>
                <a:gd name="T13" fmla="*/ 192 h 384"/>
                <a:gd name="T14" fmla="*/ 96 w 480"/>
                <a:gd name="T15" fmla="*/ 96 h 384"/>
                <a:gd name="T16" fmla="*/ 0 60000 65536"/>
                <a:gd name="T17" fmla="*/ 0 60000 65536"/>
                <a:gd name="T18" fmla="*/ 0 60000 65536"/>
                <a:gd name="T19" fmla="*/ 0 60000 65536"/>
                <a:gd name="T20" fmla="*/ 0 60000 65536"/>
                <a:gd name="T21" fmla="*/ 0 60000 65536"/>
                <a:gd name="T22" fmla="*/ 0 60000 65536"/>
                <a:gd name="T23" fmla="*/ 0 60000 65536"/>
                <a:gd name="T24" fmla="*/ 0 w 480"/>
                <a:gd name="T25" fmla="*/ 0 h 384"/>
                <a:gd name="T26" fmla="*/ 480 w 480"/>
                <a:gd name="T27" fmla="*/ 384 h 3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0" h="384">
                  <a:moveTo>
                    <a:pt x="96" y="96"/>
                  </a:moveTo>
                  <a:lnTo>
                    <a:pt x="240" y="0"/>
                  </a:lnTo>
                  <a:lnTo>
                    <a:pt x="480" y="144"/>
                  </a:lnTo>
                  <a:lnTo>
                    <a:pt x="480" y="240"/>
                  </a:lnTo>
                  <a:lnTo>
                    <a:pt x="240" y="384"/>
                  </a:lnTo>
                  <a:lnTo>
                    <a:pt x="192" y="336"/>
                  </a:lnTo>
                  <a:lnTo>
                    <a:pt x="0" y="192"/>
                  </a:lnTo>
                  <a:lnTo>
                    <a:pt x="96" y="96"/>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89" name="Freeform 130"/>
            <p:cNvSpPr>
              <a:spLocks/>
            </p:cNvSpPr>
            <p:nvPr/>
          </p:nvSpPr>
          <p:spPr bwMode="auto">
            <a:xfrm>
              <a:off x="336" y="1872"/>
              <a:ext cx="480" cy="384"/>
            </a:xfrm>
            <a:custGeom>
              <a:avLst/>
              <a:gdLst>
                <a:gd name="T0" fmla="*/ 96 w 480"/>
                <a:gd name="T1" fmla="*/ 96 h 384"/>
                <a:gd name="T2" fmla="*/ 240 w 480"/>
                <a:gd name="T3" fmla="*/ 0 h 384"/>
                <a:gd name="T4" fmla="*/ 480 w 480"/>
                <a:gd name="T5" fmla="*/ 144 h 384"/>
                <a:gd name="T6" fmla="*/ 480 w 480"/>
                <a:gd name="T7" fmla="*/ 240 h 384"/>
                <a:gd name="T8" fmla="*/ 240 w 480"/>
                <a:gd name="T9" fmla="*/ 384 h 384"/>
                <a:gd name="T10" fmla="*/ 192 w 480"/>
                <a:gd name="T11" fmla="*/ 336 h 384"/>
                <a:gd name="T12" fmla="*/ 0 w 480"/>
                <a:gd name="T13" fmla="*/ 192 h 384"/>
                <a:gd name="T14" fmla="*/ 96 w 480"/>
                <a:gd name="T15" fmla="*/ 96 h 384"/>
                <a:gd name="T16" fmla="*/ 0 60000 65536"/>
                <a:gd name="T17" fmla="*/ 0 60000 65536"/>
                <a:gd name="T18" fmla="*/ 0 60000 65536"/>
                <a:gd name="T19" fmla="*/ 0 60000 65536"/>
                <a:gd name="T20" fmla="*/ 0 60000 65536"/>
                <a:gd name="T21" fmla="*/ 0 60000 65536"/>
                <a:gd name="T22" fmla="*/ 0 60000 65536"/>
                <a:gd name="T23" fmla="*/ 0 60000 65536"/>
                <a:gd name="T24" fmla="*/ 0 w 480"/>
                <a:gd name="T25" fmla="*/ 0 h 384"/>
                <a:gd name="T26" fmla="*/ 480 w 480"/>
                <a:gd name="T27" fmla="*/ 384 h 3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0" h="384">
                  <a:moveTo>
                    <a:pt x="96" y="96"/>
                  </a:moveTo>
                  <a:lnTo>
                    <a:pt x="240" y="0"/>
                  </a:lnTo>
                  <a:lnTo>
                    <a:pt x="480" y="144"/>
                  </a:lnTo>
                  <a:lnTo>
                    <a:pt x="480" y="240"/>
                  </a:lnTo>
                  <a:lnTo>
                    <a:pt x="240" y="384"/>
                  </a:lnTo>
                  <a:lnTo>
                    <a:pt x="192" y="336"/>
                  </a:lnTo>
                  <a:lnTo>
                    <a:pt x="0" y="192"/>
                  </a:lnTo>
                  <a:lnTo>
                    <a:pt x="96" y="96"/>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90" name="Freeform 131"/>
            <p:cNvSpPr>
              <a:spLocks/>
            </p:cNvSpPr>
            <p:nvPr/>
          </p:nvSpPr>
          <p:spPr bwMode="auto">
            <a:xfrm>
              <a:off x="1056" y="1056"/>
              <a:ext cx="480" cy="384"/>
            </a:xfrm>
            <a:custGeom>
              <a:avLst/>
              <a:gdLst>
                <a:gd name="T0" fmla="*/ 96 w 480"/>
                <a:gd name="T1" fmla="*/ 96 h 384"/>
                <a:gd name="T2" fmla="*/ 240 w 480"/>
                <a:gd name="T3" fmla="*/ 0 h 384"/>
                <a:gd name="T4" fmla="*/ 480 w 480"/>
                <a:gd name="T5" fmla="*/ 144 h 384"/>
                <a:gd name="T6" fmla="*/ 480 w 480"/>
                <a:gd name="T7" fmla="*/ 240 h 384"/>
                <a:gd name="T8" fmla="*/ 240 w 480"/>
                <a:gd name="T9" fmla="*/ 384 h 384"/>
                <a:gd name="T10" fmla="*/ 192 w 480"/>
                <a:gd name="T11" fmla="*/ 336 h 384"/>
                <a:gd name="T12" fmla="*/ 0 w 480"/>
                <a:gd name="T13" fmla="*/ 192 h 384"/>
                <a:gd name="T14" fmla="*/ 96 w 480"/>
                <a:gd name="T15" fmla="*/ 96 h 384"/>
                <a:gd name="T16" fmla="*/ 0 60000 65536"/>
                <a:gd name="T17" fmla="*/ 0 60000 65536"/>
                <a:gd name="T18" fmla="*/ 0 60000 65536"/>
                <a:gd name="T19" fmla="*/ 0 60000 65536"/>
                <a:gd name="T20" fmla="*/ 0 60000 65536"/>
                <a:gd name="T21" fmla="*/ 0 60000 65536"/>
                <a:gd name="T22" fmla="*/ 0 60000 65536"/>
                <a:gd name="T23" fmla="*/ 0 60000 65536"/>
                <a:gd name="T24" fmla="*/ 0 w 480"/>
                <a:gd name="T25" fmla="*/ 0 h 384"/>
                <a:gd name="T26" fmla="*/ 480 w 480"/>
                <a:gd name="T27" fmla="*/ 384 h 3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0" h="384">
                  <a:moveTo>
                    <a:pt x="96" y="96"/>
                  </a:moveTo>
                  <a:lnTo>
                    <a:pt x="240" y="0"/>
                  </a:lnTo>
                  <a:lnTo>
                    <a:pt x="480" y="144"/>
                  </a:lnTo>
                  <a:lnTo>
                    <a:pt x="480" y="240"/>
                  </a:lnTo>
                  <a:lnTo>
                    <a:pt x="240" y="384"/>
                  </a:lnTo>
                  <a:lnTo>
                    <a:pt x="192" y="336"/>
                  </a:lnTo>
                  <a:lnTo>
                    <a:pt x="0" y="192"/>
                  </a:lnTo>
                  <a:lnTo>
                    <a:pt x="96" y="96"/>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91" name="Freeform 132"/>
            <p:cNvSpPr>
              <a:spLocks/>
            </p:cNvSpPr>
            <p:nvPr/>
          </p:nvSpPr>
          <p:spPr bwMode="auto">
            <a:xfrm>
              <a:off x="1152" y="1440"/>
              <a:ext cx="480" cy="384"/>
            </a:xfrm>
            <a:custGeom>
              <a:avLst/>
              <a:gdLst>
                <a:gd name="T0" fmla="*/ 96 w 480"/>
                <a:gd name="T1" fmla="*/ 96 h 384"/>
                <a:gd name="T2" fmla="*/ 240 w 480"/>
                <a:gd name="T3" fmla="*/ 0 h 384"/>
                <a:gd name="T4" fmla="*/ 480 w 480"/>
                <a:gd name="T5" fmla="*/ 144 h 384"/>
                <a:gd name="T6" fmla="*/ 480 w 480"/>
                <a:gd name="T7" fmla="*/ 240 h 384"/>
                <a:gd name="T8" fmla="*/ 240 w 480"/>
                <a:gd name="T9" fmla="*/ 384 h 384"/>
                <a:gd name="T10" fmla="*/ 192 w 480"/>
                <a:gd name="T11" fmla="*/ 336 h 384"/>
                <a:gd name="T12" fmla="*/ 0 w 480"/>
                <a:gd name="T13" fmla="*/ 192 h 384"/>
                <a:gd name="T14" fmla="*/ 96 w 480"/>
                <a:gd name="T15" fmla="*/ 96 h 384"/>
                <a:gd name="T16" fmla="*/ 0 60000 65536"/>
                <a:gd name="T17" fmla="*/ 0 60000 65536"/>
                <a:gd name="T18" fmla="*/ 0 60000 65536"/>
                <a:gd name="T19" fmla="*/ 0 60000 65536"/>
                <a:gd name="T20" fmla="*/ 0 60000 65536"/>
                <a:gd name="T21" fmla="*/ 0 60000 65536"/>
                <a:gd name="T22" fmla="*/ 0 60000 65536"/>
                <a:gd name="T23" fmla="*/ 0 60000 65536"/>
                <a:gd name="T24" fmla="*/ 0 w 480"/>
                <a:gd name="T25" fmla="*/ 0 h 384"/>
                <a:gd name="T26" fmla="*/ 480 w 480"/>
                <a:gd name="T27" fmla="*/ 384 h 3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0" h="384">
                  <a:moveTo>
                    <a:pt x="96" y="96"/>
                  </a:moveTo>
                  <a:lnTo>
                    <a:pt x="240" y="0"/>
                  </a:lnTo>
                  <a:lnTo>
                    <a:pt x="480" y="144"/>
                  </a:lnTo>
                  <a:lnTo>
                    <a:pt x="480" y="240"/>
                  </a:lnTo>
                  <a:lnTo>
                    <a:pt x="240" y="384"/>
                  </a:lnTo>
                  <a:lnTo>
                    <a:pt x="192" y="336"/>
                  </a:lnTo>
                  <a:lnTo>
                    <a:pt x="0" y="192"/>
                  </a:lnTo>
                  <a:lnTo>
                    <a:pt x="96" y="96"/>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92" name="Freeform 133"/>
            <p:cNvSpPr>
              <a:spLocks/>
            </p:cNvSpPr>
            <p:nvPr/>
          </p:nvSpPr>
          <p:spPr bwMode="auto">
            <a:xfrm>
              <a:off x="384" y="1296"/>
              <a:ext cx="528" cy="528"/>
            </a:xfrm>
            <a:custGeom>
              <a:avLst/>
              <a:gdLst>
                <a:gd name="T0" fmla="*/ 48 w 528"/>
                <a:gd name="T1" fmla="*/ 480 h 528"/>
                <a:gd name="T2" fmla="*/ 192 w 528"/>
                <a:gd name="T3" fmla="*/ 144 h 528"/>
                <a:gd name="T4" fmla="*/ 384 w 528"/>
                <a:gd name="T5" fmla="*/ 0 h 528"/>
                <a:gd name="T6" fmla="*/ 432 w 528"/>
                <a:gd name="T7" fmla="*/ 0 h 528"/>
                <a:gd name="T8" fmla="*/ 528 w 528"/>
                <a:gd name="T9" fmla="*/ 48 h 528"/>
                <a:gd name="T10" fmla="*/ 432 w 528"/>
                <a:gd name="T11" fmla="*/ 144 h 528"/>
                <a:gd name="T12" fmla="*/ 336 w 528"/>
                <a:gd name="T13" fmla="*/ 192 h 528"/>
                <a:gd name="T14" fmla="*/ 192 w 528"/>
                <a:gd name="T15" fmla="*/ 336 h 528"/>
                <a:gd name="T16" fmla="*/ 192 w 528"/>
                <a:gd name="T17" fmla="*/ 384 h 528"/>
                <a:gd name="T18" fmla="*/ 96 w 528"/>
                <a:gd name="T19" fmla="*/ 480 h 528"/>
                <a:gd name="T20" fmla="*/ 0 w 528"/>
                <a:gd name="T21" fmla="*/ 528 h 528"/>
                <a:gd name="T22" fmla="*/ 48 w 528"/>
                <a:gd name="T23" fmla="*/ 480 h 5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8"/>
                <a:gd name="T37" fmla="*/ 0 h 528"/>
                <a:gd name="T38" fmla="*/ 528 w 528"/>
                <a:gd name="T39" fmla="*/ 528 h 5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8" h="528">
                  <a:moveTo>
                    <a:pt x="48" y="480"/>
                  </a:moveTo>
                  <a:lnTo>
                    <a:pt x="192" y="144"/>
                  </a:lnTo>
                  <a:lnTo>
                    <a:pt x="384" y="0"/>
                  </a:lnTo>
                  <a:lnTo>
                    <a:pt x="432" y="0"/>
                  </a:lnTo>
                  <a:lnTo>
                    <a:pt x="528" y="48"/>
                  </a:lnTo>
                  <a:lnTo>
                    <a:pt x="432" y="144"/>
                  </a:lnTo>
                  <a:lnTo>
                    <a:pt x="336" y="192"/>
                  </a:lnTo>
                  <a:lnTo>
                    <a:pt x="192" y="336"/>
                  </a:lnTo>
                  <a:lnTo>
                    <a:pt x="192" y="384"/>
                  </a:lnTo>
                  <a:lnTo>
                    <a:pt x="96" y="480"/>
                  </a:lnTo>
                  <a:lnTo>
                    <a:pt x="0" y="528"/>
                  </a:lnTo>
                  <a:lnTo>
                    <a:pt x="48" y="480"/>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93" name="Freeform 134"/>
            <p:cNvSpPr>
              <a:spLocks/>
            </p:cNvSpPr>
            <p:nvPr/>
          </p:nvSpPr>
          <p:spPr bwMode="auto">
            <a:xfrm>
              <a:off x="1296" y="912"/>
              <a:ext cx="480" cy="384"/>
            </a:xfrm>
            <a:custGeom>
              <a:avLst/>
              <a:gdLst>
                <a:gd name="T0" fmla="*/ 96 w 480"/>
                <a:gd name="T1" fmla="*/ 96 h 384"/>
                <a:gd name="T2" fmla="*/ 240 w 480"/>
                <a:gd name="T3" fmla="*/ 0 h 384"/>
                <a:gd name="T4" fmla="*/ 480 w 480"/>
                <a:gd name="T5" fmla="*/ 144 h 384"/>
                <a:gd name="T6" fmla="*/ 480 w 480"/>
                <a:gd name="T7" fmla="*/ 240 h 384"/>
                <a:gd name="T8" fmla="*/ 240 w 480"/>
                <a:gd name="T9" fmla="*/ 384 h 384"/>
                <a:gd name="T10" fmla="*/ 192 w 480"/>
                <a:gd name="T11" fmla="*/ 336 h 384"/>
                <a:gd name="T12" fmla="*/ 0 w 480"/>
                <a:gd name="T13" fmla="*/ 192 h 384"/>
                <a:gd name="T14" fmla="*/ 96 w 480"/>
                <a:gd name="T15" fmla="*/ 96 h 384"/>
                <a:gd name="T16" fmla="*/ 0 60000 65536"/>
                <a:gd name="T17" fmla="*/ 0 60000 65536"/>
                <a:gd name="T18" fmla="*/ 0 60000 65536"/>
                <a:gd name="T19" fmla="*/ 0 60000 65536"/>
                <a:gd name="T20" fmla="*/ 0 60000 65536"/>
                <a:gd name="T21" fmla="*/ 0 60000 65536"/>
                <a:gd name="T22" fmla="*/ 0 60000 65536"/>
                <a:gd name="T23" fmla="*/ 0 60000 65536"/>
                <a:gd name="T24" fmla="*/ 0 w 480"/>
                <a:gd name="T25" fmla="*/ 0 h 384"/>
                <a:gd name="T26" fmla="*/ 480 w 480"/>
                <a:gd name="T27" fmla="*/ 384 h 3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0" h="384">
                  <a:moveTo>
                    <a:pt x="96" y="96"/>
                  </a:moveTo>
                  <a:lnTo>
                    <a:pt x="240" y="0"/>
                  </a:lnTo>
                  <a:lnTo>
                    <a:pt x="480" y="144"/>
                  </a:lnTo>
                  <a:lnTo>
                    <a:pt x="480" y="240"/>
                  </a:lnTo>
                  <a:lnTo>
                    <a:pt x="240" y="384"/>
                  </a:lnTo>
                  <a:lnTo>
                    <a:pt x="192" y="336"/>
                  </a:lnTo>
                  <a:lnTo>
                    <a:pt x="0" y="192"/>
                  </a:lnTo>
                  <a:lnTo>
                    <a:pt x="96" y="96"/>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94" name="Freeform 135"/>
            <p:cNvSpPr>
              <a:spLocks/>
            </p:cNvSpPr>
            <p:nvPr/>
          </p:nvSpPr>
          <p:spPr bwMode="auto">
            <a:xfrm>
              <a:off x="288" y="2160"/>
              <a:ext cx="576" cy="432"/>
            </a:xfrm>
            <a:custGeom>
              <a:avLst/>
              <a:gdLst>
                <a:gd name="T0" fmla="*/ 576 w 576"/>
                <a:gd name="T1" fmla="*/ 0 h 432"/>
                <a:gd name="T2" fmla="*/ 384 w 576"/>
                <a:gd name="T3" fmla="*/ 240 h 432"/>
                <a:gd name="T4" fmla="*/ 48 w 576"/>
                <a:gd name="T5" fmla="*/ 432 h 432"/>
                <a:gd name="T6" fmla="*/ 0 w 576"/>
                <a:gd name="T7" fmla="*/ 432 h 432"/>
                <a:gd name="T8" fmla="*/ 96 w 576"/>
                <a:gd name="T9" fmla="*/ 288 h 432"/>
                <a:gd name="T10" fmla="*/ 192 w 576"/>
                <a:gd name="T11" fmla="*/ 192 h 432"/>
                <a:gd name="T12" fmla="*/ 336 w 576"/>
                <a:gd name="T13" fmla="*/ 96 h 432"/>
                <a:gd name="T14" fmla="*/ 480 w 576"/>
                <a:gd name="T15" fmla="*/ 48 h 432"/>
                <a:gd name="T16" fmla="*/ 576 w 576"/>
                <a:gd name="T17" fmla="*/ 0 h 4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6"/>
                <a:gd name="T28" fmla="*/ 0 h 432"/>
                <a:gd name="T29" fmla="*/ 576 w 576"/>
                <a:gd name="T30" fmla="*/ 432 h 4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6" h="432">
                  <a:moveTo>
                    <a:pt x="576" y="0"/>
                  </a:moveTo>
                  <a:lnTo>
                    <a:pt x="384" y="240"/>
                  </a:lnTo>
                  <a:lnTo>
                    <a:pt x="48" y="432"/>
                  </a:lnTo>
                  <a:lnTo>
                    <a:pt x="0" y="432"/>
                  </a:lnTo>
                  <a:lnTo>
                    <a:pt x="96" y="288"/>
                  </a:lnTo>
                  <a:lnTo>
                    <a:pt x="192" y="192"/>
                  </a:lnTo>
                  <a:lnTo>
                    <a:pt x="336" y="96"/>
                  </a:lnTo>
                  <a:lnTo>
                    <a:pt x="480" y="48"/>
                  </a:lnTo>
                  <a:lnTo>
                    <a:pt x="576" y="0"/>
                  </a:lnTo>
                  <a:close/>
                </a:path>
              </a:pathLst>
            </a:custGeom>
            <a:gradFill rotWithShape="0">
              <a:gsLst>
                <a:gs pos="0">
                  <a:srgbClr val="0000FF"/>
                </a:gs>
                <a:gs pos="100000">
                  <a:srgbClr val="0000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95" name="Freeform 136"/>
            <p:cNvSpPr>
              <a:spLocks/>
            </p:cNvSpPr>
            <p:nvPr/>
          </p:nvSpPr>
          <p:spPr bwMode="auto">
            <a:xfrm>
              <a:off x="1536" y="1344"/>
              <a:ext cx="432" cy="288"/>
            </a:xfrm>
            <a:custGeom>
              <a:avLst/>
              <a:gdLst>
                <a:gd name="T0" fmla="*/ 96 w 432"/>
                <a:gd name="T1" fmla="*/ 288 h 288"/>
                <a:gd name="T2" fmla="*/ 336 w 432"/>
                <a:gd name="T3" fmla="*/ 240 h 288"/>
                <a:gd name="T4" fmla="*/ 432 w 432"/>
                <a:gd name="T5" fmla="*/ 96 h 288"/>
                <a:gd name="T6" fmla="*/ 192 w 432"/>
                <a:gd name="T7" fmla="*/ 0 h 288"/>
                <a:gd name="T8" fmla="*/ 144 w 432"/>
                <a:gd name="T9" fmla="*/ 48 h 288"/>
                <a:gd name="T10" fmla="*/ 0 w 432"/>
                <a:gd name="T11" fmla="*/ 144 h 288"/>
                <a:gd name="T12" fmla="*/ 96 w 432"/>
                <a:gd name="T13" fmla="*/ 288 h 288"/>
                <a:gd name="T14" fmla="*/ 0 60000 65536"/>
                <a:gd name="T15" fmla="*/ 0 60000 65536"/>
                <a:gd name="T16" fmla="*/ 0 60000 65536"/>
                <a:gd name="T17" fmla="*/ 0 60000 65536"/>
                <a:gd name="T18" fmla="*/ 0 60000 65536"/>
                <a:gd name="T19" fmla="*/ 0 60000 65536"/>
                <a:gd name="T20" fmla="*/ 0 60000 65536"/>
                <a:gd name="T21" fmla="*/ 0 w 432"/>
                <a:gd name="T22" fmla="*/ 0 h 288"/>
                <a:gd name="T23" fmla="*/ 432 w 432"/>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2" h="288">
                  <a:moveTo>
                    <a:pt x="96" y="288"/>
                  </a:moveTo>
                  <a:lnTo>
                    <a:pt x="336" y="240"/>
                  </a:lnTo>
                  <a:lnTo>
                    <a:pt x="432" y="96"/>
                  </a:lnTo>
                  <a:lnTo>
                    <a:pt x="192" y="0"/>
                  </a:lnTo>
                  <a:lnTo>
                    <a:pt x="144" y="48"/>
                  </a:lnTo>
                  <a:lnTo>
                    <a:pt x="0" y="144"/>
                  </a:lnTo>
                  <a:lnTo>
                    <a:pt x="96" y="288"/>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96" name="Freeform 137"/>
            <p:cNvSpPr>
              <a:spLocks/>
            </p:cNvSpPr>
            <p:nvPr/>
          </p:nvSpPr>
          <p:spPr bwMode="auto">
            <a:xfrm>
              <a:off x="1728" y="768"/>
              <a:ext cx="624" cy="864"/>
            </a:xfrm>
            <a:custGeom>
              <a:avLst/>
              <a:gdLst>
                <a:gd name="T0" fmla="*/ 0 w 624"/>
                <a:gd name="T1" fmla="*/ 0 h 864"/>
                <a:gd name="T2" fmla="*/ 384 w 624"/>
                <a:gd name="T3" fmla="*/ 48 h 864"/>
                <a:gd name="T4" fmla="*/ 480 w 624"/>
                <a:gd name="T5" fmla="*/ 240 h 864"/>
                <a:gd name="T6" fmla="*/ 624 w 624"/>
                <a:gd name="T7" fmla="*/ 432 h 864"/>
                <a:gd name="T8" fmla="*/ 576 w 624"/>
                <a:gd name="T9" fmla="*/ 624 h 864"/>
                <a:gd name="T10" fmla="*/ 480 w 624"/>
                <a:gd name="T11" fmla="*/ 864 h 864"/>
                <a:gd name="T12" fmla="*/ 192 w 624"/>
                <a:gd name="T13" fmla="*/ 864 h 864"/>
                <a:gd name="T14" fmla="*/ 48 w 624"/>
                <a:gd name="T15" fmla="*/ 864 h 864"/>
                <a:gd name="T16" fmla="*/ 48 w 624"/>
                <a:gd name="T17" fmla="*/ 816 h 864"/>
                <a:gd name="T18" fmla="*/ 240 w 624"/>
                <a:gd name="T19" fmla="*/ 672 h 864"/>
                <a:gd name="T20" fmla="*/ 288 w 624"/>
                <a:gd name="T21" fmla="*/ 576 h 864"/>
                <a:gd name="T22" fmla="*/ 96 w 624"/>
                <a:gd name="T23" fmla="*/ 336 h 864"/>
                <a:gd name="T24" fmla="*/ 48 w 624"/>
                <a:gd name="T25" fmla="*/ 336 h 864"/>
                <a:gd name="T26" fmla="*/ 48 w 624"/>
                <a:gd name="T27" fmla="*/ 144 h 864"/>
                <a:gd name="T28" fmla="*/ 0 w 624"/>
                <a:gd name="T29" fmla="*/ 0 h 8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24"/>
                <a:gd name="T46" fmla="*/ 0 h 864"/>
                <a:gd name="T47" fmla="*/ 624 w 624"/>
                <a:gd name="T48" fmla="*/ 864 h 8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24" h="864">
                  <a:moveTo>
                    <a:pt x="0" y="0"/>
                  </a:moveTo>
                  <a:lnTo>
                    <a:pt x="384" y="48"/>
                  </a:lnTo>
                  <a:lnTo>
                    <a:pt x="480" y="240"/>
                  </a:lnTo>
                  <a:lnTo>
                    <a:pt x="624" y="432"/>
                  </a:lnTo>
                  <a:lnTo>
                    <a:pt x="576" y="624"/>
                  </a:lnTo>
                  <a:lnTo>
                    <a:pt x="480" y="864"/>
                  </a:lnTo>
                  <a:lnTo>
                    <a:pt x="192" y="864"/>
                  </a:lnTo>
                  <a:lnTo>
                    <a:pt x="48" y="864"/>
                  </a:lnTo>
                  <a:lnTo>
                    <a:pt x="48" y="816"/>
                  </a:lnTo>
                  <a:lnTo>
                    <a:pt x="240" y="672"/>
                  </a:lnTo>
                  <a:lnTo>
                    <a:pt x="288" y="576"/>
                  </a:lnTo>
                  <a:lnTo>
                    <a:pt x="96" y="336"/>
                  </a:lnTo>
                  <a:lnTo>
                    <a:pt x="48" y="336"/>
                  </a:lnTo>
                  <a:lnTo>
                    <a:pt x="48" y="144"/>
                  </a:lnTo>
                  <a:lnTo>
                    <a:pt x="0" y="0"/>
                  </a:lnTo>
                  <a:close/>
                </a:path>
              </a:pathLst>
            </a:custGeom>
            <a:solidFill>
              <a:srgbClr val="333399"/>
            </a:soli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97" name="Freeform 138"/>
            <p:cNvSpPr>
              <a:spLocks/>
            </p:cNvSpPr>
            <p:nvPr/>
          </p:nvSpPr>
          <p:spPr bwMode="auto">
            <a:xfrm>
              <a:off x="1488" y="1584"/>
              <a:ext cx="528" cy="192"/>
            </a:xfrm>
            <a:custGeom>
              <a:avLst/>
              <a:gdLst>
                <a:gd name="T0" fmla="*/ 528 w 528"/>
                <a:gd name="T1" fmla="*/ 96 h 192"/>
                <a:gd name="T2" fmla="*/ 240 w 528"/>
                <a:gd name="T3" fmla="*/ 192 h 192"/>
                <a:gd name="T4" fmla="*/ 0 w 528"/>
                <a:gd name="T5" fmla="*/ 192 h 192"/>
                <a:gd name="T6" fmla="*/ 144 w 528"/>
                <a:gd name="T7" fmla="*/ 96 h 192"/>
                <a:gd name="T8" fmla="*/ 144 w 528"/>
                <a:gd name="T9" fmla="*/ 48 h 192"/>
                <a:gd name="T10" fmla="*/ 240 w 528"/>
                <a:gd name="T11" fmla="*/ 0 h 192"/>
                <a:gd name="T12" fmla="*/ 336 w 528"/>
                <a:gd name="T13" fmla="*/ 0 h 192"/>
                <a:gd name="T14" fmla="*/ 528 w 528"/>
                <a:gd name="T15" fmla="*/ 48 h 192"/>
                <a:gd name="T16" fmla="*/ 528 w 528"/>
                <a:gd name="T17" fmla="*/ 96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8"/>
                <a:gd name="T28" fmla="*/ 0 h 192"/>
                <a:gd name="T29" fmla="*/ 528 w 528"/>
                <a:gd name="T30" fmla="*/ 192 h 1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8" h="192">
                  <a:moveTo>
                    <a:pt x="528" y="96"/>
                  </a:moveTo>
                  <a:lnTo>
                    <a:pt x="240" y="192"/>
                  </a:lnTo>
                  <a:lnTo>
                    <a:pt x="0" y="192"/>
                  </a:lnTo>
                  <a:lnTo>
                    <a:pt x="144" y="96"/>
                  </a:lnTo>
                  <a:lnTo>
                    <a:pt x="144" y="48"/>
                  </a:lnTo>
                  <a:lnTo>
                    <a:pt x="240" y="0"/>
                  </a:lnTo>
                  <a:lnTo>
                    <a:pt x="336" y="0"/>
                  </a:lnTo>
                  <a:lnTo>
                    <a:pt x="528" y="48"/>
                  </a:lnTo>
                  <a:lnTo>
                    <a:pt x="528" y="96"/>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98" name="Freeform 139"/>
            <p:cNvSpPr>
              <a:spLocks/>
            </p:cNvSpPr>
            <p:nvPr/>
          </p:nvSpPr>
          <p:spPr bwMode="auto">
            <a:xfrm>
              <a:off x="1056" y="1776"/>
              <a:ext cx="672" cy="288"/>
            </a:xfrm>
            <a:custGeom>
              <a:avLst/>
              <a:gdLst>
                <a:gd name="T0" fmla="*/ 672 w 672"/>
                <a:gd name="T1" fmla="*/ 0 h 288"/>
                <a:gd name="T2" fmla="*/ 336 w 672"/>
                <a:gd name="T3" fmla="*/ 96 h 288"/>
                <a:gd name="T4" fmla="*/ 0 w 672"/>
                <a:gd name="T5" fmla="*/ 288 h 288"/>
                <a:gd name="T6" fmla="*/ 144 w 672"/>
                <a:gd name="T7" fmla="*/ 96 h 288"/>
                <a:gd name="T8" fmla="*/ 336 w 672"/>
                <a:gd name="T9" fmla="*/ 0 h 288"/>
                <a:gd name="T10" fmla="*/ 480 w 672"/>
                <a:gd name="T11" fmla="*/ 0 h 288"/>
                <a:gd name="T12" fmla="*/ 672 w 672"/>
                <a:gd name="T13" fmla="*/ 0 h 288"/>
                <a:gd name="T14" fmla="*/ 0 60000 65536"/>
                <a:gd name="T15" fmla="*/ 0 60000 65536"/>
                <a:gd name="T16" fmla="*/ 0 60000 65536"/>
                <a:gd name="T17" fmla="*/ 0 60000 65536"/>
                <a:gd name="T18" fmla="*/ 0 60000 65536"/>
                <a:gd name="T19" fmla="*/ 0 60000 65536"/>
                <a:gd name="T20" fmla="*/ 0 60000 65536"/>
                <a:gd name="T21" fmla="*/ 0 w 672"/>
                <a:gd name="T22" fmla="*/ 0 h 288"/>
                <a:gd name="T23" fmla="*/ 672 w 672"/>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2" h="288">
                  <a:moveTo>
                    <a:pt x="672" y="0"/>
                  </a:moveTo>
                  <a:lnTo>
                    <a:pt x="336" y="96"/>
                  </a:lnTo>
                  <a:lnTo>
                    <a:pt x="0" y="288"/>
                  </a:lnTo>
                  <a:lnTo>
                    <a:pt x="144" y="96"/>
                  </a:lnTo>
                  <a:lnTo>
                    <a:pt x="336" y="0"/>
                  </a:lnTo>
                  <a:lnTo>
                    <a:pt x="480" y="0"/>
                  </a:lnTo>
                  <a:lnTo>
                    <a:pt x="672" y="0"/>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99" name="Freeform 140"/>
            <p:cNvSpPr>
              <a:spLocks/>
            </p:cNvSpPr>
            <p:nvPr/>
          </p:nvSpPr>
          <p:spPr bwMode="auto">
            <a:xfrm>
              <a:off x="1824" y="1392"/>
              <a:ext cx="432" cy="240"/>
            </a:xfrm>
            <a:custGeom>
              <a:avLst/>
              <a:gdLst>
                <a:gd name="T0" fmla="*/ 192 w 432"/>
                <a:gd name="T1" fmla="*/ 0 h 240"/>
                <a:gd name="T2" fmla="*/ 288 w 432"/>
                <a:gd name="T3" fmla="*/ 48 h 240"/>
                <a:gd name="T4" fmla="*/ 432 w 432"/>
                <a:gd name="T5" fmla="*/ 144 h 240"/>
                <a:gd name="T6" fmla="*/ 384 w 432"/>
                <a:gd name="T7" fmla="*/ 240 h 240"/>
                <a:gd name="T8" fmla="*/ 240 w 432"/>
                <a:gd name="T9" fmla="*/ 240 h 240"/>
                <a:gd name="T10" fmla="*/ 96 w 432"/>
                <a:gd name="T11" fmla="*/ 240 h 240"/>
                <a:gd name="T12" fmla="*/ 0 w 432"/>
                <a:gd name="T13" fmla="*/ 192 h 240"/>
                <a:gd name="T14" fmla="*/ 144 w 432"/>
                <a:gd name="T15" fmla="*/ 48 h 240"/>
                <a:gd name="T16" fmla="*/ 240 w 432"/>
                <a:gd name="T17" fmla="*/ 0 h 240"/>
                <a:gd name="T18" fmla="*/ 192 w 432"/>
                <a:gd name="T19" fmla="*/ 0 h 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2"/>
                <a:gd name="T31" fmla="*/ 0 h 240"/>
                <a:gd name="T32" fmla="*/ 432 w 432"/>
                <a:gd name="T33" fmla="*/ 240 h 2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2" h="240">
                  <a:moveTo>
                    <a:pt x="192" y="0"/>
                  </a:moveTo>
                  <a:lnTo>
                    <a:pt x="288" y="48"/>
                  </a:lnTo>
                  <a:lnTo>
                    <a:pt x="432" y="144"/>
                  </a:lnTo>
                  <a:lnTo>
                    <a:pt x="384" y="240"/>
                  </a:lnTo>
                  <a:lnTo>
                    <a:pt x="240" y="240"/>
                  </a:lnTo>
                  <a:lnTo>
                    <a:pt x="96" y="240"/>
                  </a:lnTo>
                  <a:lnTo>
                    <a:pt x="0" y="192"/>
                  </a:lnTo>
                  <a:lnTo>
                    <a:pt x="144" y="48"/>
                  </a:lnTo>
                  <a:lnTo>
                    <a:pt x="240" y="0"/>
                  </a:lnTo>
                  <a:lnTo>
                    <a:pt x="192" y="0"/>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00" name="Freeform 141"/>
            <p:cNvSpPr>
              <a:spLocks/>
            </p:cNvSpPr>
            <p:nvPr/>
          </p:nvSpPr>
          <p:spPr bwMode="auto">
            <a:xfrm>
              <a:off x="1728" y="768"/>
              <a:ext cx="432" cy="192"/>
            </a:xfrm>
            <a:custGeom>
              <a:avLst/>
              <a:gdLst>
                <a:gd name="T0" fmla="*/ 48 w 432"/>
                <a:gd name="T1" fmla="*/ 144 h 192"/>
                <a:gd name="T2" fmla="*/ 192 w 432"/>
                <a:gd name="T3" fmla="*/ 192 h 192"/>
                <a:gd name="T4" fmla="*/ 384 w 432"/>
                <a:gd name="T5" fmla="*/ 192 h 192"/>
                <a:gd name="T6" fmla="*/ 432 w 432"/>
                <a:gd name="T7" fmla="*/ 144 h 192"/>
                <a:gd name="T8" fmla="*/ 384 w 432"/>
                <a:gd name="T9" fmla="*/ 48 h 192"/>
                <a:gd name="T10" fmla="*/ 144 w 432"/>
                <a:gd name="T11" fmla="*/ 0 h 192"/>
                <a:gd name="T12" fmla="*/ 0 w 432"/>
                <a:gd name="T13" fmla="*/ 0 h 192"/>
                <a:gd name="T14" fmla="*/ 48 w 432"/>
                <a:gd name="T15" fmla="*/ 96 h 192"/>
                <a:gd name="T16" fmla="*/ 48 w 432"/>
                <a:gd name="T17" fmla="*/ 144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2"/>
                <a:gd name="T28" fmla="*/ 0 h 192"/>
                <a:gd name="T29" fmla="*/ 432 w 432"/>
                <a:gd name="T30" fmla="*/ 192 h 1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2" h="192">
                  <a:moveTo>
                    <a:pt x="48" y="144"/>
                  </a:moveTo>
                  <a:lnTo>
                    <a:pt x="192" y="192"/>
                  </a:lnTo>
                  <a:lnTo>
                    <a:pt x="384" y="192"/>
                  </a:lnTo>
                  <a:lnTo>
                    <a:pt x="432" y="144"/>
                  </a:lnTo>
                  <a:lnTo>
                    <a:pt x="384" y="48"/>
                  </a:lnTo>
                  <a:lnTo>
                    <a:pt x="144" y="0"/>
                  </a:lnTo>
                  <a:lnTo>
                    <a:pt x="0" y="0"/>
                  </a:lnTo>
                  <a:lnTo>
                    <a:pt x="48" y="96"/>
                  </a:lnTo>
                  <a:lnTo>
                    <a:pt x="48" y="144"/>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01" name="Freeform 142"/>
            <p:cNvSpPr>
              <a:spLocks/>
            </p:cNvSpPr>
            <p:nvPr/>
          </p:nvSpPr>
          <p:spPr bwMode="auto">
            <a:xfrm>
              <a:off x="2064" y="912"/>
              <a:ext cx="240" cy="240"/>
            </a:xfrm>
            <a:custGeom>
              <a:avLst/>
              <a:gdLst>
                <a:gd name="T0" fmla="*/ 0 w 240"/>
                <a:gd name="T1" fmla="*/ 48 h 240"/>
                <a:gd name="T2" fmla="*/ 96 w 240"/>
                <a:gd name="T3" fmla="*/ 192 h 240"/>
                <a:gd name="T4" fmla="*/ 240 w 240"/>
                <a:gd name="T5" fmla="*/ 240 h 240"/>
                <a:gd name="T6" fmla="*/ 96 w 240"/>
                <a:gd name="T7" fmla="*/ 48 h 240"/>
                <a:gd name="T8" fmla="*/ 96 w 240"/>
                <a:gd name="T9" fmla="*/ 0 h 240"/>
                <a:gd name="T10" fmla="*/ 0 w 240"/>
                <a:gd name="T11" fmla="*/ 48 h 240"/>
                <a:gd name="T12" fmla="*/ 0 60000 65536"/>
                <a:gd name="T13" fmla="*/ 0 60000 65536"/>
                <a:gd name="T14" fmla="*/ 0 60000 65536"/>
                <a:gd name="T15" fmla="*/ 0 60000 65536"/>
                <a:gd name="T16" fmla="*/ 0 60000 65536"/>
                <a:gd name="T17" fmla="*/ 0 60000 65536"/>
                <a:gd name="T18" fmla="*/ 0 w 240"/>
                <a:gd name="T19" fmla="*/ 0 h 240"/>
                <a:gd name="T20" fmla="*/ 240 w 240"/>
                <a:gd name="T21" fmla="*/ 240 h 240"/>
              </a:gdLst>
              <a:ahLst/>
              <a:cxnLst>
                <a:cxn ang="T12">
                  <a:pos x="T0" y="T1"/>
                </a:cxn>
                <a:cxn ang="T13">
                  <a:pos x="T2" y="T3"/>
                </a:cxn>
                <a:cxn ang="T14">
                  <a:pos x="T4" y="T5"/>
                </a:cxn>
                <a:cxn ang="T15">
                  <a:pos x="T6" y="T7"/>
                </a:cxn>
                <a:cxn ang="T16">
                  <a:pos x="T8" y="T9"/>
                </a:cxn>
                <a:cxn ang="T17">
                  <a:pos x="T10" y="T11"/>
                </a:cxn>
              </a:cxnLst>
              <a:rect l="T18" t="T19" r="T20" b="T21"/>
              <a:pathLst>
                <a:path w="240" h="240">
                  <a:moveTo>
                    <a:pt x="0" y="48"/>
                  </a:moveTo>
                  <a:lnTo>
                    <a:pt x="96" y="192"/>
                  </a:lnTo>
                  <a:lnTo>
                    <a:pt x="240" y="240"/>
                  </a:lnTo>
                  <a:lnTo>
                    <a:pt x="96" y="48"/>
                  </a:lnTo>
                  <a:lnTo>
                    <a:pt x="96" y="0"/>
                  </a:lnTo>
                  <a:lnTo>
                    <a:pt x="0" y="48"/>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02" name="Freeform 143"/>
            <p:cNvSpPr>
              <a:spLocks/>
            </p:cNvSpPr>
            <p:nvPr/>
          </p:nvSpPr>
          <p:spPr bwMode="auto">
            <a:xfrm>
              <a:off x="2112" y="1104"/>
              <a:ext cx="240" cy="432"/>
            </a:xfrm>
            <a:custGeom>
              <a:avLst/>
              <a:gdLst>
                <a:gd name="T0" fmla="*/ 0 w 192"/>
                <a:gd name="T1" fmla="*/ 0 h 432"/>
                <a:gd name="T2" fmla="*/ 0 w 192"/>
                <a:gd name="T3" fmla="*/ 192 h 432"/>
                <a:gd name="T4" fmla="*/ 0 w 192"/>
                <a:gd name="T5" fmla="*/ 336 h 432"/>
                <a:gd name="T6" fmla="*/ 230 w 192"/>
                <a:gd name="T7" fmla="*/ 384 h 432"/>
                <a:gd name="T8" fmla="*/ 460 w 192"/>
                <a:gd name="T9" fmla="*/ 432 h 432"/>
                <a:gd name="T10" fmla="*/ 686 w 192"/>
                <a:gd name="T11" fmla="*/ 288 h 432"/>
                <a:gd name="T12" fmla="*/ 916 w 192"/>
                <a:gd name="T13" fmla="*/ 96 h 432"/>
                <a:gd name="T14" fmla="*/ 686 w 192"/>
                <a:gd name="T15" fmla="*/ 0 h 432"/>
                <a:gd name="T16" fmla="*/ 686 w 192"/>
                <a:gd name="T17" fmla="*/ 48 h 4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2"/>
                <a:gd name="T28" fmla="*/ 0 h 432"/>
                <a:gd name="T29" fmla="*/ 192 w 192"/>
                <a:gd name="T30" fmla="*/ 432 h 4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2" h="432">
                  <a:moveTo>
                    <a:pt x="0" y="0"/>
                  </a:moveTo>
                  <a:lnTo>
                    <a:pt x="0" y="192"/>
                  </a:lnTo>
                  <a:lnTo>
                    <a:pt x="0" y="336"/>
                  </a:lnTo>
                  <a:lnTo>
                    <a:pt x="48" y="384"/>
                  </a:lnTo>
                  <a:lnTo>
                    <a:pt x="96" y="432"/>
                  </a:lnTo>
                  <a:lnTo>
                    <a:pt x="144" y="288"/>
                  </a:lnTo>
                  <a:lnTo>
                    <a:pt x="192" y="96"/>
                  </a:lnTo>
                  <a:lnTo>
                    <a:pt x="144" y="0"/>
                  </a:lnTo>
                  <a:lnTo>
                    <a:pt x="144" y="48"/>
                  </a:lnTo>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603" name="Freeform 144"/>
            <p:cNvSpPr>
              <a:spLocks/>
            </p:cNvSpPr>
            <p:nvPr/>
          </p:nvSpPr>
          <p:spPr bwMode="auto">
            <a:xfrm>
              <a:off x="1680" y="1152"/>
              <a:ext cx="480" cy="288"/>
            </a:xfrm>
            <a:custGeom>
              <a:avLst/>
              <a:gdLst>
                <a:gd name="T0" fmla="*/ 96 w 480"/>
                <a:gd name="T1" fmla="*/ 0 h 288"/>
                <a:gd name="T2" fmla="*/ 112 w 480"/>
                <a:gd name="T3" fmla="*/ 67 h 288"/>
                <a:gd name="T4" fmla="*/ 169 w 480"/>
                <a:gd name="T5" fmla="*/ 146 h 288"/>
                <a:gd name="T6" fmla="*/ 432 w 480"/>
                <a:gd name="T7" fmla="*/ 192 h 288"/>
                <a:gd name="T8" fmla="*/ 480 w 480"/>
                <a:gd name="T9" fmla="*/ 240 h 288"/>
                <a:gd name="T10" fmla="*/ 336 w 480"/>
                <a:gd name="T11" fmla="*/ 288 h 288"/>
                <a:gd name="T12" fmla="*/ 192 w 480"/>
                <a:gd name="T13" fmla="*/ 288 h 288"/>
                <a:gd name="T14" fmla="*/ 48 w 480"/>
                <a:gd name="T15" fmla="*/ 240 h 288"/>
                <a:gd name="T16" fmla="*/ 17 w 480"/>
                <a:gd name="T17" fmla="*/ 182 h 288"/>
                <a:gd name="T18" fmla="*/ 0 w 480"/>
                <a:gd name="T19" fmla="*/ 144 h 288"/>
                <a:gd name="T20" fmla="*/ 48 w 480"/>
                <a:gd name="T21" fmla="*/ 0 h 288"/>
                <a:gd name="T22" fmla="*/ 96 w 480"/>
                <a:gd name="T23" fmla="*/ 0 h 2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0"/>
                <a:gd name="T37" fmla="*/ 0 h 288"/>
                <a:gd name="T38" fmla="*/ 480 w 480"/>
                <a:gd name="T39" fmla="*/ 288 h 2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0" h="288">
                  <a:moveTo>
                    <a:pt x="96" y="0"/>
                  </a:moveTo>
                  <a:lnTo>
                    <a:pt x="112" y="67"/>
                  </a:lnTo>
                  <a:lnTo>
                    <a:pt x="169" y="146"/>
                  </a:lnTo>
                  <a:lnTo>
                    <a:pt x="432" y="192"/>
                  </a:lnTo>
                  <a:lnTo>
                    <a:pt x="480" y="240"/>
                  </a:lnTo>
                  <a:lnTo>
                    <a:pt x="336" y="288"/>
                  </a:lnTo>
                  <a:lnTo>
                    <a:pt x="192" y="288"/>
                  </a:lnTo>
                  <a:lnTo>
                    <a:pt x="48" y="240"/>
                  </a:lnTo>
                  <a:lnTo>
                    <a:pt x="17" y="182"/>
                  </a:lnTo>
                  <a:lnTo>
                    <a:pt x="0" y="144"/>
                  </a:lnTo>
                  <a:lnTo>
                    <a:pt x="48" y="0"/>
                  </a:lnTo>
                  <a:lnTo>
                    <a:pt x="96" y="0"/>
                  </a:lnTo>
                  <a:close/>
                </a:path>
              </a:pathLst>
            </a:custGeom>
            <a:gradFill rotWithShape="0">
              <a:gsLst>
                <a:gs pos="0">
                  <a:srgbClr val="3366FF"/>
                </a:gs>
                <a:gs pos="100000">
                  <a:srgbClr val="182F76"/>
                </a:gs>
              </a:gsLst>
              <a:lin ang="5400000" scaled="1"/>
            </a:gradFill>
            <a:ln w="19050" cap="flat" cmpd="sng">
              <a:solidFill>
                <a:schemeClr val="tx2"/>
              </a:solidFill>
              <a:prstDash val="solid"/>
              <a:round/>
              <a:headEnd/>
              <a:tailEnd/>
            </a:ln>
          </p:spPr>
          <p:txBody>
            <a:bodyPr wrap="none" anchor="ctr"/>
            <a:lstStyle/>
            <a:p>
              <a:pPr algn="ctr" fontAlgn="base">
                <a:spcBef>
                  <a:spcPct val="0"/>
                </a:spcBef>
                <a:spcAft>
                  <a:spcPct val="0"/>
                </a:spcAft>
              </a:pPr>
              <a:endParaRPr lang="en-US" sz="2400" b="1" smtClean="0">
                <a:solidFill>
                  <a:srgbClr val="000000"/>
                </a:solidFill>
              </a:endParaRPr>
            </a:p>
          </p:txBody>
        </p:sp>
      </p:grpSp>
      <p:sp>
        <p:nvSpPr>
          <p:cNvPr id="63533" name="Oval 145"/>
          <p:cNvSpPr>
            <a:spLocks noChangeAspect="1" noChangeArrowheads="1"/>
          </p:cNvSpPr>
          <p:nvPr/>
        </p:nvSpPr>
        <p:spPr bwMode="auto">
          <a:xfrm>
            <a:off x="2649538" y="3433763"/>
            <a:ext cx="128587" cy="128587"/>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34" name="Oval 146"/>
          <p:cNvSpPr>
            <a:spLocks noChangeAspect="1" noChangeArrowheads="1"/>
          </p:cNvSpPr>
          <p:nvPr/>
        </p:nvSpPr>
        <p:spPr bwMode="auto">
          <a:xfrm>
            <a:off x="2527300" y="3527425"/>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35" name="Oval 147"/>
          <p:cNvSpPr>
            <a:spLocks noChangeAspect="1" noChangeArrowheads="1"/>
          </p:cNvSpPr>
          <p:nvPr/>
        </p:nvSpPr>
        <p:spPr bwMode="auto">
          <a:xfrm>
            <a:off x="2743200" y="36004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36" name="Oval 148"/>
          <p:cNvSpPr>
            <a:spLocks noChangeAspect="1" noChangeArrowheads="1"/>
          </p:cNvSpPr>
          <p:nvPr/>
        </p:nvSpPr>
        <p:spPr bwMode="auto">
          <a:xfrm>
            <a:off x="2527300" y="36004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37" name="Oval 149"/>
          <p:cNvSpPr>
            <a:spLocks noChangeAspect="1" noChangeArrowheads="1"/>
          </p:cNvSpPr>
          <p:nvPr/>
        </p:nvSpPr>
        <p:spPr bwMode="auto">
          <a:xfrm>
            <a:off x="3035300" y="21018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38" name="Text Box 150"/>
          <p:cNvSpPr txBox="1">
            <a:spLocks noChangeArrowheads="1"/>
          </p:cNvSpPr>
          <p:nvPr/>
        </p:nvSpPr>
        <p:spPr bwMode="auto">
          <a:xfrm>
            <a:off x="4572000" y="6096000"/>
            <a:ext cx="15303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1800" smtClean="0">
                <a:solidFill>
                  <a:schemeClr val="accent2">
                    <a:lumMod val="95000"/>
                    <a:lumOff val="5000"/>
                  </a:schemeClr>
                </a:solidFill>
                <a:latin typeface="Arial" pitchFamily="34" charset="0"/>
                <a:cs typeface="Angsana New" pitchFamily="18" charset="-34"/>
              </a:rPr>
              <a:t>permeability</a:t>
            </a:r>
          </a:p>
        </p:txBody>
      </p:sp>
      <p:sp>
        <p:nvSpPr>
          <p:cNvPr id="63539" name="Line 151"/>
          <p:cNvSpPr>
            <a:spLocks noChangeShapeType="1"/>
          </p:cNvSpPr>
          <p:nvPr/>
        </p:nvSpPr>
        <p:spPr bwMode="auto">
          <a:xfrm flipV="1">
            <a:off x="6196013" y="6003925"/>
            <a:ext cx="0" cy="503238"/>
          </a:xfrm>
          <a:prstGeom prst="line">
            <a:avLst/>
          </a:prstGeom>
          <a:noFill/>
          <a:ln w="762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540" name="Line 152"/>
          <p:cNvSpPr>
            <a:spLocks noChangeShapeType="1"/>
          </p:cNvSpPr>
          <p:nvPr/>
        </p:nvSpPr>
        <p:spPr bwMode="auto">
          <a:xfrm>
            <a:off x="3886200" y="5029200"/>
            <a:ext cx="720725" cy="360363"/>
          </a:xfrm>
          <a:prstGeom prst="line">
            <a:avLst/>
          </a:prstGeom>
          <a:noFill/>
          <a:ln w="762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541" name="Line 153"/>
          <p:cNvSpPr>
            <a:spLocks noChangeShapeType="1"/>
          </p:cNvSpPr>
          <p:nvPr/>
        </p:nvSpPr>
        <p:spPr bwMode="auto">
          <a:xfrm flipH="1">
            <a:off x="6372225" y="4938713"/>
            <a:ext cx="287338" cy="360362"/>
          </a:xfrm>
          <a:prstGeom prst="line">
            <a:avLst/>
          </a:prstGeom>
          <a:noFill/>
          <a:ln w="762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542" name="AutoShape 154"/>
          <p:cNvSpPr>
            <a:spLocks noChangeAspect="1" noChangeArrowheads="1"/>
          </p:cNvSpPr>
          <p:nvPr/>
        </p:nvSpPr>
        <p:spPr bwMode="auto">
          <a:xfrm>
            <a:off x="5334000" y="5654675"/>
            <a:ext cx="238125" cy="441325"/>
          </a:xfrm>
          <a:prstGeom prst="curvedRightArrow">
            <a:avLst>
              <a:gd name="adj1" fmla="val 52322"/>
              <a:gd name="adj2" fmla="val 89389"/>
              <a:gd name="adj3" fmla="val 33333"/>
            </a:avLst>
          </a:prstGeom>
          <a:solidFill>
            <a:srgbClr val="0000FF"/>
          </a:solidFill>
          <a:ln w="9525">
            <a:solidFill>
              <a:srgbClr val="0000FF"/>
            </a:solidFill>
            <a:miter lim="800000"/>
            <a:headEnd/>
            <a:tailEnd/>
          </a:ln>
        </p:spPr>
        <p:txBody>
          <a:bodyPr wrap="none" anchor="ctr"/>
          <a:lstStyle/>
          <a:p>
            <a:pPr algn="ctr" fontAlgn="base">
              <a:spcBef>
                <a:spcPct val="0"/>
              </a:spcBef>
              <a:spcAft>
                <a:spcPct val="0"/>
              </a:spcAft>
            </a:pPr>
            <a:endParaRPr lang="en-US" sz="2400" b="1" smtClean="0">
              <a:solidFill>
                <a:srgbClr val="000000"/>
              </a:solidFill>
            </a:endParaRPr>
          </a:p>
        </p:txBody>
      </p:sp>
      <p:sp>
        <p:nvSpPr>
          <p:cNvPr id="63543" name="Text Box 155"/>
          <p:cNvSpPr txBox="1">
            <a:spLocks noChangeArrowheads="1"/>
          </p:cNvSpPr>
          <p:nvPr/>
        </p:nvSpPr>
        <p:spPr bwMode="auto">
          <a:xfrm>
            <a:off x="228600" y="2914650"/>
            <a:ext cx="1644650" cy="91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1800" b="0" smtClean="0">
                <a:solidFill>
                  <a:schemeClr val="accent2">
                    <a:lumMod val="95000"/>
                    <a:lumOff val="5000"/>
                  </a:schemeClr>
                </a:solidFill>
                <a:latin typeface="Arial" pitchFamily="34" charset="0"/>
                <a:cs typeface="Arial" pitchFamily="34" charset="0"/>
              </a:rPr>
              <a:t>Target cells</a:t>
            </a:r>
          </a:p>
          <a:p>
            <a:pPr algn="ctr" eaLnBrk="1" fontAlgn="base" hangingPunct="1">
              <a:spcBef>
                <a:spcPct val="0"/>
              </a:spcBef>
              <a:spcAft>
                <a:spcPct val="0"/>
              </a:spcAft>
            </a:pPr>
            <a:r>
              <a:rPr lang="en-US" sz="1800" b="0" smtClean="0">
                <a:solidFill>
                  <a:schemeClr val="accent2">
                    <a:lumMod val="95000"/>
                    <a:lumOff val="5000"/>
                  </a:schemeClr>
                </a:solidFill>
                <a:latin typeface="Arial" pitchFamily="34" charset="0"/>
                <a:cs typeface="Arial" pitchFamily="34" charset="0"/>
              </a:rPr>
              <a:t>(monocytes.</a:t>
            </a:r>
          </a:p>
          <a:p>
            <a:pPr algn="ctr" eaLnBrk="1" fontAlgn="base" hangingPunct="1">
              <a:spcBef>
                <a:spcPct val="0"/>
              </a:spcBef>
              <a:spcAft>
                <a:spcPct val="0"/>
              </a:spcAft>
            </a:pPr>
            <a:r>
              <a:rPr lang="en-US" sz="1800" b="0" smtClean="0">
                <a:solidFill>
                  <a:schemeClr val="accent2">
                    <a:lumMod val="95000"/>
                    <a:lumOff val="5000"/>
                  </a:schemeClr>
                </a:solidFill>
                <a:latin typeface="Arial" pitchFamily="34" charset="0"/>
                <a:cs typeface="Arial" pitchFamily="34" charset="0"/>
              </a:rPr>
              <a:t>dendritic cells)</a:t>
            </a:r>
          </a:p>
        </p:txBody>
      </p:sp>
      <p:sp>
        <p:nvSpPr>
          <p:cNvPr id="63544" name="Oval 156"/>
          <p:cNvSpPr>
            <a:spLocks noChangeAspect="1" noChangeArrowheads="1"/>
          </p:cNvSpPr>
          <p:nvPr/>
        </p:nvSpPr>
        <p:spPr bwMode="auto">
          <a:xfrm>
            <a:off x="2743200" y="13144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45" name="Oval 157"/>
          <p:cNvSpPr>
            <a:spLocks noChangeAspect="1" noChangeArrowheads="1"/>
          </p:cNvSpPr>
          <p:nvPr/>
        </p:nvSpPr>
        <p:spPr bwMode="auto">
          <a:xfrm>
            <a:off x="2133600" y="10096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46" name="Oval 158"/>
          <p:cNvSpPr>
            <a:spLocks noChangeAspect="1" noChangeArrowheads="1"/>
          </p:cNvSpPr>
          <p:nvPr/>
        </p:nvSpPr>
        <p:spPr bwMode="auto">
          <a:xfrm>
            <a:off x="2819400" y="10858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47" name="Oval 159"/>
          <p:cNvSpPr>
            <a:spLocks noChangeAspect="1" noChangeArrowheads="1"/>
          </p:cNvSpPr>
          <p:nvPr/>
        </p:nvSpPr>
        <p:spPr bwMode="auto">
          <a:xfrm>
            <a:off x="1524000" y="21526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48" name="Oval 160"/>
          <p:cNvSpPr>
            <a:spLocks noChangeAspect="1" noChangeArrowheads="1"/>
          </p:cNvSpPr>
          <p:nvPr/>
        </p:nvSpPr>
        <p:spPr bwMode="auto">
          <a:xfrm>
            <a:off x="1676400" y="22288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49" name="Oval 161"/>
          <p:cNvSpPr>
            <a:spLocks noChangeAspect="1" noChangeArrowheads="1"/>
          </p:cNvSpPr>
          <p:nvPr/>
        </p:nvSpPr>
        <p:spPr bwMode="auto">
          <a:xfrm>
            <a:off x="1447800" y="23050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50" name="Line 162"/>
          <p:cNvSpPr>
            <a:spLocks noChangeShapeType="1"/>
          </p:cNvSpPr>
          <p:nvPr/>
        </p:nvSpPr>
        <p:spPr bwMode="auto">
          <a:xfrm flipH="1">
            <a:off x="2057400" y="1695450"/>
            <a:ext cx="287338" cy="360363"/>
          </a:xfrm>
          <a:prstGeom prst="line">
            <a:avLst/>
          </a:prstGeom>
          <a:noFill/>
          <a:ln w="762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3551" name="Oval 163"/>
          <p:cNvSpPr>
            <a:spLocks noChangeAspect="1" noChangeArrowheads="1"/>
          </p:cNvSpPr>
          <p:nvPr/>
        </p:nvSpPr>
        <p:spPr bwMode="auto">
          <a:xfrm>
            <a:off x="3071813" y="2508250"/>
            <a:ext cx="128587"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52" name="Oval 164"/>
          <p:cNvSpPr>
            <a:spLocks noChangeAspect="1" noChangeArrowheads="1"/>
          </p:cNvSpPr>
          <p:nvPr/>
        </p:nvSpPr>
        <p:spPr bwMode="auto">
          <a:xfrm>
            <a:off x="2614613" y="3014663"/>
            <a:ext cx="128587" cy="128587"/>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53" name="Oval 165"/>
          <p:cNvSpPr>
            <a:spLocks noChangeAspect="1" noChangeArrowheads="1"/>
          </p:cNvSpPr>
          <p:nvPr/>
        </p:nvSpPr>
        <p:spPr bwMode="auto">
          <a:xfrm>
            <a:off x="2819400" y="2709863"/>
            <a:ext cx="128588" cy="128587"/>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54" name="Oval 166"/>
          <p:cNvSpPr>
            <a:spLocks noChangeAspect="1" noChangeArrowheads="1"/>
          </p:cNvSpPr>
          <p:nvPr/>
        </p:nvSpPr>
        <p:spPr bwMode="auto">
          <a:xfrm>
            <a:off x="2895600" y="34480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55" name="Oval 167"/>
          <p:cNvSpPr>
            <a:spLocks noChangeAspect="1" noChangeArrowheads="1"/>
          </p:cNvSpPr>
          <p:nvPr/>
        </p:nvSpPr>
        <p:spPr bwMode="auto">
          <a:xfrm>
            <a:off x="2667000" y="36766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56" name="Oval 168"/>
          <p:cNvSpPr>
            <a:spLocks noChangeAspect="1" noChangeArrowheads="1"/>
          </p:cNvSpPr>
          <p:nvPr/>
        </p:nvSpPr>
        <p:spPr bwMode="auto">
          <a:xfrm>
            <a:off x="2895600" y="36004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57" name="Oval 169"/>
          <p:cNvSpPr>
            <a:spLocks noChangeAspect="1" noChangeArrowheads="1"/>
          </p:cNvSpPr>
          <p:nvPr/>
        </p:nvSpPr>
        <p:spPr bwMode="auto">
          <a:xfrm>
            <a:off x="2362200" y="35242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58" name="Oval 170"/>
          <p:cNvSpPr>
            <a:spLocks noChangeAspect="1" noChangeArrowheads="1"/>
          </p:cNvSpPr>
          <p:nvPr/>
        </p:nvSpPr>
        <p:spPr bwMode="auto">
          <a:xfrm>
            <a:off x="2514600" y="34480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59" name="Oval 171"/>
          <p:cNvSpPr>
            <a:spLocks noChangeAspect="1" noChangeArrowheads="1"/>
          </p:cNvSpPr>
          <p:nvPr/>
        </p:nvSpPr>
        <p:spPr bwMode="auto">
          <a:xfrm>
            <a:off x="4114800" y="32956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60" name="Oval 172"/>
          <p:cNvSpPr>
            <a:spLocks noChangeAspect="1" noChangeArrowheads="1"/>
          </p:cNvSpPr>
          <p:nvPr/>
        </p:nvSpPr>
        <p:spPr bwMode="auto">
          <a:xfrm>
            <a:off x="4495800" y="35242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61" name="Oval 173"/>
          <p:cNvSpPr>
            <a:spLocks noChangeAspect="1" noChangeArrowheads="1"/>
          </p:cNvSpPr>
          <p:nvPr/>
        </p:nvSpPr>
        <p:spPr bwMode="auto">
          <a:xfrm>
            <a:off x="4572000" y="32956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62" name="Oval 174"/>
          <p:cNvSpPr>
            <a:spLocks noChangeAspect="1" noChangeArrowheads="1"/>
          </p:cNvSpPr>
          <p:nvPr/>
        </p:nvSpPr>
        <p:spPr bwMode="auto">
          <a:xfrm>
            <a:off x="4876800" y="34480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63" name="Oval 175"/>
          <p:cNvSpPr>
            <a:spLocks noChangeAspect="1" noChangeArrowheads="1"/>
          </p:cNvSpPr>
          <p:nvPr/>
        </p:nvSpPr>
        <p:spPr bwMode="auto">
          <a:xfrm>
            <a:off x="4724400" y="36004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64" name="Oval 176"/>
          <p:cNvSpPr>
            <a:spLocks noChangeAspect="1" noChangeArrowheads="1"/>
          </p:cNvSpPr>
          <p:nvPr/>
        </p:nvSpPr>
        <p:spPr bwMode="auto">
          <a:xfrm>
            <a:off x="5029200" y="38290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65" name="Oval 177"/>
          <p:cNvSpPr>
            <a:spLocks noChangeAspect="1" noChangeArrowheads="1"/>
          </p:cNvSpPr>
          <p:nvPr/>
        </p:nvSpPr>
        <p:spPr bwMode="auto">
          <a:xfrm>
            <a:off x="6424613" y="2914650"/>
            <a:ext cx="128587"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66" name="Oval 178"/>
          <p:cNvSpPr>
            <a:spLocks noChangeAspect="1" noChangeArrowheads="1"/>
          </p:cNvSpPr>
          <p:nvPr/>
        </p:nvSpPr>
        <p:spPr bwMode="auto">
          <a:xfrm>
            <a:off x="6302375" y="3008313"/>
            <a:ext cx="128588" cy="128587"/>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67" name="Oval 179"/>
          <p:cNvSpPr>
            <a:spLocks noChangeAspect="1" noChangeArrowheads="1"/>
          </p:cNvSpPr>
          <p:nvPr/>
        </p:nvSpPr>
        <p:spPr bwMode="auto">
          <a:xfrm>
            <a:off x="6577013" y="3081338"/>
            <a:ext cx="128587" cy="128587"/>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68" name="Oval 180"/>
          <p:cNvSpPr>
            <a:spLocks noChangeAspect="1" noChangeArrowheads="1"/>
          </p:cNvSpPr>
          <p:nvPr/>
        </p:nvSpPr>
        <p:spPr bwMode="auto">
          <a:xfrm>
            <a:off x="6137275" y="3005138"/>
            <a:ext cx="128588" cy="128587"/>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69" name="Oval 181"/>
          <p:cNvSpPr>
            <a:spLocks noChangeAspect="1" noChangeArrowheads="1"/>
          </p:cNvSpPr>
          <p:nvPr/>
        </p:nvSpPr>
        <p:spPr bwMode="auto">
          <a:xfrm>
            <a:off x="5969000" y="2990850"/>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70" name="Oval 182"/>
          <p:cNvSpPr>
            <a:spLocks noChangeAspect="1" noChangeArrowheads="1"/>
          </p:cNvSpPr>
          <p:nvPr/>
        </p:nvSpPr>
        <p:spPr bwMode="auto">
          <a:xfrm>
            <a:off x="6932613" y="2314575"/>
            <a:ext cx="128587"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71" name="Oval 183"/>
          <p:cNvSpPr>
            <a:spLocks noChangeAspect="1" noChangeArrowheads="1"/>
          </p:cNvSpPr>
          <p:nvPr/>
        </p:nvSpPr>
        <p:spPr bwMode="auto">
          <a:xfrm>
            <a:off x="7085013" y="2481263"/>
            <a:ext cx="128587" cy="128587"/>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72" name="Oval 184"/>
          <p:cNvSpPr>
            <a:spLocks noChangeAspect="1" noChangeArrowheads="1"/>
          </p:cNvSpPr>
          <p:nvPr/>
        </p:nvSpPr>
        <p:spPr bwMode="auto">
          <a:xfrm>
            <a:off x="6645275" y="2405063"/>
            <a:ext cx="128588" cy="128587"/>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73" name="Oval 185"/>
          <p:cNvSpPr>
            <a:spLocks noChangeAspect="1" noChangeArrowheads="1"/>
          </p:cNvSpPr>
          <p:nvPr/>
        </p:nvSpPr>
        <p:spPr bwMode="auto">
          <a:xfrm>
            <a:off x="6477000" y="2390775"/>
            <a:ext cx="128588" cy="128588"/>
          </a:xfrm>
          <a:prstGeom prst="ellipse">
            <a:avLst/>
          </a:prstGeom>
          <a:solidFill>
            <a:srgbClr val="FF0000"/>
          </a:solidFill>
          <a:ln w="9525">
            <a:solidFill>
              <a:srgbClr val="FF0000"/>
            </a:solidFill>
            <a:round/>
            <a:headEnd/>
            <a:tailEnd/>
          </a:ln>
        </p:spPr>
        <p:txBody>
          <a:bodyPr wrap="none" anchor="ctr"/>
          <a:lstStyle/>
          <a:p>
            <a:pPr algn="ctr" fontAlgn="base">
              <a:spcBef>
                <a:spcPct val="0"/>
              </a:spcBef>
              <a:spcAft>
                <a:spcPct val="0"/>
              </a:spcAft>
            </a:pPr>
            <a:endParaRPr lang="en-US" sz="1200" b="1" smtClean="0">
              <a:solidFill>
                <a:srgbClr val="FFFFFF"/>
              </a:solidFill>
              <a:latin typeface="Arial" pitchFamily="34" charset="0"/>
              <a:cs typeface="Angsana New" pitchFamily="18" charset="-34"/>
            </a:endParaRPr>
          </a:p>
        </p:txBody>
      </p:sp>
      <p:sp>
        <p:nvSpPr>
          <p:cNvPr id="63574" name="Text Box 186"/>
          <p:cNvSpPr txBox="1">
            <a:spLocks noChangeArrowheads="1"/>
          </p:cNvSpPr>
          <p:nvPr/>
        </p:nvSpPr>
        <p:spPr bwMode="auto">
          <a:xfrm>
            <a:off x="6156325" y="5599113"/>
            <a:ext cx="17208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eaLnBrk="1" fontAlgn="base" hangingPunct="1">
              <a:spcBef>
                <a:spcPct val="0"/>
              </a:spcBef>
              <a:spcAft>
                <a:spcPct val="0"/>
              </a:spcAft>
            </a:pPr>
            <a:r>
              <a:rPr lang="en-US" sz="1800" smtClean="0">
                <a:solidFill>
                  <a:schemeClr val="accent2">
                    <a:lumMod val="95000"/>
                    <a:lumOff val="5000"/>
                  </a:schemeClr>
                </a:solidFill>
                <a:latin typeface="Arial" pitchFamily="34" charset="0"/>
                <a:cs typeface="Arial" pitchFamily="34" charset="0"/>
              </a:rPr>
              <a:t>Blood vessels</a:t>
            </a:r>
          </a:p>
        </p:txBody>
      </p:sp>
      <p:pic>
        <p:nvPicPr>
          <p:cNvPr id="185"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1804080795"/>
      </p:ext>
    </p:extLst>
  </p:cSld>
  <p:clrMapOvr>
    <a:masterClrMapping/>
  </p:clrMapOvr>
  <p:transition spd="slow"/>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Date Placeholder 1"/>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eaLnBrk="1" hangingPunct="1"/>
            <a:r>
              <a:rPr lang="en-US" sz="1400" b="0" smtClean="0">
                <a:solidFill>
                  <a:srgbClr val="000000"/>
                </a:solidFill>
              </a:rPr>
              <a:t> </a:t>
            </a:r>
          </a:p>
        </p:txBody>
      </p:sp>
      <p:sp>
        <p:nvSpPr>
          <p:cNvPr id="64515" name="Footer Placeholder 2"/>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eaLnBrk="1" hangingPunct="1"/>
            <a:r>
              <a:rPr lang="en-US" sz="1400" b="0" smtClean="0">
                <a:solidFill>
                  <a:srgbClr val="000000"/>
                </a:solidFill>
              </a:rPr>
              <a:t> </a:t>
            </a:r>
          </a:p>
        </p:txBody>
      </p:sp>
      <p:sp>
        <p:nvSpPr>
          <p:cNvPr id="64516" name="Line 111"/>
          <p:cNvSpPr>
            <a:spLocks noChangeShapeType="1"/>
          </p:cNvSpPr>
          <p:nvPr/>
        </p:nvSpPr>
        <p:spPr bwMode="auto">
          <a:xfrm flipH="1">
            <a:off x="4953000" y="1752600"/>
            <a:ext cx="6858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4517" name="Line 123"/>
          <p:cNvSpPr>
            <a:spLocks noChangeShapeType="1"/>
          </p:cNvSpPr>
          <p:nvPr/>
        </p:nvSpPr>
        <p:spPr bwMode="auto">
          <a:xfrm>
            <a:off x="5029200" y="1905000"/>
            <a:ext cx="6858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32892" name="Text Box 124"/>
          <p:cNvSpPr txBox="1">
            <a:spLocks noChangeArrowheads="1"/>
          </p:cNvSpPr>
          <p:nvPr/>
        </p:nvSpPr>
        <p:spPr bwMode="auto">
          <a:xfrm>
            <a:off x="6135560" y="838200"/>
            <a:ext cx="1549655" cy="1323439"/>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2000" b="1" dirty="0">
                <a:solidFill>
                  <a:schemeClr val="accent2">
                    <a:lumMod val="95000"/>
                    <a:lumOff val="5000"/>
                  </a:schemeClr>
                </a:solidFill>
              </a:rPr>
              <a:t>Viral factors</a:t>
            </a:r>
          </a:p>
          <a:p>
            <a:pPr algn="ctr" fontAlgn="base">
              <a:spcBef>
                <a:spcPct val="0"/>
              </a:spcBef>
              <a:spcAft>
                <a:spcPct val="0"/>
              </a:spcAft>
              <a:defRPr/>
            </a:pPr>
            <a:endParaRPr lang="en-US" sz="2000" b="1" dirty="0">
              <a:solidFill>
                <a:schemeClr val="accent2">
                  <a:lumMod val="95000"/>
                  <a:lumOff val="5000"/>
                </a:schemeClr>
              </a:solidFill>
            </a:endParaRPr>
          </a:p>
          <a:p>
            <a:pPr algn="ctr" fontAlgn="base">
              <a:spcBef>
                <a:spcPct val="0"/>
              </a:spcBef>
              <a:spcAft>
                <a:spcPct val="0"/>
              </a:spcAft>
              <a:defRPr/>
            </a:pPr>
            <a:r>
              <a:rPr lang="en-US" sz="2000" b="1" dirty="0">
                <a:solidFill>
                  <a:schemeClr val="accent2">
                    <a:lumMod val="95000"/>
                    <a:lumOff val="5000"/>
                  </a:schemeClr>
                </a:solidFill>
              </a:rPr>
              <a:t>-viral burden</a:t>
            </a:r>
          </a:p>
          <a:p>
            <a:pPr algn="ctr" fontAlgn="base">
              <a:spcBef>
                <a:spcPct val="0"/>
              </a:spcBef>
              <a:spcAft>
                <a:spcPct val="0"/>
              </a:spcAft>
              <a:defRPr/>
            </a:pPr>
            <a:r>
              <a:rPr lang="en-US" sz="2000" b="1" dirty="0">
                <a:solidFill>
                  <a:schemeClr val="accent2">
                    <a:lumMod val="95000"/>
                    <a:lumOff val="5000"/>
                  </a:schemeClr>
                </a:solidFill>
              </a:rPr>
              <a:t>-virulence ?</a:t>
            </a:r>
          </a:p>
        </p:txBody>
      </p:sp>
      <p:sp>
        <p:nvSpPr>
          <p:cNvPr id="64519" name="Line 125"/>
          <p:cNvSpPr>
            <a:spLocks noChangeShapeType="1"/>
          </p:cNvSpPr>
          <p:nvPr/>
        </p:nvSpPr>
        <p:spPr bwMode="auto">
          <a:xfrm>
            <a:off x="5257800" y="2209800"/>
            <a:ext cx="0" cy="99060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32894" name="Text Box 126"/>
          <p:cNvSpPr txBox="1">
            <a:spLocks noChangeArrowheads="1"/>
          </p:cNvSpPr>
          <p:nvPr/>
        </p:nvSpPr>
        <p:spPr bwMode="auto">
          <a:xfrm>
            <a:off x="4267200" y="3276600"/>
            <a:ext cx="2170113" cy="519113"/>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2800" b="1" dirty="0">
                <a:solidFill>
                  <a:srgbClr val="003300">
                    <a:lumMod val="50000"/>
                    <a:lumOff val="50000"/>
                  </a:srgbClr>
                </a:solidFill>
              </a:rPr>
              <a:t>Viral burden</a:t>
            </a:r>
          </a:p>
        </p:txBody>
      </p:sp>
      <p:sp>
        <p:nvSpPr>
          <p:cNvPr id="64521" name="Text Box 127"/>
          <p:cNvSpPr txBox="1">
            <a:spLocks noChangeArrowheads="1"/>
          </p:cNvSpPr>
          <p:nvPr/>
        </p:nvSpPr>
        <p:spPr bwMode="auto">
          <a:xfrm>
            <a:off x="3505200" y="3595688"/>
            <a:ext cx="4352925"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2800" smtClean="0">
                <a:solidFill>
                  <a:schemeClr val="accent2">
                    <a:lumMod val="95000"/>
                    <a:lumOff val="5000"/>
                  </a:schemeClr>
                </a:solidFill>
              </a:rPr>
              <a:t>Cellular immune activation</a:t>
            </a:r>
          </a:p>
        </p:txBody>
      </p:sp>
      <p:sp>
        <p:nvSpPr>
          <p:cNvPr id="64522" name="Text Box 128"/>
          <p:cNvSpPr txBox="1">
            <a:spLocks noChangeArrowheads="1"/>
          </p:cNvSpPr>
          <p:nvPr/>
        </p:nvSpPr>
        <p:spPr bwMode="auto">
          <a:xfrm>
            <a:off x="228600" y="4648200"/>
            <a:ext cx="25146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mtClean="0">
                <a:solidFill>
                  <a:srgbClr val="FFC000"/>
                </a:solidFill>
              </a:rPr>
              <a:t>Pro-inflammatory mediators</a:t>
            </a:r>
          </a:p>
        </p:txBody>
      </p:sp>
      <p:sp>
        <p:nvSpPr>
          <p:cNvPr id="32897" name="Text Box 129"/>
          <p:cNvSpPr txBox="1">
            <a:spLocks noChangeArrowheads="1"/>
          </p:cNvSpPr>
          <p:nvPr/>
        </p:nvSpPr>
        <p:spPr bwMode="auto">
          <a:xfrm>
            <a:off x="3113088" y="4724400"/>
            <a:ext cx="2878137" cy="830263"/>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2400" b="1" dirty="0">
                <a:solidFill>
                  <a:schemeClr val="accent2">
                    <a:lumMod val="95000"/>
                    <a:lumOff val="5000"/>
                  </a:schemeClr>
                </a:solidFill>
              </a:rPr>
              <a:t>Cellular membrane</a:t>
            </a:r>
          </a:p>
          <a:p>
            <a:pPr algn="ctr" fontAlgn="base">
              <a:spcBef>
                <a:spcPct val="0"/>
              </a:spcBef>
              <a:spcAft>
                <a:spcPct val="0"/>
              </a:spcAft>
              <a:defRPr/>
            </a:pPr>
            <a:r>
              <a:rPr lang="en-US" sz="2400" b="1" dirty="0">
                <a:solidFill>
                  <a:schemeClr val="accent2">
                    <a:lumMod val="95000"/>
                    <a:lumOff val="5000"/>
                  </a:schemeClr>
                </a:solidFill>
              </a:rPr>
              <a:t>Molecules, receptors</a:t>
            </a:r>
          </a:p>
        </p:txBody>
      </p:sp>
      <p:sp>
        <p:nvSpPr>
          <p:cNvPr id="64524" name="Text Box 130"/>
          <p:cNvSpPr txBox="1">
            <a:spLocks noChangeArrowheads="1"/>
          </p:cNvSpPr>
          <p:nvPr/>
        </p:nvSpPr>
        <p:spPr bwMode="auto">
          <a:xfrm>
            <a:off x="6926263" y="4724400"/>
            <a:ext cx="165576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dirty="0" err="1" smtClean="0">
                <a:solidFill>
                  <a:srgbClr val="00B0F0"/>
                </a:solidFill>
              </a:rPr>
              <a:t>Angiogenic</a:t>
            </a:r>
            <a:endParaRPr lang="en-US" dirty="0" smtClean="0">
              <a:solidFill>
                <a:srgbClr val="00B0F0"/>
              </a:solidFill>
            </a:endParaRPr>
          </a:p>
          <a:p>
            <a:pPr algn="ctr" eaLnBrk="1" fontAlgn="base" hangingPunct="1">
              <a:spcBef>
                <a:spcPct val="0"/>
              </a:spcBef>
              <a:spcAft>
                <a:spcPct val="0"/>
              </a:spcAft>
            </a:pPr>
            <a:r>
              <a:rPr lang="en-US" dirty="0" smtClean="0">
                <a:solidFill>
                  <a:srgbClr val="00B0F0"/>
                </a:solidFill>
              </a:rPr>
              <a:t>mediators</a:t>
            </a:r>
          </a:p>
        </p:txBody>
      </p:sp>
      <p:sp>
        <p:nvSpPr>
          <p:cNvPr id="64525" name="Text Box 131"/>
          <p:cNvSpPr txBox="1">
            <a:spLocks noChangeArrowheads="1"/>
          </p:cNvSpPr>
          <p:nvPr/>
        </p:nvSpPr>
        <p:spPr bwMode="auto">
          <a:xfrm>
            <a:off x="5638800" y="2489200"/>
            <a:ext cx="28527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mtClean="0">
                <a:solidFill>
                  <a:schemeClr val="accent2">
                    <a:lumMod val="95000"/>
                    <a:lumOff val="5000"/>
                  </a:schemeClr>
                </a:solidFill>
              </a:rPr>
              <a:t>Type I IFN response</a:t>
            </a:r>
          </a:p>
        </p:txBody>
      </p:sp>
      <p:grpSp>
        <p:nvGrpSpPr>
          <p:cNvPr id="64526" name="Group 134"/>
          <p:cNvGrpSpPr>
            <a:grpSpLocks/>
          </p:cNvGrpSpPr>
          <p:nvPr/>
        </p:nvGrpSpPr>
        <p:grpSpPr bwMode="auto">
          <a:xfrm>
            <a:off x="5334000" y="2590800"/>
            <a:ext cx="304800" cy="304800"/>
            <a:chOff x="3360" y="1632"/>
            <a:chExt cx="192" cy="192"/>
          </a:xfrm>
        </p:grpSpPr>
        <p:sp>
          <p:nvSpPr>
            <p:cNvPr id="64534" name="Line 132"/>
            <p:cNvSpPr>
              <a:spLocks noChangeShapeType="1"/>
            </p:cNvSpPr>
            <p:nvPr/>
          </p:nvSpPr>
          <p:spPr bwMode="auto">
            <a:xfrm flipH="1">
              <a:off x="3360" y="1728"/>
              <a:ext cx="192" cy="0"/>
            </a:xfrm>
            <a:prstGeom prst="line">
              <a:avLst/>
            </a:prstGeom>
            <a:noFill/>
            <a:ln w="31750">
              <a:solidFill>
                <a:srgbClr val="0000FF"/>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sp>
          <p:nvSpPr>
            <p:cNvPr id="64535" name="Line 133"/>
            <p:cNvSpPr>
              <a:spLocks noChangeShapeType="1"/>
            </p:cNvSpPr>
            <p:nvPr/>
          </p:nvSpPr>
          <p:spPr bwMode="auto">
            <a:xfrm>
              <a:off x="3360" y="1632"/>
              <a:ext cx="0" cy="192"/>
            </a:xfrm>
            <a:prstGeom prst="line">
              <a:avLst/>
            </a:prstGeom>
            <a:noFill/>
            <a:ln w="31750">
              <a:solidFill>
                <a:srgbClr val="0000FF"/>
              </a:solidFill>
              <a:round/>
              <a:headEnd/>
              <a:tailEnd/>
            </a:ln>
            <a:extLst>
              <a:ext uri="{909E8E84-426E-40DD-AFC4-6F175D3DCCD1}">
                <a14:hiddenFill xmlns:a14="http://schemas.microsoft.com/office/drawing/2010/main" xmlns="">
                  <a:noFill/>
                </a14:hiddenFill>
              </a:ext>
            </a:extLst>
          </p:spPr>
          <p:txBody>
            <a:bodyPr/>
            <a:lstStyle/>
            <a:p>
              <a:pPr algn="ctr" fontAlgn="base">
                <a:spcBef>
                  <a:spcPct val="0"/>
                </a:spcBef>
                <a:spcAft>
                  <a:spcPct val="0"/>
                </a:spcAft>
              </a:pPr>
              <a:endParaRPr lang="en-US" sz="2400" b="1" smtClean="0">
                <a:solidFill>
                  <a:srgbClr val="000000"/>
                </a:solidFill>
              </a:endParaRPr>
            </a:p>
          </p:txBody>
        </p:sp>
      </p:grpSp>
      <p:sp>
        <p:nvSpPr>
          <p:cNvPr id="64527" name="Line 135"/>
          <p:cNvSpPr>
            <a:spLocks noChangeShapeType="1"/>
          </p:cNvSpPr>
          <p:nvPr/>
        </p:nvSpPr>
        <p:spPr bwMode="auto">
          <a:xfrm flipH="1">
            <a:off x="2209800" y="3886200"/>
            <a:ext cx="1219200" cy="83820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4528" name="Line 136"/>
          <p:cNvSpPr>
            <a:spLocks noChangeShapeType="1"/>
          </p:cNvSpPr>
          <p:nvPr/>
        </p:nvSpPr>
        <p:spPr bwMode="auto">
          <a:xfrm>
            <a:off x="4648200" y="4191000"/>
            <a:ext cx="0" cy="60960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4529" name="Line 137"/>
          <p:cNvSpPr>
            <a:spLocks noChangeShapeType="1"/>
          </p:cNvSpPr>
          <p:nvPr/>
        </p:nvSpPr>
        <p:spPr bwMode="auto">
          <a:xfrm>
            <a:off x="6477000" y="4114800"/>
            <a:ext cx="990600" cy="53340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4530" name="Text Box 138"/>
          <p:cNvSpPr txBox="1">
            <a:spLocks noChangeArrowheads="1"/>
          </p:cNvSpPr>
          <p:nvPr/>
        </p:nvSpPr>
        <p:spPr bwMode="auto">
          <a:xfrm>
            <a:off x="3048000" y="6096000"/>
            <a:ext cx="3570288"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Times New Roman" pitchFamily="18" charset="0"/>
              </a:defRPr>
            </a:lvl1pPr>
            <a:lvl2pPr marL="742950" indent="-285750" eaLnBrk="0" hangingPunct="0">
              <a:defRPr sz="2400" b="1">
                <a:solidFill>
                  <a:schemeClr val="tx1"/>
                </a:solidFill>
                <a:latin typeface="Times New Roman" pitchFamily="18" charset="0"/>
                <a:cs typeface="Times New Roman" pitchFamily="18" charset="0"/>
              </a:defRPr>
            </a:lvl2pPr>
            <a:lvl3pPr marL="1143000" indent="-228600" eaLnBrk="0" hangingPunct="0">
              <a:defRPr sz="2400" b="1">
                <a:solidFill>
                  <a:schemeClr val="tx1"/>
                </a:solidFill>
                <a:latin typeface="Times New Roman" pitchFamily="18" charset="0"/>
                <a:cs typeface="Times New Roman" pitchFamily="18" charset="0"/>
              </a:defRPr>
            </a:lvl3pPr>
            <a:lvl4pPr marL="1600200" indent="-228600" eaLnBrk="0" hangingPunct="0">
              <a:defRPr sz="2400" b="1">
                <a:solidFill>
                  <a:schemeClr val="tx1"/>
                </a:solidFill>
                <a:latin typeface="Times New Roman" pitchFamily="18" charset="0"/>
                <a:cs typeface="Times New Roman" pitchFamily="18" charset="0"/>
              </a:defRPr>
            </a:lvl4pPr>
            <a:lvl5pPr marL="2057400" indent="-228600" eaLnBrk="0" hangingPunct="0">
              <a:defRPr sz="2400" b="1">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cs typeface="Times New Roman" pitchFamily="18" charset="0"/>
              </a:defRPr>
            </a:lvl9pPr>
          </a:lstStyle>
          <a:p>
            <a:pPr algn="ctr" eaLnBrk="1" fontAlgn="base" hangingPunct="1">
              <a:spcBef>
                <a:spcPct val="0"/>
              </a:spcBef>
              <a:spcAft>
                <a:spcPct val="0"/>
              </a:spcAft>
            </a:pPr>
            <a:r>
              <a:rPr lang="en-US" sz="2800" smtClean="0">
                <a:solidFill>
                  <a:srgbClr val="FF0000"/>
                </a:solidFill>
              </a:rPr>
              <a:t>Vascular permeability</a:t>
            </a:r>
          </a:p>
        </p:txBody>
      </p:sp>
      <p:sp>
        <p:nvSpPr>
          <p:cNvPr id="64531" name="Rectangle 140"/>
          <p:cNvSpPr>
            <a:spLocks noChangeArrowheads="1"/>
          </p:cNvSpPr>
          <p:nvPr/>
        </p:nvSpPr>
        <p:spPr bwMode="auto">
          <a:xfrm>
            <a:off x="3048000" y="6146800"/>
            <a:ext cx="3581400" cy="457200"/>
          </a:xfrm>
          <a:prstGeom prst="rect">
            <a:avLst/>
          </a:prstGeom>
          <a:noFill/>
          <a:ln w="317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64532" name="Line 141"/>
          <p:cNvSpPr>
            <a:spLocks noChangeShapeType="1"/>
          </p:cNvSpPr>
          <p:nvPr/>
        </p:nvSpPr>
        <p:spPr bwMode="auto">
          <a:xfrm>
            <a:off x="4648200" y="5562600"/>
            <a:ext cx="0" cy="53340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algn="ctr" fontAlgn="base">
              <a:spcBef>
                <a:spcPct val="0"/>
              </a:spcBef>
              <a:spcAft>
                <a:spcPct val="0"/>
              </a:spcAft>
            </a:pPr>
            <a:endParaRPr lang="en-US" sz="2400" b="1" smtClean="0">
              <a:solidFill>
                <a:srgbClr val="000000"/>
              </a:solidFill>
            </a:endParaRPr>
          </a:p>
        </p:txBody>
      </p:sp>
      <p:sp>
        <p:nvSpPr>
          <p:cNvPr id="25" name="Text Box 122"/>
          <p:cNvSpPr txBox="1">
            <a:spLocks noChangeArrowheads="1"/>
          </p:cNvSpPr>
          <p:nvPr/>
        </p:nvSpPr>
        <p:spPr bwMode="auto">
          <a:xfrm>
            <a:off x="152400" y="762000"/>
            <a:ext cx="4800600" cy="2586038"/>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en-US" b="1" dirty="0">
                <a:solidFill>
                  <a:schemeClr val="accent2">
                    <a:lumMod val="95000"/>
                    <a:lumOff val="5000"/>
                  </a:schemeClr>
                </a:solidFill>
              </a:rPr>
              <a:t>Host factors</a:t>
            </a:r>
          </a:p>
          <a:p>
            <a:pPr algn="ctr" fontAlgn="base">
              <a:spcBef>
                <a:spcPct val="0"/>
              </a:spcBef>
              <a:spcAft>
                <a:spcPct val="0"/>
              </a:spcAft>
              <a:defRPr/>
            </a:pPr>
            <a:r>
              <a:rPr lang="en-US" sz="1600" b="1" dirty="0">
                <a:solidFill>
                  <a:schemeClr val="accent2">
                    <a:lumMod val="95000"/>
                    <a:lumOff val="5000"/>
                  </a:schemeClr>
                </a:solidFill>
              </a:rPr>
              <a:t>Immune</a:t>
            </a:r>
          </a:p>
          <a:p>
            <a:pPr algn="ctr" fontAlgn="base">
              <a:spcBef>
                <a:spcPct val="0"/>
              </a:spcBef>
              <a:spcAft>
                <a:spcPct val="0"/>
              </a:spcAft>
              <a:defRPr/>
            </a:pPr>
            <a:endParaRPr lang="en-US" sz="1600" b="1" dirty="0">
              <a:solidFill>
                <a:schemeClr val="accent2">
                  <a:lumMod val="95000"/>
                  <a:lumOff val="5000"/>
                </a:schemeClr>
              </a:solidFill>
            </a:endParaRPr>
          </a:p>
          <a:p>
            <a:pPr fontAlgn="base">
              <a:spcBef>
                <a:spcPct val="0"/>
              </a:spcBef>
              <a:spcAft>
                <a:spcPct val="0"/>
              </a:spcAft>
              <a:defRPr/>
            </a:pPr>
            <a:r>
              <a:rPr lang="en-US" sz="1600" b="1" dirty="0">
                <a:solidFill>
                  <a:schemeClr val="accent2">
                    <a:lumMod val="95000"/>
                    <a:lumOff val="5000"/>
                  </a:schemeClr>
                </a:solidFill>
              </a:rPr>
              <a:t>Antibodies		Cellular</a:t>
            </a:r>
          </a:p>
          <a:p>
            <a:pPr fontAlgn="base">
              <a:spcBef>
                <a:spcPct val="0"/>
              </a:spcBef>
              <a:spcAft>
                <a:spcPct val="0"/>
              </a:spcAft>
              <a:defRPr/>
            </a:pPr>
            <a:r>
              <a:rPr lang="en-US" sz="1600" b="1" dirty="0">
                <a:solidFill>
                  <a:schemeClr val="accent2">
                    <a:lumMod val="95000"/>
                    <a:lumOff val="5000"/>
                  </a:schemeClr>
                </a:solidFill>
              </a:rPr>
              <a:t>-neutralizing		-NK cells</a:t>
            </a:r>
          </a:p>
          <a:p>
            <a:pPr fontAlgn="base">
              <a:spcBef>
                <a:spcPct val="0"/>
              </a:spcBef>
              <a:spcAft>
                <a:spcPct val="0"/>
              </a:spcAft>
              <a:defRPr/>
            </a:pPr>
            <a:r>
              <a:rPr lang="en-US" sz="1600" b="1" dirty="0">
                <a:solidFill>
                  <a:schemeClr val="accent2">
                    <a:lumMod val="95000"/>
                    <a:lumOff val="5000"/>
                  </a:schemeClr>
                </a:solidFill>
              </a:rPr>
              <a:t>-ADCC			  </a:t>
            </a:r>
          </a:p>
          <a:p>
            <a:pPr fontAlgn="base">
              <a:spcBef>
                <a:spcPct val="0"/>
              </a:spcBef>
              <a:spcAft>
                <a:spcPct val="0"/>
              </a:spcAft>
              <a:defRPr/>
            </a:pPr>
            <a:r>
              <a:rPr lang="en-US" sz="1600" b="1" dirty="0">
                <a:solidFill>
                  <a:schemeClr val="accent2">
                    <a:lumMod val="95000"/>
                    <a:lumOff val="5000"/>
                  </a:schemeClr>
                </a:solidFill>
              </a:rPr>
              <a:t> -enhancing ?	               Cross-reactive  T cells	</a:t>
            </a:r>
          </a:p>
          <a:p>
            <a:pPr algn="ctr" fontAlgn="base">
              <a:spcBef>
                <a:spcPct val="0"/>
              </a:spcBef>
              <a:spcAft>
                <a:spcPct val="0"/>
              </a:spcAft>
              <a:defRPr/>
            </a:pPr>
            <a:endParaRPr lang="en-US" sz="1600" b="1" dirty="0">
              <a:solidFill>
                <a:schemeClr val="accent2">
                  <a:lumMod val="95000"/>
                  <a:lumOff val="5000"/>
                </a:schemeClr>
              </a:solidFill>
            </a:endParaRPr>
          </a:p>
          <a:p>
            <a:pPr algn="ctr" fontAlgn="base">
              <a:spcBef>
                <a:spcPct val="0"/>
              </a:spcBef>
              <a:spcAft>
                <a:spcPct val="0"/>
              </a:spcAft>
              <a:defRPr/>
            </a:pPr>
            <a:r>
              <a:rPr lang="en-US" sz="1600" b="1" dirty="0">
                <a:solidFill>
                  <a:schemeClr val="accent2">
                    <a:lumMod val="95000"/>
                    <a:lumOff val="5000"/>
                  </a:schemeClr>
                </a:solidFill>
              </a:rPr>
              <a:t>Genetics</a:t>
            </a:r>
          </a:p>
          <a:p>
            <a:pPr algn="ctr" fontAlgn="base">
              <a:spcBef>
                <a:spcPct val="0"/>
              </a:spcBef>
              <a:spcAft>
                <a:spcPct val="0"/>
              </a:spcAft>
              <a:defRPr/>
            </a:pPr>
            <a:r>
              <a:rPr lang="en-US" sz="1600" b="1" dirty="0">
                <a:solidFill>
                  <a:schemeClr val="accent2">
                    <a:lumMod val="95000"/>
                    <a:lumOff val="5000"/>
                  </a:schemeClr>
                </a:solidFill>
              </a:rPr>
              <a:t>HLA, TNF, CD209</a:t>
            </a:r>
          </a:p>
        </p:txBody>
      </p:sp>
      <p:pic>
        <p:nvPicPr>
          <p:cNvPr id="2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2105767247"/>
      </p:ext>
    </p:extLst>
  </p:cSld>
  <p:clrMapOvr>
    <a:masterClrMapping/>
  </p:clrMapOvr>
  <p:transition spd="slow"/>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p:cNvSpPr/>
          <p:nvPr/>
        </p:nvSpPr>
        <p:spPr>
          <a:xfrm>
            <a:off x="1981200" y="2971800"/>
            <a:ext cx="6858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972641204"/>
      </p:ext>
    </p:extLst>
  </p:cSld>
  <p:clrMapOvr>
    <a:masterClrMapping/>
  </p:clrMapOvr>
  <p:transition spd="slow"/>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9525" y="1928813"/>
            <a:ext cx="9134475" cy="3943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90000"/>
              </a:lnSpc>
            </a:pPr>
            <a:r>
              <a:rPr lang="en-US" sz="3200">
                <a:latin typeface="Comic Sans MS" pitchFamily="66" charset="0"/>
              </a:rPr>
              <a:t>    </a:t>
            </a:r>
            <a:r>
              <a:rPr lang="en-US" sz="3200">
                <a:solidFill>
                  <a:schemeClr val="tx2"/>
                </a:solidFill>
                <a:latin typeface="Comic Sans MS" pitchFamily="66" charset="0"/>
              </a:rPr>
              <a:t>Asymptomatic</a:t>
            </a:r>
            <a:r>
              <a:rPr lang="th-TH" sz="3200">
                <a:solidFill>
                  <a:schemeClr val="tx2"/>
                </a:solidFill>
                <a:latin typeface="Comic Sans MS" pitchFamily="66" charset="0"/>
                <a:cs typeface="Cordia New" pitchFamily="34" charset="-34"/>
              </a:rPr>
              <a:t> </a:t>
            </a:r>
            <a:r>
              <a:rPr lang="th-TH">
                <a:solidFill>
                  <a:schemeClr val="tx2"/>
                </a:solidFill>
                <a:latin typeface="Comic Sans MS" pitchFamily="66" charset="0"/>
                <a:cs typeface="Cordia New" pitchFamily="34" charset="-34"/>
              </a:rPr>
              <a:t>        </a:t>
            </a:r>
            <a:r>
              <a:rPr lang="en-US">
                <a:solidFill>
                  <a:schemeClr val="tx2"/>
                </a:solidFill>
                <a:latin typeface="Comic Sans MS" pitchFamily="66" charset="0"/>
              </a:rPr>
              <a:t>    </a:t>
            </a:r>
            <a:r>
              <a:rPr lang="th-TH">
                <a:solidFill>
                  <a:schemeClr val="tx2"/>
                </a:solidFill>
                <a:latin typeface="Comic Sans MS" pitchFamily="66" charset="0"/>
                <a:cs typeface="Cordia New" pitchFamily="34" charset="-34"/>
              </a:rPr>
              <a:t>           </a:t>
            </a:r>
            <a:r>
              <a:rPr lang="en-US" sz="3200">
                <a:solidFill>
                  <a:schemeClr val="tx2"/>
                </a:solidFill>
                <a:latin typeface="Comic Sans MS" pitchFamily="66" charset="0"/>
              </a:rPr>
              <a:t>Symptomatic</a:t>
            </a:r>
            <a:r>
              <a:rPr lang="th-TH" sz="3200">
                <a:solidFill>
                  <a:schemeClr val="tx2"/>
                </a:solidFill>
                <a:latin typeface="Comic Sans MS" pitchFamily="66" charset="0"/>
                <a:cs typeface="Cordia New" pitchFamily="34" charset="-34"/>
              </a:rPr>
              <a:t>                </a:t>
            </a:r>
          </a:p>
          <a:p>
            <a:pPr eaLnBrk="1" hangingPunct="1">
              <a:lnSpc>
                <a:spcPct val="90000"/>
              </a:lnSpc>
            </a:pPr>
            <a:endParaRPr lang="th-TH" sz="3200">
              <a:solidFill>
                <a:schemeClr val="tx2"/>
              </a:solidFill>
              <a:latin typeface="Comic Sans MS" pitchFamily="66" charset="0"/>
              <a:cs typeface="Cordia New" pitchFamily="34" charset="-34"/>
            </a:endParaRPr>
          </a:p>
          <a:p>
            <a:pPr eaLnBrk="1" hangingPunct="1">
              <a:lnSpc>
                <a:spcPct val="90000"/>
              </a:lnSpc>
            </a:pPr>
            <a:r>
              <a:rPr lang="th-TH" sz="3200">
                <a:solidFill>
                  <a:schemeClr val="tx2"/>
                </a:solidFill>
                <a:latin typeface="Comic Sans MS" pitchFamily="66" charset="0"/>
                <a:cs typeface="Cordia New" pitchFamily="34" charset="-34"/>
              </a:rPr>
              <a:t>                                          </a:t>
            </a:r>
          </a:p>
          <a:p>
            <a:pPr eaLnBrk="1" hangingPunct="1">
              <a:lnSpc>
                <a:spcPct val="90000"/>
              </a:lnSpc>
            </a:pPr>
            <a:r>
              <a:rPr lang="en-US" sz="2000">
                <a:solidFill>
                  <a:schemeClr val="tx2"/>
                </a:solidFill>
                <a:latin typeface="Comic Sans MS" pitchFamily="66" charset="0"/>
              </a:rPr>
              <a:t>  </a:t>
            </a:r>
            <a:r>
              <a:rPr lang="en-US" sz="3200">
                <a:solidFill>
                  <a:srgbClr val="FF0000"/>
                </a:solidFill>
                <a:latin typeface="Comic Sans MS" pitchFamily="66" charset="0"/>
              </a:rPr>
              <a:t>Viral syndrome</a:t>
            </a:r>
            <a:r>
              <a:rPr lang="en-US" sz="3200">
                <a:solidFill>
                  <a:schemeClr val="tx2"/>
                </a:solidFill>
                <a:latin typeface="Comic Sans MS" pitchFamily="66" charset="0"/>
              </a:rPr>
              <a:t>   </a:t>
            </a:r>
            <a:r>
              <a:rPr lang="en-US" sz="3200">
                <a:solidFill>
                  <a:srgbClr val="FF0000"/>
                </a:solidFill>
                <a:latin typeface="Comic Sans MS" pitchFamily="66" charset="0"/>
              </a:rPr>
              <a:t>Dengue fever</a:t>
            </a:r>
            <a:r>
              <a:rPr lang="en-US" sz="3200">
                <a:solidFill>
                  <a:schemeClr val="tx2"/>
                </a:solidFill>
                <a:latin typeface="Comic Sans MS" pitchFamily="66" charset="0"/>
              </a:rPr>
              <a:t>        </a:t>
            </a:r>
            <a:r>
              <a:rPr lang="en-US" sz="3200">
                <a:solidFill>
                  <a:srgbClr val="FF0000"/>
                </a:solidFill>
                <a:latin typeface="Comic Sans MS" pitchFamily="66" charset="0"/>
              </a:rPr>
              <a:t>DHF</a:t>
            </a:r>
          </a:p>
          <a:p>
            <a:pPr eaLnBrk="1" hangingPunct="1">
              <a:lnSpc>
                <a:spcPct val="90000"/>
              </a:lnSpc>
            </a:pPr>
            <a:endParaRPr lang="en-US">
              <a:solidFill>
                <a:schemeClr val="tx2"/>
              </a:solidFill>
              <a:latin typeface="Comic Sans MS" pitchFamily="66" charset="0"/>
            </a:endParaRPr>
          </a:p>
          <a:p>
            <a:pPr eaLnBrk="1" hangingPunct="1">
              <a:lnSpc>
                <a:spcPct val="90000"/>
              </a:lnSpc>
            </a:pPr>
            <a:endParaRPr lang="en-US">
              <a:solidFill>
                <a:schemeClr val="tx2"/>
              </a:solidFill>
              <a:latin typeface="Comic Sans MS" pitchFamily="66" charset="0"/>
            </a:endParaRPr>
          </a:p>
          <a:p>
            <a:pPr eaLnBrk="1" hangingPunct="1">
              <a:lnSpc>
                <a:spcPct val="90000"/>
              </a:lnSpc>
            </a:pPr>
            <a:endParaRPr lang="en-US">
              <a:solidFill>
                <a:schemeClr val="tx2"/>
              </a:solidFill>
              <a:latin typeface="Comic Sans MS" pitchFamily="66" charset="0"/>
            </a:endParaRPr>
          </a:p>
          <a:p>
            <a:pPr eaLnBrk="1" hangingPunct="1">
              <a:lnSpc>
                <a:spcPct val="90000"/>
              </a:lnSpc>
            </a:pPr>
            <a:r>
              <a:rPr lang="en-US" sz="3200">
                <a:solidFill>
                  <a:schemeClr val="tx2"/>
                </a:solidFill>
                <a:latin typeface="Comic Sans MS" pitchFamily="66" charset="0"/>
              </a:rPr>
              <a:t>                                              </a:t>
            </a:r>
            <a:endParaRPr lang="th-TH" sz="3200">
              <a:solidFill>
                <a:schemeClr val="tx2"/>
              </a:solidFill>
              <a:latin typeface="Comic Sans MS" pitchFamily="66" charset="0"/>
              <a:cs typeface="Cordia New" pitchFamily="34" charset="-34"/>
            </a:endParaRPr>
          </a:p>
          <a:p>
            <a:pPr eaLnBrk="1" hangingPunct="1">
              <a:lnSpc>
                <a:spcPct val="90000"/>
              </a:lnSpc>
            </a:pPr>
            <a:r>
              <a:rPr lang="th-TH" sz="3200">
                <a:solidFill>
                  <a:schemeClr val="tx2"/>
                </a:solidFill>
                <a:latin typeface="Comic Sans MS" pitchFamily="66" charset="0"/>
                <a:cs typeface="Cordia New" pitchFamily="34" charset="-34"/>
              </a:rPr>
              <a:t>                                                    </a:t>
            </a:r>
            <a:r>
              <a:rPr lang="en-US" sz="3200">
                <a:solidFill>
                  <a:schemeClr val="tx2"/>
                </a:solidFill>
                <a:latin typeface="Comic Sans MS" pitchFamily="66" charset="0"/>
              </a:rPr>
              <a:t>                    </a:t>
            </a:r>
            <a:r>
              <a:rPr lang="th-TH" sz="3200">
                <a:solidFill>
                  <a:schemeClr val="tx2"/>
                </a:solidFill>
                <a:latin typeface="Comic Sans MS" pitchFamily="66" charset="0"/>
                <a:cs typeface="Cordia New" pitchFamily="34" charset="-34"/>
              </a:rPr>
              <a:t>  </a:t>
            </a:r>
            <a:r>
              <a:rPr lang="en-US" sz="3200">
                <a:solidFill>
                  <a:schemeClr val="tx2"/>
                </a:solidFill>
                <a:latin typeface="Comic Sans MS" pitchFamily="66" charset="0"/>
              </a:rPr>
              <a:t>    </a:t>
            </a:r>
            <a:r>
              <a:rPr lang="th-TH" sz="3200">
                <a:solidFill>
                  <a:schemeClr val="tx2"/>
                </a:solidFill>
                <a:latin typeface="Comic Sans MS" pitchFamily="66" charset="0"/>
                <a:cs typeface="Cordia New" pitchFamily="34" charset="-34"/>
              </a:rPr>
              <a:t>     </a:t>
            </a:r>
            <a:r>
              <a:rPr lang="en-US" sz="3200">
                <a:solidFill>
                  <a:schemeClr val="tx2"/>
                </a:solidFill>
                <a:latin typeface="Comic Sans MS" pitchFamily="66" charset="0"/>
              </a:rPr>
              <a:t> </a:t>
            </a:r>
            <a:endParaRPr lang="th-TH" sz="3200">
              <a:solidFill>
                <a:schemeClr val="accent1"/>
              </a:solidFill>
              <a:latin typeface="Comic Sans MS" pitchFamily="66" charset="0"/>
              <a:cs typeface="Cordia New" pitchFamily="34" charset="-34"/>
            </a:endParaRPr>
          </a:p>
          <a:p>
            <a:pPr eaLnBrk="1" hangingPunct="1">
              <a:lnSpc>
                <a:spcPct val="90000"/>
              </a:lnSpc>
            </a:pPr>
            <a:r>
              <a:rPr lang="th-TH" sz="2400">
                <a:solidFill>
                  <a:schemeClr val="tx2"/>
                </a:solidFill>
                <a:latin typeface="Comic Sans MS" pitchFamily="66" charset="0"/>
                <a:cs typeface="Cordia New" pitchFamily="34" charset="-34"/>
              </a:rPr>
              <a:t>                                                 </a:t>
            </a:r>
            <a:r>
              <a:rPr lang="en-US" sz="2400">
                <a:solidFill>
                  <a:schemeClr val="tx2"/>
                </a:solidFill>
                <a:latin typeface="Comic Sans MS" pitchFamily="66" charset="0"/>
              </a:rPr>
              <a:t>         </a:t>
            </a:r>
            <a:r>
              <a:rPr lang="th-TH" sz="2400">
                <a:solidFill>
                  <a:schemeClr val="tx2"/>
                </a:solidFill>
                <a:latin typeface="Comic Sans MS" pitchFamily="66" charset="0"/>
                <a:cs typeface="Cordia New" pitchFamily="34" charset="-34"/>
              </a:rPr>
              <a:t> </a:t>
            </a:r>
            <a:r>
              <a:rPr lang="en-US" sz="2400">
                <a:solidFill>
                  <a:schemeClr val="tx2"/>
                </a:solidFill>
                <a:latin typeface="Comic Sans MS" pitchFamily="66" charset="0"/>
              </a:rPr>
              <a:t>       </a:t>
            </a:r>
            <a:r>
              <a:rPr lang="th-TH" sz="3200">
                <a:solidFill>
                  <a:schemeClr val="tx2"/>
                </a:solidFill>
                <a:latin typeface="Comic Sans MS" pitchFamily="66" charset="0"/>
                <a:cs typeface="Cordia New" pitchFamily="34" charset="-34"/>
              </a:rPr>
              <a:t>    </a:t>
            </a:r>
          </a:p>
        </p:txBody>
      </p:sp>
      <p:sp>
        <p:nvSpPr>
          <p:cNvPr id="7171" name="Text Box 3"/>
          <p:cNvSpPr txBox="1">
            <a:spLocks noChangeArrowheads="1"/>
          </p:cNvSpPr>
          <p:nvPr/>
        </p:nvSpPr>
        <p:spPr bwMode="auto">
          <a:xfrm>
            <a:off x="1692275" y="333375"/>
            <a:ext cx="6624638" cy="706438"/>
          </a:xfrm>
          <a:prstGeom prst="rect">
            <a:avLst/>
          </a:prstGeom>
          <a:noFill/>
          <a:ln w="9525">
            <a:noFill/>
            <a:miter lim="800000"/>
            <a:headEnd/>
            <a:tailEnd/>
          </a:ln>
        </p:spPr>
        <p:txBody>
          <a:bodyPr>
            <a:spAutoFit/>
          </a:bodyPr>
          <a:lstStyle/>
          <a:p>
            <a:pPr algn="ctr" fontAlgn="auto">
              <a:spcBef>
                <a:spcPts val="0"/>
              </a:spcBef>
              <a:spcAft>
                <a:spcPts val="0"/>
              </a:spcAft>
              <a:defRPr/>
            </a:pPr>
            <a:r>
              <a:rPr lang="en-US" sz="4000" b="1" dirty="0">
                <a:latin typeface="Comic Sans MS" pitchFamily="66" charset="0"/>
                <a:cs typeface="+mn-cs"/>
              </a:rPr>
              <a:t>Dengue</a:t>
            </a:r>
            <a:r>
              <a:rPr lang="en-US" sz="4000" b="1" dirty="0">
                <a:latin typeface="+mj-lt"/>
                <a:cs typeface="+mn-cs"/>
              </a:rPr>
              <a:t> virus infection</a:t>
            </a:r>
            <a:r>
              <a:rPr lang="th-TH" sz="4000" b="1" dirty="0">
                <a:latin typeface="+mj-lt"/>
                <a:cs typeface="+mn-cs"/>
              </a:rPr>
              <a:t> </a:t>
            </a:r>
          </a:p>
        </p:txBody>
      </p:sp>
      <p:sp>
        <p:nvSpPr>
          <p:cNvPr id="12292" name="Line 4"/>
          <p:cNvSpPr>
            <a:spLocks noChangeShapeType="1"/>
          </p:cNvSpPr>
          <p:nvPr/>
        </p:nvSpPr>
        <p:spPr bwMode="auto">
          <a:xfrm>
            <a:off x="1973263" y="1643063"/>
            <a:ext cx="5197475"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12293" name="Line 5"/>
          <p:cNvSpPr>
            <a:spLocks noChangeShapeType="1"/>
          </p:cNvSpPr>
          <p:nvPr/>
        </p:nvSpPr>
        <p:spPr bwMode="auto">
          <a:xfrm>
            <a:off x="6324600" y="4648200"/>
            <a:ext cx="219075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12294" name="Line 6"/>
          <p:cNvSpPr>
            <a:spLocks noChangeShapeType="1"/>
          </p:cNvSpPr>
          <p:nvPr/>
        </p:nvSpPr>
        <p:spPr bwMode="auto">
          <a:xfrm>
            <a:off x="4572000" y="1211263"/>
            <a:ext cx="0" cy="439737"/>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12295" name="Line 7"/>
          <p:cNvSpPr>
            <a:spLocks noChangeShapeType="1"/>
          </p:cNvSpPr>
          <p:nvPr/>
        </p:nvSpPr>
        <p:spPr bwMode="auto">
          <a:xfrm>
            <a:off x="7162800" y="2400300"/>
            <a:ext cx="0" cy="3048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12296" name="Line 8"/>
          <p:cNvSpPr>
            <a:spLocks noChangeShapeType="1"/>
          </p:cNvSpPr>
          <p:nvPr/>
        </p:nvSpPr>
        <p:spPr bwMode="auto">
          <a:xfrm>
            <a:off x="1979613" y="1651000"/>
            <a:ext cx="0" cy="3048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12297" name="Line 9"/>
          <p:cNvSpPr>
            <a:spLocks noChangeShapeType="1"/>
          </p:cNvSpPr>
          <p:nvPr/>
        </p:nvSpPr>
        <p:spPr bwMode="auto">
          <a:xfrm>
            <a:off x="7162800" y="1651000"/>
            <a:ext cx="0" cy="3048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12298" name="Line 10"/>
          <p:cNvSpPr>
            <a:spLocks noChangeShapeType="1"/>
          </p:cNvSpPr>
          <p:nvPr/>
        </p:nvSpPr>
        <p:spPr bwMode="auto">
          <a:xfrm>
            <a:off x="1676400" y="2717800"/>
            <a:ext cx="0" cy="3048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12299" name="Line 11"/>
          <p:cNvSpPr>
            <a:spLocks noChangeShapeType="1"/>
          </p:cNvSpPr>
          <p:nvPr/>
        </p:nvSpPr>
        <p:spPr bwMode="auto">
          <a:xfrm>
            <a:off x="7467600" y="2717800"/>
            <a:ext cx="0" cy="3048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12300" name="Line 12"/>
          <p:cNvSpPr>
            <a:spLocks noChangeShapeType="1"/>
          </p:cNvSpPr>
          <p:nvPr/>
        </p:nvSpPr>
        <p:spPr bwMode="auto">
          <a:xfrm>
            <a:off x="4570413" y="2717800"/>
            <a:ext cx="0" cy="3048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12301" name="Line 13"/>
          <p:cNvSpPr>
            <a:spLocks noChangeShapeType="1"/>
          </p:cNvSpPr>
          <p:nvPr/>
        </p:nvSpPr>
        <p:spPr bwMode="auto">
          <a:xfrm>
            <a:off x="1676400" y="2717800"/>
            <a:ext cx="5792788"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12302" name="Line 14"/>
          <p:cNvSpPr>
            <a:spLocks noChangeShapeType="1"/>
          </p:cNvSpPr>
          <p:nvPr/>
        </p:nvSpPr>
        <p:spPr bwMode="auto">
          <a:xfrm>
            <a:off x="8523288" y="4648200"/>
            <a:ext cx="0" cy="6096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12303" name="Line 15"/>
          <p:cNvSpPr>
            <a:spLocks noChangeShapeType="1"/>
          </p:cNvSpPr>
          <p:nvPr/>
        </p:nvSpPr>
        <p:spPr bwMode="auto">
          <a:xfrm>
            <a:off x="6324600" y="4648200"/>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12304" name="Line 16"/>
          <p:cNvSpPr>
            <a:spLocks noChangeShapeType="1"/>
          </p:cNvSpPr>
          <p:nvPr/>
        </p:nvSpPr>
        <p:spPr bwMode="auto">
          <a:xfrm flipH="1">
            <a:off x="7467600" y="3733800"/>
            <a:ext cx="11113" cy="914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12305" name="Text Box 17"/>
          <p:cNvSpPr txBox="1">
            <a:spLocks noChangeArrowheads="1"/>
          </p:cNvSpPr>
          <p:nvPr/>
        </p:nvSpPr>
        <p:spPr bwMode="auto">
          <a:xfrm>
            <a:off x="6286500" y="4071938"/>
            <a:ext cx="2398713" cy="46196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a:solidFill>
                  <a:srgbClr val="0000FF"/>
                </a:solidFill>
                <a:latin typeface="Comic Sans MS" pitchFamily="66" charset="0"/>
              </a:rPr>
              <a:t>Plasma leakage</a:t>
            </a:r>
            <a:endParaRPr lang="th-TH" sz="2400">
              <a:solidFill>
                <a:srgbClr val="0000FF"/>
              </a:solidFill>
              <a:latin typeface="Comic Sans MS" pitchFamily="66" charset="0"/>
              <a:cs typeface="Cordia New" pitchFamily="34" charset="-34"/>
            </a:endParaRPr>
          </a:p>
        </p:txBody>
      </p:sp>
      <p:sp>
        <p:nvSpPr>
          <p:cNvPr id="12307" name="Text Box 19"/>
          <p:cNvSpPr txBox="1">
            <a:spLocks noChangeArrowheads="1"/>
          </p:cNvSpPr>
          <p:nvPr/>
        </p:nvSpPr>
        <p:spPr bwMode="auto">
          <a:xfrm>
            <a:off x="3970338" y="1562100"/>
            <a:ext cx="1841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endParaRPr lang="en-US">
              <a:solidFill>
                <a:srgbClr val="0000FF"/>
              </a:solidFill>
              <a:latin typeface="Angsana New" pitchFamily="18" charset="-34"/>
            </a:endParaRPr>
          </a:p>
        </p:txBody>
      </p:sp>
      <p:sp>
        <p:nvSpPr>
          <p:cNvPr id="12308" name="Text Box 20"/>
          <p:cNvSpPr txBox="1">
            <a:spLocks noChangeArrowheads="1"/>
          </p:cNvSpPr>
          <p:nvPr/>
        </p:nvSpPr>
        <p:spPr bwMode="auto">
          <a:xfrm>
            <a:off x="7620000" y="3540125"/>
            <a:ext cx="6746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2400">
                <a:solidFill>
                  <a:srgbClr val="0000FF"/>
                </a:solidFill>
                <a:latin typeface="Calibri" pitchFamily="34" charset="0"/>
              </a:rPr>
              <a:t>100</a:t>
            </a:r>
          </a:p>
        </p:txBody>
      </p:sp>
      <p:sp>
        <p:nvSpPr>
          <p:cNvPr id="12309" name="Text Box 21"/>
          <p:cNvSpPr txBox="1">
            <a:spLocks noChangeArrowheads="1"/>
          </p:cNvSpPr>
          <p:nvPr/>
        </p:nvSpPr>
        <p:spPr bwMode="auto">
          <a:xfrm>
            <a:off x="4495800" y="3616325"/>
            <a:ext cx="6746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2400">
                <a:solidFill>
                  <a:srgbClr val="0000FF"/>
                </a:solidFill>
                <a:latin typeface="Calibri" pitchFamily="34" charset="0"/>
              </a:rPr>
              <a:t>400</a:t>
            </a:r>
          </a:p>
        </p:txBody>
      </p:sp>
      <p:sp>
        <p:nvSpPr>
          <p:cNvPr id="12310" name="Text Box 22"/>
          <p:cNvSpPr txBox="1">
            <a:spLocks noChangeArrowheads="1"/>
          </p:cNvSpPr>
          <p:nvPr/>
        </p:nvSpPr>
        <p:spPr bwMode="auto">
          <a:xfrm>
            <a:off x="1600200" y="3616325"/>
            <a:ext cx="6746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2400">
                <a:solidFill>
                  <a:srgbClr val="0000FF"/>
                </a:solidFill>
                <a:latin typeface="Calibri" pitchFamily="34" charset="0"/>
              </a:rPr>
              <a:t>500</a:t>
            </a:r>
          </a:p>
        </p:txBody>
      </p:sp>
      <p:sp>
        <p:nvSpPr>
          <p:cNvPr id="12311" name="Text Box 23"/>
          <p:cNvSpPr txBox="1">
            <a:spLocks noChangeArrowheads="1"/>
          </p:cNvSpPr>
          <p:nvPr/>
        </p:nvSpPr>
        <p:spPr bwMode="auto">
          <a:xfrm>
            <a:off x="7086600" y="2224088"/>
            <a:ext cx="92233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2400">
                <a:solidFill>
                  <a:srgbClr val="0000FF"/>
                </a:solidFill>
                <a:latin typeface="Calibri" pitchFamily="34" charset="0"/>
              </a:rPr>
              <a:t>1,000</a:t>
            </a:r>
          </a:p>
        </p:txBody>
      </p:sp>
      <p:sp>
        <p:nvSpPr>
          <p:cNvPr id="12312" name="Text Box 24"/>
          <p:cNvSpPr txBox="1">
            <a:spLocks noChangeArrowheads="1"/>
          </p:cNvSpPr>
          <p:nvPr/>
        </p:nvSpPr>
        <p:spPr bwMode="auto">
          <a:xfrm>
            <a:off x="1447800" y="2300288"/>
            <a:ext cx="92233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2400">
                <a:solidFill>
                  <a:srgbClr val="0000FF"/>
                </a:solidFill>
                <a:latin typeface="Calibri" pitchFamily="34" charset="0"/>
              </a:rPr>
              <a:t>9,000</a:t>
            </a:r>
          </a:p>
        </p:txBody>
      </p:sp>
      <p:sp>
        <p:nvSpPr>
          <p:cNvPr id="12313" name="Text Box 25"/>
          <p:cNvSpPr txBox="1">
            <a:spLocks noChangeArrowheads="1"/>
          </p:cNvSpPr>
          <p:nvPr/>
        </p:nvSpPr>
        <p:spPr bwMode="auto">
          <a:xfrm>
            <a:off x="8088313" y="5572125"/>
            <a:ext cx="769937"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3200">
                <a:latin typeface="Calibri" pitchFamily="34" charset="0"/>
              </a:rPr>
              <a:t>1-2</a:t>
            </a:r>
          </a:p>
        </p:txBody>
      </p:sp>
      <p:sp>
        <p:nvSpPr>
          <p:cNvPr id="12314" name="Oval 26"/>
          <p:cNvSpPr>
            <a:spLocks noChangeArrowheads="1"/>
          </p:cNvSpPr>
          <p:nvPr/>
        </p:nvSpPr>
        <p:spPr bwMode="auto">
          <a:xfrm>
            <a:off x="7696200" y="5486400"/>
            <a:ext cx="1209675" cy="914400"/>
          </a:xfrm>
          <a:prstGeom prst="ellipse">
            <a:avLst/>
          </a:pr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pitchFamily="34" charset="0"/>
            </a:endParaRPr>
          </a:p>
        </p:txBody>
      </p:sp>
      <p:sp>
        <p:nvSpPr>
          <p:cNvPr id="12315" name="Text Box 24"/>
          <p:cNvSpPr txBox="1">
            <a:spLocks noChangeArrowheads="1"/>
          </p:cNvSpPr>
          <p:nvPr/>
        </p:nvSpPr>
        <p:spPr bwMode="auto">
          <a:xfrm>
            <a:off x="4071938" y="1285875"/>
            <a:ext cx="10858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2400">
                <a:solidFill>
                  <a:srgbClr val="0000FF"/>
                </a:solidFill>
                <a:latin typeface="Calibri" pitchFamily="34" charset="0"/>
              </a:rPr>
              <a:t>10,000</a:t>
            </a:r>
          </a:p>
        </p:txBody>
      </p:sp>
      <p:sp>
        <p:nvSpPr>
          <p:cNvPr id="28" name="TextBox 37"/>
          <p:cNvSpPr txBox="1">
            <a:spLocks noChangeArrowheads="1"/>
          </p:cNvSpPr>
          <p:nvPr/>
        </p:nvSpPr>
        <p:spPr bwMode="auto">
          <a:xfrm>
            <a:off x="642938" y="4357688"/>
            <a:ext cx="5264150" cy="2338387"/>
          </a:xfrm>
          <a:prstGeom prst="rect">
            <a:avLst/>
          </a:prstGeom>
          <a:solidFill>
            <a:schemeClr val="accent1">
              <a:lumMod val="40000"/>
              <a:lumOff val="60000"/>
            </a:schemeClr>
          </a:solidFill>
          <a:ln w="57150">
            <a:solidFill>
              <a:srgbClr val="FF0000"/>
            </a:solidFill>
            <a:miter lim="800000"/>
            <a:headEnd/>
            <a:tailEnd/>
          </a:ln>
        </p:spPr>
        <p:txBody>
          <a:bodyPr wrap="none">
            <a:spAutoFit/>
          </a:bodyPr>
          <a:lstStyle/>
          <a:p>
            <a:pPr fontAlgn="auto">
              <a:spcBef>
                <a:spcPts val="0"/>
              </a:spcBef>
              <a:spcAft>
                <a:spcPts val="0"/>
              </a:spcAft>
              <a:defRPr/>
            </a:pPr>
            <a:r>
              <a:rPr lang="en-US" dirty="0">
                <a:solidFill>
                  <a:srgbClr val="FF0000"/>
                </a:solidFill>
                <a:latin typeface="Comic Sans MS" pitchFamily="66" charset="0"/>
                <a:cs typeface="+mn-cs"/>
              </a:rPr>
              <a:t>Expanded dengue syndrome (Uncommon)</a:t>
            </a:r>
          </a:p>
          <a:p>
            <a:pPr marL="457200" indent="-457200" fontAlgn="auto">
              <a:spcBef>
                <a:spcPts val="0"/>
              </a:spcBef>
              <a:spcAft>
                <a:spcPts val="0"/>
              </a:spcAft>
              <a:buFont typeface="+mj-lt"/>
              <a:buAutoNum type="arabicPeriod"/>
              <a:defRPr/>
            </a:pPr>
            <a:r>
              <a:rPr lang="en-US" sz="2400" dirty="0">
                <a:solidFill>
                  <a:srgbClr val="0000FF"/>
                </a:solidFill>
                <a:latin typeface="Comic Sans MS" pitchFamily="66" charset="0"/>
                <a:cs typeface="+mn-cs"/>
              </a:rPr>
              <a:t>Prolonged shock: liver failure, </a:t>
            </a:r>
          </a:p>
          <a:p>
            <a:pPr marL="457200" indent="-457200" fontAlgn="auto">
              <a:spcBef>
                <a:spcPts val="0"/>
              </a:spcBef>
              <a:spcAft>
                <a:spcPts val="0"/>
              </a:spcAft>
              <a:defRPr/>
            </a:pPr>
            <a:r>
              <a:rPr lang="en-US" sz="2400" dirty="0">
                <a:solidFill>
                  <a:srgbClr val="0000FF"/>
                </a:solidFill>
                <a:latin typeface="Comic Sans MS" pitchFamily="66" charset="0"/>
                <a:cs typeface="+mn-cs"/>
              </a:rPr>
              <a:t>renal failure,…Encephalopathy…</a:t>
            </a:r>
          </a:p>
          <a:p>
            <a:pPr marL="914400" lvl="1" indent="-457200" fontAlgn="auto">
              <a:spcBef>
                <a:spcPts val="0"/>
              </a:spcBef>
              <a:spcAft>
                <a:spcPts val="0"/>
              </a:spcAft>
              <a:buFont typeface="+mj-lt"/>
              <a:buAutoNum type="arabicPeriod" startAt="2"/>
              <a:defRPr/>
            </a:pPr>
            <a:r>
              <a:rPr lang="en-US" sz="2000" dirty="0">
                <a:solidFill>
                  <a:srgbClr val="0000FF"/>
                </a:solidFill>
                <a:latin typeface="Comic Sans MS" pitchFamily="66" charset="0"/>
                <a:cs typeface="+mn-cs"/>
              </a:rPr>
              <a:t>Co-morbidities</a:t>
            </a:r>
          </a:p>
          <a:p>
            <a:pPr marL="914400" lvl="1" indent="-457200" fontAlgn="auto">
              <a:spcBef>
                <a:spcPts val="0"/>
              </a:spcBef>
              <a:spcAft>
                <a:spcPts val="0"/>
              </a:spcAft>
              <a:defRPr/>
            </a:pPr>
            <a:r>
              <a:rPr lang="en-US" sz="2000" dirty="0">
                <a:solidFill>
                  <a:srgbClr val="0000FF"/>
                </a:solidFill>
                <a:latin typeface="Comic Sans MS" pitchFamily="66" charset="0"/>
                <a:cs typeface="+mn-cs"/>
              </a:rPr>
              <a:t>3. Co-infections</a:t>
            </a:r>
          </a:p>
          <a:p>
            <a:pPr marL="914400" lvl="1" indent="-457200" fontAlgn="auto">
              <a:spcBef>
                <a:spcPts val="0"/>
              </a:spcBef>
              <a:spcAft>
                <a:spcPts val="0"/>
              </a:spcAft>
              <a:defRPr/>
            </a:pPr>
            <a:r>
              <a:rPr lang="en-US" sz="2000" dirty="0">
                <a:solidFill>
                  <a:srgbClr val="0000FF"/>
                </a:solidFill>
                <a:latin typeface="Comic Sans MS" pitchFamily="66" charset="0"/>
                <a:cs typeface="+mn-cs"/>
              </a:rPr>
              <a:t>4. True dengue infection - encephalitis</a:t>
            </a:r>
          </a:p>
          <a:p>
            <a:pPr lvl="1" fontAlgn="auto">
              <a:spcBef>
                <a:spcPts val="0"/>
              </a:spcBef>
              <a:spcAft>
                <a:spcPts val="0"/>
              </a:spcAft>
              <a:defRPr/>
            </a:pPr>
            <a:endParaRPr lang="en-US" sz="2000" dirty="0">
              <a:solidFill>
                <a:srgbClr val="0000FF"/>
              </a:solidFill>
              <a:latin typeface="Comic Sans MS" pitchFamily="66" charset="0"/>
              <a:cs typeface="+mn-cs"/>
            </a:endParaRPr>
          </a:p>
        </p:txBody>
      </p:sp>
      <p:cxnSp>
        <p:nvCxnSpPr>
          <p:cNvPr id="12317" name="Straight Connector 29"/>
          <p:cNvCxnSpPr>
            <a:cxnSpLocks noChangeShapeType="1"/>
            <a:stCxn id="12299" idx="0"/>
          </p:cNvCxnSpPr>
          <p:nvPr/>
        </p:nvCxnSpPr>
        <p:spPr bwMode="auto">
          <a:xfrm rot="5400000" flipH="1" flipV="1">
            <a:off x="7804150" y="2378075"/>
            <a:ext cx="3175" cy="676275"/>
          </a:xfrm>
          <a:prstGeom prst="line">
            <a:avLst/>
          </a:prstGeom>
          <a:noFill/>
          <a:ln w="57150" algn="ctr">
            <a:solidFill>
              <a:srgbClr val="FF0000"/>
            </a:solidFill>
            <a:prstDash val="sysDash"/>
            <a:round/>
            <a:headEnd/>
            <a:tailEnd/>
          </a:ln>
          <a:extLst>
            <a:ext uri="{909E8E84-426E-40DD-AFC4-6F175D3DCCD1}">
              <a14:hiddenFill xmlns:a14="http://schemas.microsoft.com/office/drawing/2010/main" xmlns="">
                <a:noFill/>
              </a14:hiddenFill>
            </a:ext>
          </a:extLst>
        </p:spPr>
      </p:cxnSp>
      <p:cxnSp>
        <p:nvCxnSpPr>
          <p:cNvPr id="12318" name="Straight Arrow Connector 31"/>
          <p:cNvCxnSpPr>
            <a:cxnSpLocks noChangeShapeType="1"/>
          </p:cNvCxnSpPr>
          <p:nvPr/>
        </p:nvCxnSpPr>
        <p:spPr bwMode="auto">
          <a:xfrm rot="10800000" flipV="1">
            <a:off x="4643438" y="2786063"/>
            <a:ext cx="3500437" cy="2071687"/>
          </a:xfrm>
          <a:prstGeom prst="straightConnector1">
            <a:avLst/>
          </a:prstGeom>
          <a:noFill/>
          <a:ln w="57150" algn="ctr">
            <a:solidFill>
              <a:srgbClr val="FF0000"/>
            </a:solidFill>
            <a:prstDash val="sysDot"/>
            <a:round/>
            <a:headEnd/>
            <a:tailEnd type="arrow" w="med" len="med"/>
          </a:ln>
          <a:extLst>
            <a:ext uri="{909E8E84-426E-40DD-AFC4-6F175D3DCCD1}">
              <a14:hiddenFill xmlns:a14="http://schemas.microsoft.com/office/drawing/2010/main" xmlns="">
                <a:noFill/>
              </a14:hiddenFill>
            </a:ext>
          </a:extLst>
        </p:spPr>
      </p:cxnSp>
      <p:sp>
        <p:nvSpPr>
          <p:cNvPr id="12319" name="TextBox 32"/>
          <p:cNvSpPr txBox="1">
            <a:spLocks noChangeArrowheads="1"/>
          </p:cNvSpPr>
          <p:nvPr/>
        </p:nvSpPr>
        <p:spPr bwMode="auto">
          <a:xfrm>
            <a:off x="6084888" y="5214938"/>
            <a:ext cx="19431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dirty="0">
                <a:solidFill>
                  <a:srgbClr val="0000FF"/>
                </a:solidFill>
                <a:latin typeface="Comic Sans MS" pitchFamily="66" charset="0"/>
              </a:rPr>
              <a:t>DHF      </a:t>
            </a:r>
          </a:p>
          <a:p>
            <a:pPr eaLnBrk="1" hangingPunct="1"/>
            <a:r>
              <a:rPr lang="en-US" dirty="0">
                <a:solidFill>
                  <a:srgbClr val="0000FF"/>
                </a:solidFill>
                <a:latin typeface="Comic Sans MS" pitchFamily="66" charset="0"/>
              </a:rPr>
              <a:t>         </a:t>
            </a:r>
            <a:r>
              <a:rPr lang="en-US" dirty="0" smtClean="0">
                <a:solidFill>
                  <a:srgbClr val="0000FF"/>
                </a:solidFill>
                <a:latin typeface="Comic Sans MS" pitchFamily="66" charset="0"/>
              </a:rPr>
              <a:t>       </a:t>
            </a:r>
            <a:r>
              <a:rPr lang="en-US" dirty="0" smtClean="0">
                <a:solidFill>
                  <a:srgbClr val="FF0000"/>
                </a:solidFill>
                <a:latin typeface="Comic Sans MS" pitchFamily="66" charset="0"/>
              </a:rPr>
              <a:t>DSS</a:t>
            </a:r>
            <a:endParaRPr lang="en-US" dirty="0">
              <a:solidFill>
                <a:srgbClr val="FF0000"/>
              </a:solidFill>
              <a:latin typeface="Comic Sans MS" pitchFamily="66" charset="0"/>
            </a:endParaRPr>
          </a:p>
        </p:txBody>
      </p:sp>
    </p:spTree>
    <p:extLst>
      <p:ext uri="{BB962C8B-B14F-4D97-AF65-F5344CB8AC3E}">
        <p14:creationId xmlns:p14="http://schemas.microsoft.com/office/powerpoint/2010/main" xmlns="" val="2331165516"/>
      </p:ext>
    </p:extLst>
  </p:cSld>
  <p:clrMapOvr>
    <a:masterClrMapping/>
  </p:clrMapOvr>
  <p:transition spd="slow"/>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19138" name="Group 2"/>
          <p:cNvGraphicFramePr>
            <a:graphicFrameLocks noGrp="1"/>
          </p:cNvGraphicFramePr>
          <p:nvPr>
            <p:ph type="tbl" idx="1"/>
            <p:extLst>
              <p:ext uri="{D42A27DB-BD31-4B8C-83A1-F6EECF244321}">
                <p14:modId xmlns:p14="http://schemas.microsoft.com/office/powerpoint/2010/main" xmlns="" val="548512772"/>
              </p:ext>
            </p:extLst>
          </p:nvPr>
        </p:nvGraphicFramePr>
        <p:xfrm>
          <a:off x="0" y="0"/>
          <a:ext cx="9144000" cy="6858000"/>
        </p:xfrm>
        <a:graphic>
          <a:graphicData uri="http://schemas.openxmlformats.org/drawingml/2006/table">
            <a:tbl>
              <a:tblPr/>
              <a:tblGrid>
                <a:gridCol w="1016000"/>
                <a:gridCol w="1016000"/>
                <a:gridCol w="1016000"/>
                <a:gridCol w="1016000"/>
                <a:gridCol w="1016000"/>
                <a:gridCol w="1016000"/>
                <a:gridCol w="1016000"/>
                <a:gridCol w="1016000"/>
                <a:gridCol w="1016000"/>
              </a:tblGrid>
              <a:tr h="6858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cs typeface="Angsana New" pitchFamily="18" charset="-34"/>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cs typeface="Angsana New" pitchFamily="18"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cs typeface="Angsana New" pitchFamily="18"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cs typeface="Angsana New" pitchFamily="18"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cs typeface="Angsana New" pitchFamily="18"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cs typeface="Angsana New" pitchFamily="18"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cs typeface="Angsana New" pitchFamily="18"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cs typeface="Angsana New" pitchFamily="18"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cs typeface="Angsana New" pitchFamily="18" charset="-34"/>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0744" name="Text Box 24"/>
          <p:cNvSpPr txBox="1">
            <a:spLocks noChangeArrowheads="1"/>
          </p:cNvSpPr>
          <p:nvPr/>
        </p:nvSpPr>
        <p:spPr bwMode="auto">
          <a:xfrm>
            <a:off x="433387" y="533400"/>
            <a:ext cx="84820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dirty="0">
                <a:solidFill>
                  <a:srgbClr val="0000FF"/>
                </a:solidFill>
                <a:latin typeface="Calibri" pitchFamily="34" charset="0"/>
              </a:rPr>
              <a:t>Day 1             2                  3                   4                  5                   6                   7                   8                  9</a:t>
            </a:r>
          </a:p>
        </p:txBody>
      </p:sp>
      <p:sp>
        <p:nvSpPr>
          <p:cNvPr id="30745" name="Line 25"/>
          <p:cNvSpPr>
            <a:spLocks noChangeShapeType="1"/>
          </p:cNvSpPr>
          <p:nvPr/>
        </p:nvSpPr>
        <p:spPr bwMode="auto">
          <a:xfrm>
            <a:off x="381000" y="1219200"/>
            <a:ext cx="3657600" cy="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GB"/>
          </a:p>
        </p:txBody>
      </p:sp>
      <p:sp>
        <p:nvSpPr>
          <p:cNvPr id="30746" name="Line 26"/>
          <p:cNvSpPr>
            <a:spLocks noChangeShapeType="1"/>
          </p:cNvSpPr>
          <p:nvPr/>
        </p:nvSpPr>
        <p:spPr bwMode="auto">
          <a:xfrm>
            <a:off x="4038600" y="1219200"/>
            <a:ext cx="1066800" cy="12954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GB"/>
          </a:p>
        </p:txBody>
      </p:sp>
      <p:sp>
        <p:nvSpPr>
          <p:cNvPr id="30747" name="Text Box 27"/>
          <p:cNvSpPr txBox="1">
            <a:spLocks noChangeArrowheads="1"/>
          </p:cNvSpPr>
          <p:nvPr/>
        </p:nvSpPr>
        <p:spPr bwMode="auto">
          <a:xfrm>
            <a:off x="136525" y="925513"/>
            <a:ext cx="666750" cy="314325"/>
          </a:xfrm>
          <a:prstGeom prst="rect">
            <a:avLst/>
          </a:prstGeom>
          <a:noFill/>
          <a:ln w="952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a:solidFill>
                  <a:srgbClr val="0000FF"/>
                </a:solidFill>
                <a:latin typeface="Calibri" pitchFamily="34" charset="0"/>
              </a:rPr>
              <a:t>Fever</a:t>
            </a:r>
          </a:p>
        </p:txBody>
      </p:sp>
      <p:sp>
        <p:nvSpPr>
          <p:cNvPr id="30748" name="Text Box 28"/>
          <p:cNvSpPr txBox="1">
            <a:spLocks noChangeArrowheads="1"/>
          </p:cNvSpPr>
          <p:nvPr/>
        </p:nvSpPr>
        <p:spPr bwMode="auto">
          <a:xfrm>
            <a:off x="98425" y="3802063"/>
            <a:ext cx="184150" cy="73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1400">
                <a:latin typeface="Calibri" pitchFamily="34" charset="0"/>
              </a:rPr>
              <a:t>WBC</a:t>
            </a:r>
          </a:p>
        </p:txBody>
      </p:sp>
      <p:sp>
        <p:nvSpPr>
          <p:cNvPr id="30749" name="Text Box 29"/>
          <p:cNvSpPr txBox="1">
            <a:spLocks noChangeArrowheads="1"/>
          </p:cNvSpPr>
          <p:nvPr/>
        </p:nvSpPr>
        <p:spPr bwMode="auto">
          <a:xfrm>
            <a:off x="-76200" y="4800600"/>
            <a:ext cx="8823325" cy="1924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1400" dirty="0">
                <a:solidFill>
                  <a:srgbClr val="FF0000"/>
                </a:solidFill>
                <a:latin typeface="Calibri" pitchFamily="34" charset="0"/>
              </a:rPr>
              <a:t>WBC   </a:t>
            </a:r>
            <a:r>
              <a:rPr lang="en-US" sz="1400" dirty="0">
                <a:latin typeface="Calibri" pitchFamily="34" charset="0"/>
              </a:rPr>
              <a:t>                6,000-9,000                                 </a:t>
            </a:r>
            <a:r>
              <a:rPr lang="en-US" sz="1400" dirty="0">
                <a:solidFill>
                  <a:srgbClr val="FF0000"/>
                </a:solidFill>
                <a:latin typeface="Calibri" pitchFamily="34" charset="0"/>
              </a:rPr>
              <a:t>≤5,000</a:t>
            </a:r>
          </a:p>
          <a:p>
            <a:pPr eaLnBrk="1" hangingPunct="1">
              <a:spcBef>
                <a:spcPct val="50000"/>
              </a:spcBef>
            </a:pPr>
            <a:r>
              <a:rPr lang="en-US" sz="1400" dirty="0">
                <a:solidFill>
                  <a:srgbClr val="FF3399"/>
                </a:solidFill>
                <a:latin typeface="Calibri" pitchFamily="34" charset="0"/>
              </a:rPr>
              <a:t>Platelet count                                                                                  ≤100,000       ≤ 50,000    </a:t>
            </a:r>
          </a:p>
          <a:p>
            <a:pPr eaLnBrk="1" hangingPunct="1">
              <a:spcBef>
                <a:spcPct val="50000"/>
              </a:spcBef>
            </a:pPr>
            <a:r>
              <a:rPr lang="en-US" sz="1400" dirty="0" err="1">
                <a:latin typeface="Calibri" pitchFamily="34" charset="0"/>
              </a:rPr>
              <a:t>Hct</a:t>
            </a:r>
            <a:r>
              <a:rPr lang="en-US" sz="1400" dirty="0">
                <a:latin typeface="Calibri" pitchFamily="34" charset="0"/>
              </a:rPr>
              <a:t>                           35                                                                            38                 45  (rising 20%)</a:t>
            </a:r>
          </a:p>
          <a:p>
            <a:pPr eaLnBrk="1" hangingPunct="1">
              <a:spcBef>
                <a:spcPct val="50000"/>
              </a:spcBef>
            </a:pPr>
            <a:r>
              <a:rPr lang="en-US" sz="1400" dirty="0">
                <a:latin typeface="Calibri" pitchFamily="34" charset="0"/>
              </a:rPr>
              <a:t>Albumin                                                                                            ≤3.5 </a:t>
            </a:r>
            <a:r>
              <a:rPr lang="en-US" sz="1400" dirty="0" err="1">
                <a:latin typeface="Calibri" pitchFamily="34" charset="0"/>
              </a:rPr>
              <a:t>gm</a:t>
            </a:r>
            <a:r>
              <a:rPr lang="en-US" sz="1400" dirty="0">
                <a:latin typeface="Calibri" pitchFamily="34" charset="0"/>
              </a:rPr>
              <a:t>%</a:t>
            </a:r>
          </a:p>
          <a:p>
            <a:pPr eaLnBrk="1" hangingPunct="1">
              <a:spcBef>
                <a:spcPct val="50000"/>
              </a:spcBef>
            </a:pPr>
            <a:r>
              <a:rPr lang="en-US" sz="1400" dirty="0">
                <a:latin typeface="Calibri" pitchFamily="34" charset="0"/>
              </a:rPr>
              <a:t>Cholesterol                                                                                           ≤100 mg%  </a:t>
            </a:r>
          </a:p>
          <a:p>
            <a:pPr eaLnBrk="1" hangingPunct="1">
              <a:spcBef>
                <a:spcPct val="50000"/>
              </a:spcBef>
            </a:pPr>
            <a:endParaRPr lang="en-US" sz="1400" dirty="0">
              <a:latin typeface="Calibri" pitchFamily="34" charset="0"/>
              <a:cs typeface="Times New Roman" pitchFamily="18" charset="0"/>
            </a:endParaRPr>
          </a:p>
        </p:txBody>
      </p:sp>
      <p:sp>
        <p:nvSpPr>
          <p:cNvPr id="30750" name="Line 30"/>
          <p:cNvSpPr>
            <a:spLocks noChangeShapeType="1"/>
          </p:cNvSpPr>
          <p:nvPr/>
        </p:nvSpPr>
        <p:spPr bwMode="auto">
          <a:xfrm>
            <a:off x="381000" y="2667000"/>
            <a:ext cx="3657600" cy="0"/>
          </a:xfrm>
          <a:prstGeom prst="line">
            <a:avLst/>
          </a:prstGeom>
          <a:noFill/>
          <a:ln w="38100">
            <a:solidFill>
              <a:srgbClr val="FF0066"/>
            </a:solidFill>
            <a:round/>
            <a:headEnd/>
            <a:tailEnd type="triangle" w="med" len="med"/>
          </a:ln>
          <a:extLst>
            <a:ext uri="{909E8E84-426E-40DD-AFC4-6F175D3DCCD1}">
              <a14:hiddenFill xmlns:a14="http://schemas.microsoft.com/office/drawing/2010/main" xmlns="">
                <a:noFill/>
              </a14:hiddenFill>
            </a:ext>
          </a:extLst>
        </p:spPr>
        <p:txBody>
          <a:bodyPr/>
          <a:lstStyle/>
          <a:p>
            <a:endParaRPr lang="en-GB"/>
          </a:p>
        </p:txBody>
      </p:sp>
      <p:sp>
        <p:nvSpPr>
          <p:cNvPr id="30751" name="Line 31"/>
          <p:cNvSpPr>
            <a:spLocks noChangeShapeType="1"/>
          </p:cNvSpPr>
          <p:nvPr/>
        </p:nvSpPr>
        <p:spPr bwMode="auto">
          <a:xfrm flipV="1">
            <a:off x="4038600" y="1219200"/>
            <a:ext cx="990600" cy="1447800"/>
          </a:xfrm>
          <a:prstGeom prst="line">
            <a:avLst/>
          </a:prstGeom>
          <a:noFill/>
          <a:ln w="38100">
            <a:solidFill>
              <a:srgbClr val="FF0066"/>
            </a:solidFill>
            <a:round/>
            <a:headEnd/>
            <a:tailEnd type="triangle" w="med" len="med"/>
          </a:ln>
          <a:extLst>
            <a:ext uri="{909E8E84-426E-40DD-AFC4-6F175D3DCCD1}">
              <a14:hiddenFill xmlns:a14="http://schemas.microsoft.com/office/drawing/2010/main" xmlns="">
                <a:noFill/>
              </a14:hiddenFill>
            </a:ext>
          </a:extLst>
        </p:spPr>
        <p:txBody>
          <a:bodyPr/>
          <a:lstStyle/>
          <a:p>
            <a:endParaRPr lang="en-GB"/>
          </a:p>
        </p:txBody>
      </p:sp>
      <p:sp>
        <p:nvSpPr>
          <p:cNvPr id="30752" name="Line 32"/>
          <p:cNvSpPr>
            <a:spLocks noChangeShapeType="1"/>
          </p:cNvSpPr>
          <p:nvPr/>
        </p:nvSpPr>
        <p:spPr bwMode="auto">
          <a:xfrm>
            <a:off x="5029200" y="1219200"/>
            <a:ext cx="1066800" cy="1447800"/>
          </a:xfrm>
          <a:prstGeom prst="line">
            <a:avLst/>
          </a:prstGeom>
          <a:noFill/>
          <a:ln w="38100">
            <a:solidFill>
              <a:srgbClr val="FF0066"/>
            </a:solidFill>
            <a:round/>
            <a:headEnd/>
            <a:tailEnd type="triangle" w="med" len="med"/>
          </a:ln>
          <a:extLst>
            <a:ext uri="{909E8E84-426E-40DD-AFC4-6F175D3DCCD1}">
              <a14:hiddenFill xmlns:a14="http://schemas.microsoft.com/office/drawing/2010/main" xmlns="">
                <a:noFill/>
              </a14:hiddenFill>
            </a:ext>
          </a:extLst>
        </p:spPr>
        <p:txBody>
          <a:bodyPr/>
          <a:lstStyle/>
          <a:p>
            <a:endParaRPr lang="en-GB"/>
          </a:p>
        </p:txBody>
      </p:sp>
      <p:sp>
        <p:nvSpPr>
          <p:cNvPr id="30753" name="Line 33"/>
          <p:cNvSpPr>
            <a:spLocks noChangeShapeType="1"/>
          </p:cNvSpPr>
          <p:nvPr/>
        </p:nvSpPr>
        <p:spPr bwMode="auto">
          <a:xfrm>
            <a:off x="6096000" y="2667000"/>
            <a:ext cx="990600" cy="0"/>
          </a:xfrm>
          <a:prstGeom prst="line">
            <a:avLst/>
          </a:prstGeom>
          <a:noFill/>
          <a:ln w="38100">
            <a:solidFill>
              <a:srgbClr val="9900CC"/>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30754" name="Line 34"/>
          <p:cNvSpPr>
            <a:spLocks noChangeShapeType="1"/>
          </p:cNvSpPr>
          <p:nvPr/>
        </p:nvSpPr>
        <p:spPr bwMode="auto">
          <a:xfrm flipH="1">
            <a:off x="7162800" y="2667000"/>
            <a:ext cx="1447800" cy="0"/>
          </a:xfrm>
          <a:prstGeom prst="line">
            <a:avLst/>
          </a:prstGeom>
          <a:noFill/>
          <a:ln w="38100">
            <a:solidFill>
              <a:srgbClr val="00FF00"/>
            </a:solidFill>
            <a:round/>
            <a:headEnd/>
            <a:tailEnd type="triangle" w="med" len="med"/>
          </a:ln>
          <a:extLst>
            <a:ext uri="{909E8E84-426E-40DD-AFC4-6F175D3DCCD1}">
              <a14:hiddenFill xmlns:a14="http://schemas.microsoft.com/office/drawing/2010/main" xmlns="">
                <a:noFill/>
              </a14:hiddenFill>
            </a:ext>
          </a:extLst>
        </p:spPr>
        <p:txBody>
          <a:bodyPr/>
          <a:lstStyle/>
          <a:p>
            <a:endParaRPr lang="en-GB"/>
          </a:p>
        </p:txBody>
      </p:sp>
      <p:sp>
        <p:nvSpPr>
          <p:cNvPr id="30755" name="Text Box 35"/>
          <p:cNvSpPr txBox="1">
            <a:spLocks noChangeArrowheads="1"/>
          </p:cNvSpPr>
          <p:nvPr/>
        </p:nvSpPr>
        <p:spPr bwMode="auto">
          <a:xfrm>
            <a:off x="288925" y="2297113"/>
            <a:ext cx="1120775" cy="314325"/>
          </a:xfrm>
          <a:prstGeom prst="rect">
            <a:avLst/>
          </a:prstGeom>
          <a:noFill/>
          <a:ln w="9525">
            <a:solidFill>
              <a:srgbClr val="FF0066"/>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a:latin typeface="Calibri" pitchFamily="34" charset="0"/>
              </a:rPr>
              <a:t>Hematocrit</a:t>
            </a:r>
          </a:p>
        </p:txBody>
      </p:sp>
      <p:sp>
        <p:nvSpPr>
          <p:cNvPr id="30756" name="Text Box 36"/>
          <p:cNvSpPr txBox="1">
            <a:spLocks noChangeArrowheads="1"/>
          </p:cNvSpPr>
          <p:nvPr/>
        </p:nvSpPr>
        <p:spPr bwMode="auto">
          <a:xfrm>
            <a:off x="3352800" y="2819400"/>
            <a:ext cx="1514475" cy="314325"/>
          </a:xfrm>
          <a:prstGeom prst="rect">
            <a:avLst/>
          </a:prstGeom>
          <a:solidFill>
            <a:srgbClr val="FF0066"/>
          </a:solidFill>
          <a:ln w="9525">
            <a:solidFill>
              <a:srgbClr val="FF0066"/>
            </a:solidFill>
            <a:miter lim="800000"/>
            <a:headEnd/>
            <a:tailEnd/>
          </a:ln>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a:latin typeface="Calibri" pitchFamily="34" charset="0"/>
              </a:rPr>
              <a:t>Plasma leakage</a:t>
            </a:r>
          </a:p>
        </p:txBody>
      </p:sp>
      <p:sp>
        <p:nvSpPr>
          <p:cNvPr id="30757" name="Text Box 37"/>
          <p:cNvSpPr txBox="1">
            <a:spLocks noChangeArrowheads="1"/>
          </p:cNvSpPr>
          <p:nvPr/>
        </p:nvSpPr>
        <p:spPr bwMode="auto">
          <a:xfrm>
            <a:off x="5495925" y="2819400"/>
            <a:ext cx="1285875" cy="314325"/>
          </a:xfrm>
          <a:prstGeom prst="rect">
            <a:avLst/>
          </a:prstGeom>
          <a:solidFill>
            <a:srgbClr val="FF0066"/>
          </a:solidFill>
          <a:ln w="9525">
            <a:solidFill>
              <a:srgbClr val="FF0066"/>
            </a:solidFill>
            <a:miter lim="800000"/>
            <a:headEnd/>
            <a:tailEnd/>
          </a:ln>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a:solidFill>
                  <a:srgbClr val="0000FF"/>
                </a:solidFill>
                <a:latin typeface="Calibri" pitchFamily="34" charset="0"/>
              </a:rPr>
              <a:t>Stop leakage</a:t>
            </a:r>
          </a:p>
        </p:txBody>
      </p:sp>
      <p:sp>
        <p:nvSpPr>
          <p:cNvPr id="30758" name="Text Box 38"/>
          <p:cNvSpPr txBox="1">
            <a:spLocks noChangeArrowheads="1"/>
          </p:cNvSpPr>
          <p:nvPr/>
        </p:nvSpPr>
        <p:spPr bwMode="auto">
          <a:xfrm>
            <a:off x="5927725" y="1828800"/>
            <a:ext cx="1571625" cy="527050"/>
          </a:xfrm>
          <a:prstGeom prst="rect">
            <a:avLst/>
          </a:prstGeom>
          <a:solidFill>
            <a:srgbClr val="9900CC"/>
          </a:solidFill>
          <a:ln w="9525">
            <a:solidFill>
              <a:srgbClr val="FF0066"/>
            </a:solidFill>
            <a:miter lim="800000"/>
            <a:headEnd/>
            <a:tailEnd/>
          </a:ln>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a:latin typeface="Calibri" pitchFamily="34" charset="0"/>
              </a:rPr>
              <a:t>Pleural effusion,</a:t>
            </a:r>
          </a:p>
          <a:p>
            <a:pPr eaLnBrk="1" hangingPunct="1"/>
            <a:r>
              <a:rPr lang="en-US" sz="1400">
                <a:latin typeface="Calibri" pitchFamily="34" charset="0"/>
              </a:rPr>
              <a:t>Ascites</a:t>
            </a:r>
          </a:p>
        </p:txBody>
      </p:sp>
      <p:sp>
        <p:nvSpPr>
          <p:cNvPr id="30759" name="Text Box 39"/>
          <p:cNvSpPr txBox="1">
            <a:spLocks noChangeArrowheads="1"/>
          </p:cNvSpPr>
          <p:nvPr/>
        </p:nvSpPr>
        <p:spPr bwMode="auto">
          <a:xfrm>
            <a:off x="7162800" y="2819400"/>
            <a:ext cx="1335088" cy="314325"/>
          </a:xfrm>
          <a:prstGeom prst="rect">
            <a:avLst/>
          </a:prstGeom>
          <a:solidFill>
            <a:srgbClr val="00FF00"/>
          </a:solidFill>
          <a:ln w="9525">
            <a:solidFill>
              <a:srgbClr val="00FF00"/>
            </a:solidFill>
            <a:miter lim="800000"/>
            <a:headEnd/>
            <a:tailEnd/>
          </a:ln>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a:latin typeface="Calibri" pitchFamily="34" charset="0"/>
              </a:rPr>
              <a:t>Reabsorption</a:t>
            </a:r>
          </a:p>
        </p:txBody>
      </p:sp>
      <p:sp>
        <p:nvSpPr>
          <p:cNvPr id="30760" name="Text Box 40"/>
          <p:cNvSpPr txBox="1">
            <a:spLocks noChangeArrowheads="1"/>
          </p:cNvSpPr>
          <p:nvPr/>
        </p:nvSpPr>
        <p:spPr bwMode="auto">
          <a:xfrm>
            <a:off x="4684713" y="838200"/>
            <a:ext cx="725487" cy="314325"/>
          </a:xfrm>
          <a:prstGeom prst="rect">
            <a:avLst/>
          </a:prstGeom>
          <a:solidFill>
            <a:srgbClr val="FF0000"/>
          </a:solidFill>
          <a:ln w="9525">
            <a:solidFill>
              <a:srgbClr val="FF0066"/>
            </a:solidFill>
            <a:miter lim="800000"/>
            <a:headEnd/>
            <a:tailEnd/>
          </a:ln>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a:solidFill>
                  <a:srgbClr val="FFFF00"/>
                </a:solidFill>
                <a:latin typeface="Calibri" pitchFamily="34" charset="0"/>
              </a:rPr>
              <a:t>Shock</a:t>
            </a:r>
          </a:p>
        </p:txBody>
      </p:sp>
      <p:sp>
        <p:nvSpPr>
          <p:cNvPr id="30761" name="Text Box 41"/>
          <p:cNvSpPr txBox="1">
            <a:spLocks noChangeArrowheads="1"/>
          </p:cNvSpPr>
          <p:nvPr/>
        </p:nvSpPr>
        <p:spPr bwMode="auto">
          <a:xfrm>
            <a:off x="3810000" y="3657600"/>
            <a:ext cx="2667000" cy="1165225"/>
          </a:xfrm>
          <a:prstGeom prst="rect">
            <a:avLst/>
          </a:prstGeom>
          <a:solidFill>
            <a:srgbClr val="FFFF00"/>
          </a:solidFill>
          <a:ln w="9525">
            <a:solidFill>
              <a:srgbClr val="FF0000"/>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a:solidFill>
                  <a:srgbClr val="0000FF"/>
                </a:solidFill>
                <a:latin typeface="Calibri" pitchFamily="34" charset="0"/>
              </a:rPr>
              <a:t>IV fluid: NSS, DAR, DLR</a:t>
            </a:r>
          </a:p>
          <a:p>
            <a:pPr eaLnBrk="1" hangingPunct="1"/>
            <a:r>
              <a:rPr lang="en-US" sz="1400">
                <a:solidFill>
                  <a:srgbClr val="0000FF"/>
                </a:solidFill>
                <a:latin typeface="Calibri" pitchFamily="34" charset="0"/>
              </a:rPr>
              <a:t>Colloid: 10%Dextran, 10%Haes-steril</a:t>
            </a:r>
          </a:p>
          <a:p>
            <a:pPr eaLnBrk="1" hangingPunct="1"/>
            <a:r>
              <a:rPr lang="en-US" sz="1400">
                <a:solidFill>
                  <a:srgbClr val="FF0000"/>
                </a:solidFill>
                <a:latin typeface="Calibri" pitchFamily="34" charset="0"/>
              </a:rPr>
              <a:t>M+5% Deficit </a:t>
            </a:r>
          </a:p>
          <a:p>
            <a:pPr eaLnBrk="1" hangingPunct="1"/>
            <a:r>
              <a:rPr lang="en-US" sz="1400">
                <a:solidFill>
                  <a:srgbClr val="FF0000"/>
                </a:solidFill>
                <a:latin typeface="Calibri" pitchFamily="34" charset="0"/>
              </a:rPr>
              <a:t>(= 4,600 ml in adult)</a:t>
            </a:r>
          </a:p>
        </p:txBody>
      </p:sp>
      <p:sp>
        <p:nvSpPr>
          <p:cNvPr id="30762" name="Text Box 42"/>
          <p:cNvSpPr txBox="1">
            <a:spLocks noChangeArrowheads="1"/>
          </p:cNvSpPr>
          <p:nvPr/>
        </p:nvSpPr>
        <p:spPr bwMode="auto">
          <a:xfrm>
            <a:off x="1500188" y="0"/>
            <a:ext cx="4511675" cy="584200"/>
          </a:xfrm>
          <a:prstGeom prst="rect">
            <a:avLst/>
          </a:prstGeom>
          <a:solidFill>
            <a:srgbClr val="0000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3200">
                <a:solidFill>
                  <a:srgbClr val="FFFF00"/>
                </a:solidFill>
                <a:latin typeface="Calibri" pitchFamily="34" charset="0"/>
              </a:rPr>
              <a:t>Natural course of DHF</a:t>
            </a:r>
          </a:p>
        </p:txBody>
      </p:sp>
      <p:sp>
        <p:nvSpPr>
          <p:cNvPr id="30765" name="AutoShape 46"/>
          <p:cNvSpPr>
            <a:spLocks noChangeArrowheads="1"/>
          </p:cNvSpPr>
          <p:nvPr/>
        </p:nvSpPr>
        <p:spPr bwMode="auto">
          <a:xfrm>
            <a:off x="6934200" y="3124200"/>
            <a:ext cx="914400" cy="914400"/>
          </a:xfrm>
          <a:prstGeom prst="irregularSeal2">
            <a:avLst/>
          </a:prstGeom>
          <a:solidFill>
            <a:srgbClr val="FF0000"/>
          </a:solidFill>
          <a:ln w="9525">
            <a:solidFill>
              <a:schemeClr val="tx1"/>
            </a:solidFill>
            <a:miter lim="800000"/>
            <a:headEnd/>
            <a:tailEnd/>
          </a:ln>
        </p:spPr>
        <p:txBody>
          <a:bodyPr wrap="none" anchor="ctr"/>
          <a:lstStyle/>
          <a:p>
            <a:endParaRPr lang="en-US">
              <a:latin typeface="Calibri" pitchFamily="34" charset="0"/>
            </a:endParaRPr>
          </a:p>
        </p:txBody>
      </p:sp>
      <p:sp>
        <p:nvSpPr>
          <p:cNvPr id="30766" name="WordArt 47"/>
          <p:cNvSpPr>
            <a:spLocks noChangeArrowheads="1" noChangeShapeType="1" noTextEdit="1"/>
          </p:cNvSpPr>
          <p:nvPr/>
        </p:nvSpPr>
        <p:spPr bwMode="auto">
          <a:xfrm>
            <a:off x="6553200" y="3429000"/>
            <a:ext cx="1771650" cy="314325"/>
          </a:xfrm>
          <a:prstGeom prst="rect">
            <a:avLst/>
          </a:prstGeom>
        </p:spPr>
        <p:txBody>
          <a:bodyPr wrap="none" fromWordArt="1">
            <a:prstTxWarp prst="textPlain">
              <a:avLst>
                <a:gd name="adj" fmla="val 50000"/>
              </a:avLst>
            </a:prstTxWarp>
          </a:bodyPr>
          <a:lstStyle/>
          <a:p>
            <a:r>
              <a:rPr lang="en-GB"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Fluid overload</a:t>
            </a:r>
          </a:p>
        </p:txBody>
      </p:sp>
      <p:sp>
        <p:nvSpPr>
          <p:cNvPr id="2" name="Rectangle 1"/>
          <p:cNvSpPr/>
          <p:nvPr/>
        </p:nvSpPr>
        <p:spPr>
          <a:xfrm>
            <a:off x="685800" y="4167188"/>
            <a:ext cx="2362200" cy="365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rgbClr val="C00000"/>
                </a:solidFill>
              </a:rPr>
              <a:t>Tourniquet Test </a:t>
            </a:r>
            <a:endParaRPr lang="en-US" sz="2400" b="1" i="1" dirty="0">
              <a:solidFill>
                <a:srgbClr val="C00000"/>
              </a:solidFill>
            </a:endParaRPr>
          </a:p>
        </p:txBody>
      </p:sp>
    </p:spTree>
    <p:extLst>
      <p:ext uri="{BB962C8B-B14F-4D97-AF65-F5344CB8AC3E}">
        <p14:creationId xmlns:p14="http://schemas.microsoft.com/office/powerpoint/2010/main" xmlns="" val="2513927174"/>
      </p:ext>
    </p:extLst>
  </p:cSld>
  <p:clrMapOvr>
    <a:masterClrMapping/>
  </p:clrMapOvr>
  <p:transition spd="slow"/>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Climate change and its impact on dengue disease burden</a:t>
            </a:r>
          </a:p>
        </p:txBody>
      </p:sp>
      <p:sp>
        <p:nvSpPr>
          <p:cNvPr id="2" name="Content Placeholder 1"/>
          <p:cNvSpPr>
            <a:spLocks noGrp="1"/>
          </p:cNvSpPr>
          <p:nvPr>
            <p:ph idx="1"/>
          </p:nvPr>
        </p:nvSpPr>
        <p:spPr/>
        <p:txBody>
          <a:bodyPr>
            <a:normAutofit/>
          </a:bodyPr>
          <a:lstStyle/>
          <a:p>
            <a:r>
              <a:rPr lang="en-US" sz="2400" dirty="0" smtClean="0"/>
              <a:t>Global </a:t>
            </a:r>
            <a:r>
              <a:rPr lang="en-US" sz="2400" dirty="0"/>
              <a:t>warming is predicted to lead to a 2.0 °C–4.5 °</a:t>
            </a:r>
            <a:r>
              <a:rPr lang="en-US" sz="2400" dirty="0" smtClean="0"/>
              <a:t>C rise </a:t>
            </a:r>
            <a:r>
              <a:rPr lang="en-US" sz="2400" dirty="0"/>
              <a:t>in average global temperatures by the year 2100</a:t>
            </a:r>
            <a:r>
              <a:rPr lang="en-US" sz="2400" dirty="0" smtClean="0"/>
              <a:t>, </a:t>
            </a:r>
            <a:r>
              <a:rPr lang="en-US" sz="2400" dirty="0"/>
              <a:t>and this could have a perceptible </a:t>
            </a:r>
            <a:r>
              <a:rPr lang="en-US" sz="2400" dirty="0" smtClean="0"/>
              <a:t>impact on </a:t>
            </a:r>
            <a:r>
              <a:rPr lang="en-US" sz="2400" dirty="0"/>
              <a:t>vector-borne diseases</a:t>
            </a:r>
            <a:r>
              <a:rPr lang="en-US" sz="2400" dirty="0" smtClean="0"/>
              <a:t>. </a:t>
            </a:r>
          </a:p>
          <a:p>
            <a:r>
              <a:rPr lang="en-US" sz="2400" dirty="0" smtClean="0"/>
              <a:t>With </a:t>
            </a:r>
            <a:r>
              <a:rPr lang="en-US" sz="2400" dirty="0"/>
              <a:t>a 2 °</a:t>
            </a:r>
            <a:r>
              <a:rPr lang="en-US" sz="2400" baseline="30000" dirty="0"/>
              <a:t>C</a:t>
            </a:r>
            <a:r>
              <a:rPr lang="en-US" sz="2400" dirty="0"/>
              <a:t> increase in </a:t>
            </a:r>
            <a:r>
              <a:rPr lang="en-US" sz="2400" dirty="0" smtClean="0"/>
              <a:t>temperature the </a:t>
            </a:r>
            <a:r>
              <a:rPr lang="en-US" sz="2400" dirty="0"/>
              <a:t>extrinsic incubation period of DENV will be shortened and more infected mosquitoes will </a:t>
            </a:r>
            <a:r>
              <a:rPr lang="en-US" sz="2400" dirty="0" smtClean="0"/>
              <a:t>be available </a:t>
            </a:r>
            <a:r>
              <a:rPr lang="en-US" sz="2400" dirty="0"/>
              <a:t>for a longer period of time</a:t>
            </a:r>
            <a:r>
              <a:rPr lang="en-US" sz="2400" dirty="0" smtClean="0"/>
              <a:t>. </a:t>
            </a:r>
          </a:p>
          <a:p>
            <a:r>
              <a:rPr lang="en-US" sz="2400" dirty="0" smtClean="0"/>
              <a:t>Besides </a:t>
            </a:r>
            <a:r>
              <a:rPr lang="en-US" sz="2400" dirty="0"/>
              <a:t>that, mosquitoes will bite more frequently </a:t>
            </a:r>
            <a:r>
              <a:rPr lang="en-US" sz="2400" dirty="0" smtClean="0"/>
              <a:t>because of </a:t>
            </a:r>
            <a:r>
              <a:rPr lang="en-US" sz="2400" dirty="0"/>
              <a:t>dehydration and thus further increase man-mosquito contact.</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3172040350"/>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9525" y="1928813"/>
            <a:ext cx="9134475" cy="3943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90000"/>
              </a:lnSpc>
            </a:pPr>
            <a:r>
              <a:rPr lang="en-US" sz="3200">
                <a:latin typeface="Comic Sans MS" pitchFamily="66" charset="0"/>
              </a:rPr>
              <a:t>    </a:t>
            </a:r>
            <a:r>
              <a:rPr lang="en-US" sz="3200">
                <a:solidFill>
                  <a:schemeClr val="tx2"/>
                </a:solidFill>
                <a:latin typeface="Comic Sans MS" pitchFamily="66" charset="0"/>
              </a:rPr>
              <a:t>Asymptomatic</a:t>
            </a:r>
            <a:r>
              <a:rPr lang="th-TH" sz="3200">
                <a:solidFill>
                  <a:schemeClr val="tx2"/>
                </a:solidFill>
                <a:latin typeface="Comic Sans MS" pitchFamily="66" charset="0"/>
                <a:cs typeface="Cordia New" pitchFamily="34" charset="-34"/>
              </a:rPr>
              <a:t> </a:t>
            </a:r>
            <a:r>
              <a:rPr lang="th-TH">
                <a:solidFill>
                  <a:schemeClr val="tx2"/>
                </a:solidFill>
                <a:latin typeface="Comic Sans MS" pitchFamily="66" charset="0"/>
                <a:cs typeface="Cordia New" pitchFamily="34" charset="-34"/>
              </a:rPr>
              <a:t>        </a:t>
            </a:r>
            <a:r>
              <a:rPr lang="en-US">
                <a:solidFill>
                  <a:schemeClr val="tx2"/>
                </a:solidFill>
                <a:latin typeface="Comic Sans MS" pitchFamily="66" charset="0"/>
              </a:rPr>
              <a:t>    </a:t>
            </a:r>
            <a:r>
              <a:rPr lang="th-TH">
                <a:solidFill>
                  <a:schemeClr val="tx2"/>
                </a:solidFill>
                <a:latin typeface="Comic Sans MS" pitchFamily="66" charset="0"/>
                <a:cs typeface="Cordia New" pitchFamily="34" charset="-34"/>
              </a:rPr>
              <a:t>           </a:t>
            </a:r>
            <a:r>
              <a:rPr lang="en-US" sz="3200">
                <a:solidFill>
                  <a:schemeClr val="tx2"/>
                </a:solidFill>
                <a:latin typeface="Comic Sans MS" pitchFamily="66" charset="0"/>
              </a:rPr>
              <a:t>Symptomatic</a:t>
            </a:r>
            <a:r>
              <a:rPr lang="th-TH" sz="3200">
                <a:solidFill>
                  <a:schemeClr val="tx2"/>
                </a:solidFill>
                <a:latin typeface="Comic Sans MS" pitchFamily="66" charset="0"/>
                <a:cs typeface="Cordia New" pitchFamily="34" charset="-34"/>
              </a:rPr>
              <a:t>                </a:t>
            </a:r>
          </a:p>
          <a:p>
            <a:pPr eaLnBrk="1" hangingPunct="1">
              <a:lnSpc>
                <a:spcPct val="90000"/>
              </a:lnSpc>
            </a:pPr>
            <a:endParaRPr lang="th-TH" sz="3200">
              <a:solidFill>
                <a:schemeClr val="tx2"/>
              </a:solidFill>
              <a:latin typeface="Comic Sans MS" pitchFamily="66" charset="0"/>
              <a:cs typeface="Cordia New" pitchFamily="34" charset="-34"/>
            </a:endParaRPr>
          </a:p>
          <a:p>
            <a:pPr eaLnBrk="1" hangingPunct="1">
              <a:lnSpc>
                <a:spcPct val="90000"/>
              </a:lnSpc>
            </a:pPr>
            <a:r>
              <a:rPr lang="th-TH" sz="3200">
                <a:solidFill>
                  <a:schemeClr val="tx2"/>
                </a:solidFill>
                <a:latin typeface="Comic Sans MS" pitchFamily="66" charset="0"/>
                <a:cs typeface="Cordia New" pitchFamily="34" charset="-34"/>
              </a:rPr>
              <a:t>                                          </a:t>
            </a:r>
          </a:p>
          <a:p>
            <a:pPr eaLnBrk="1" hangingPunct="1">
              <a:lnSpc>
                <a:spcPct val="90000"/>
              </a:lnSpc>
            </a:pPr>
            <a:r>
              <a:rPr lang="en-US" sz="2000">
                <a:solidFill>
                  <a:schemeClr val="tx2"/>
                </a:solidFill>
                <a:latin typeface="Comic Sans MS" pitchFamily="66" charset="0"/>
              </a:rPr>
              <a:t>  </a:t>
            </a:r>
            <a:r>
              <a:rPr lang="en-US" sz="3200">
                <a:solidFill>
                  <a:srgbClr val="FF0000"/>
                </a:solidFill>
                <a:latin typeface="Comic Sans MS" pitchFamily="66" charset="0"/>
              </a:rPr>
              <a:t>Viral syndrome</a:t>
            </a:r>
            <a:r>
              <a:rPr lang="en-US" sz="3200">
                <a:solidFill>
                  <a:schemeClr val="tx2"/>
                </a:solidFill>
                <a:latin typeface="Comic Sans MS" pitchFamily="66" charset="0"/>
              </a:rPr>
              <a:t>   </a:t>
            </a:r>
            <a:r>
              <a:rPr lang="en-US" sz="3200">
                <a:solidFill>
                  <a:srgbClr val="FF0000"/>
                </a:solidFill>
                <a:latin typeface="Comic Sans MS" pitchFamily="66" charset="0"/>
              </a:rPr>
              <a:t>Dengue fever</a:t>
            </a:r>
            <a:r>
              <a:rPr lang="en-US" sz="3200">
                <a:solidFill>
                  <a:schemeClr val="tx2"/>
                </a:solidFill>
                <a:latin typeface="Comic Sans MS" pitchFamily="66" charset="0"/>
              </a:rPr>
              <a:t>        </a:t>
            </a:r>
            <a:r>
              <a:rPr lang="en-US" sz="3200">
                <a:solidFill>
                  <a:srgbClr val="FF0000"/>
                </a:solidFill>
                <a:latin typeface="Comic Sans MS" pitchFamily="66" charset="0"/>
              </a:rPr>
              <a:t>DHF</a:t>
            </a:r>
          </a:p>
          <a:p>
            <a:pPr eaLnBrk="1" hangingPunct="1">
              <a:lnSpc>
                <a:spcPct val="90000"/>
              </a:lnSpc>
            </a:pPr>
            <a:endParaRPr lang="en-US">
              <a:solidFill>
                <a:schemeClr val="tx2"/>
              </a:solidFill>
              <a:latin typeface="Comic Sans MS" pitchFamily="66" charset="0"/>
            </a:endParaRPr>
          </a:p>
          <a:p>
            <a:pPr eaLnBrk="1" hangingPunct="1">
              <a:lnSpc>
                <a:spcPct val="90000"/>
              </a:lnSpc>
            </a:pPr>
            <a:endParaRPr lang="en-US">
              <a:solidFill>
                <a:schemeClr val="tx2"/>
              </a:solidFill>
              <a:latin typeface="Comic Sans MS" pitchFamily="66" charset="0"/>
            </a:endParaRPr>
          </a:p>
          <a:p>
            <a:pPr eaLnBrk="1" hangingPunct="1">
              <a:lnSpc>
                <a:spcPct val="90000"/>
              </a:lnSpc>
            </a:pPr>
            <a:endParaRPr lang="en-US">
              <a:solidFill>
                <a:schemeClr val="tx2"/>
              </a:solidFill>
              <a:latin typeface="Comic Sans MS" pitchFamily="66" charset="0"/>
            </a:endParaRPr>
          </a:p>
          <a:p>
            <a:pPr eaLnBrk="1" hangingPunct="1">
              <a:lnSpc>
                <a:spcPct val="90000"/>
              </a:lnSpc>
            </a:pPr>
            <a:r>
              <a:rPr lang="en-US" sz="3200">
                <a:solidFill>
                  <a:schemeClr val="tx2"/>
                </a:solidFill>
                <a:latin typeface="Comic Sans MS" pitchFamily="66" charset="0"/>
              </a:rPr>
              <a:t>                                              </a:t>
            </a:r>
            <a:endParaRPr lang="th-TH" sz="3200">
              <a:solidFill>
                <a:schemeClr val="tx2"/>
              </a:solidFill>
              <a:latin typeface="Comic Sans MS" pitchFamily="66" charset="0"/>
              <a:cs typeface="Cordia New" pitchFamily="34" charset="-34"/>
            </a:endParaRPr>
          </a:p>
          <a:p>
            <a:pPr eaLnBrk="1" hangingPunct="1">
              <a:lnSpc>
                <a:spcPct val="90000"/>
              </a:lnSpc>
            </a:pPr>
            <a:r>
              <a:rPr lang="th-TH" sz="3200">
                <a:solidFill>
                  <a:schemeClr val="tx2"/>
                </a:solidFill>
                <a:latin typeface="Comic Sans MS" pitchFamily="66" charset="0"/>
                <a:cs typeface="Cordia New" pitchFamily="34" charset="-34"/>
              </a:rPr>
              <a:t>                                                    </a:t>
            </a:r>
            <a:r>
              <a:rPr lang="en-US" sz="3200">
                <a:solidFill>
                  <a:schemeClr val="tx2"/>
                </a:solidFill>
                <a:latin typeface="Comic Sans MS" pitchFamily="66" charset="0"/>
              </a:rPr>
              <a:t>                    </a:t>
            </a:r>
            <a:r>
              <a:rPr lang="th-TH" sz="3200">
                <a:solidFill>
                  <a:schemeClr val="tx2"/>
                </a:solidFill>
                <a:latin typeface="Comic Sans MS" pitchFamily="66" charset="0"/>
                <a:cs typeface="Cordia New" pitchFamily="34" charset="-34"/>
              </a:rPr>
              <a:t>  </a:t>
            </a:r>
            <a:r>
              <a:rPr lang="en-US" sz="3200">
                <a:solidFill>
                  <a:schemeClr val="tx2"/>
                </a:solidFill>
                <a:latin typeface="Comic Sans MS" pitchFamily="66" charset="0"/>
              </a:rPr>
              <a:t>    </a:t>
            </a:r>
            <a:r>
              <a:rPr lang="th-TH" sz="3200">
                <a:solidFill>
                  <a:schemeClr val="tx2"/>
                </a:solidFill>
                <a:latin typeface="Comic Sans MS" pitchFamily="66" charset="0"/>
                <a:cs typeface="Cordia New" pitchFamily="34" charset="-34"/>
              </a:rPr>
              <a:t>     </a:t>
            </a:r>
            <a:r>
              <a:rPr lang="en-US" sz="3200">
                <a:solidFill>
                  <a:schemeClr val="tx2"/>
                </a:solidFill>
                <a:latin typeface="Comic Sans MS" pitchFamily="66" charset="0"/>
              </a:rPr>
              <a:t> </a:t>
            </a:r>
            <a:endParaRPr lang="th-TH" sz="3200">
              <a:solidFill>
                <a:schemeClr val="accent1"/>
              </a:solidFill>
              <a:latin typeface="Comic Sans MS" pitchFamily="66" charset="0"/>
              <a:cs typeface="Cordia New" pitchFamily="34" charset="-34"/>
            </a:endParaRPr>
          </a:p>
          <a:p>
            <a:pPr eaLnBrk="1" hangingPunct="1">
              <a:lnSpc>
                <a:spcPct val="90000"/>
              </a:lnSpc>
            </a:pPr>
            <a:r>
              <a:rPr lang="th-TH" sz="2400">
                <a:solidFill>
                  <a:schemeClr val="tx2"/>
                </a:solidFill>
                <a:latin typeface="Comic Sans MS" pitchFamily="66" charset="0"/>
                <a:cs typeface="Cordia New" pitchFamily="34" charset="-34"/>
              </a:rPr>
              <a:t>                                                 </a:t>
            </a:r>
            <a:r>
              <a:rPr lang="en-US" sz="2400">
                <a:solidFill>
                  <a:schemeClr val="tx2"/>
                </a:solidFill>
                <a:latin typeface="Comic Sans MS" pitchFamily="66" charset="0"/>
              </a:rPr>
              <a:t>         </a:t>
            </a:r>
            <a:r>
              <a:rPr lang="th-TH" sz="2400">
                <a:solidFill>
                  <a:schemeClr val="tx2"/>
                </a:solidFill>
                <a:latin typeface="Comic Sans MS" pitchFamily="66" charset="0"/>
                <a:cs typeface="Cordia New" pitchFamily="34" charset="-34"/>
              </a:rPr>
              <a:t> </a:t>
            </a:r>
            <a:r>
              <a:rPr lang="en-US" sz="2400">
                <a:solidFill>
                  <a:schemeClr val="tx2"/>
                </a:solidFill>
                <a:latin typeface="Comic Sans MS" pitchFamily="66" charset="0"/>
              </a:rPr>
              <a:t>       </a:t>
            </a:r>
            <a:r>
              <a:rPr lang="th-TH" sz="3200">
                <a:solidFill>
                  <a:schemeClr val="tx2"/>
                </a:solidFill>
                <a:latin typeface="Comic Sans MS" pitchFamily="66" charset="0"/>
                <a:cs typeface="Cordia New" pitchFamily="34" charset="-34"/>
              </a:rPr>
              <a:t>    </a:t>
            </a:r>
          </a:p>
        </p:txBody>
      </p:sp>
      <p:sp>
        <p:nvSpPr>
          <p:cNvPr id="7171" name="Text Box 3"/>
          <p:cNvSpPr txBox="1">
            <a:spLocks noChangeArrowheads="1"/>
          </p:cNvSpPr>
          <p:nvPr/>
        </p:nvSpPr>
        <p:spPr bwMode="auto">
          <a:xfrm>
            <a:off x="1692275" y="333375"/>
            <a:ext cx="6624638" cy="706438"/>
          </a:xfrm>
          <a:prstGeom prst="rect">
            <a:avLst/>
          </a:prstGeom>
          <a:noFill/>
          <a:ln w="9525">
            <a:noFill/>
            <a:miter lim="800000"/>
            <a:headEnd/>
            <a:tailEnd/>
          </a:ln>
        </p:spPr>
        <p:txBody>
          <a:bodyPr>
            <a:spAutoFit/>
          </a:bodyPr>
          <a:lstStyle/>
          <a:p>
            <a:pPr algn="ctr" fontAlgn="auto">
              <a:spcBef>
                <a:spcPts val="0"/>
              </a:spcBef>
              <a:spcAft>
                <a:spcPts val="0"/>
              </a:spcAft>
              <a:defRPr/>
            </a:pPr>
            <a:r>
              <a:rPr lang="en-US" sz="4000" b="1" dirty="0">
                <a:latin typeface="Comic Sans MS" pitchFamily="66" charset="0"/>
                <a:cs typeface="+mn-cs"/>
              </a:rPr>
              <a:t>Dengue</a:t>
            </a:r>
            <a:r>
              <a:rPr lang="en-US" sz="4000" b="1" dirty="0">
                <a:latin typeface="+mj-lt"/>
                <a:cs typeface="+mn-cs"/>
              </a:rPr>
              <a:t> virus infection</a:t>
            </a:r>
            <a:r>
              <a:rPr lang="th-TH" sz="4000" b="1" dirty="0">
                <a:latin typeface="+mj-lt"/>
                <a:cs typeface="+mn-cs"/>
              </a:rPr>
              <a:t> </a:t>
            </a:r>
          </a:p>
        </p:txBody>
      </p:sp>
      <p:sp>
        <p:nvSpPr>
          <p:cNvPr id="12292" name="Line 4"/>
          <p:cNvSpPr>
            <a:spLocks noChangeShapeType="1"/>
          </p:cNvSpPr>
          <p:nvPr/>
        </p:nvSpPr>
        <p:spPr bwMode="auto">
          <a:xfrm>
            <a:off x="1973263" y="1643063"/>
            <a:ext cx="5197475"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12293" name="Line 5"/>
          <p:cNvSpPr>
            <a:spLocks noChangeShapeType="1"/>
          </p:cNvSpPr>
          <p:nvPr/>
        </p:nvSpPr>
        <p:spPr bwMode="auto">
          <a:xfrm>
            <a:off x="6324600" y="4648200"/>
            <a:ext cx="219075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12294" name="Line 6"/>
          <p:cNvSpPr>
            <a:spLocks noChangeShapeType="1"/>
          </p:cNvSpPr>
          <p:nvPr/>
        </p:nvSpPr>
        <p:spPr bwMode="auto">
          <a:xfrm>
            <a:off x="4572000" y="1211263"/>
            <a:ext cx="0" cy="439737"/>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12295" name="Line 7"/>
          <p:cNvSpPr>
            <a:spLocks noChangeShapeType="1"/>
          </p:cNvSpPr>
          <p:nvPr/>
        </p:nvSpPr>
        <p:spPr bwMode="auto">
          <a:xfrm>
            <a:off x="7162800" y="2400300"/>
            <a:ext cx="0" cy="3048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12296" name="Line 8"/>
          <p:cNvSpPr>
            <a:spLocks noChangeShapeType="1"/>
          </p:cNvSpPr>
          <p:nvPr/>
        </p:nvSpPr>
        <p:spPr bwMode="auto">
          <a:xfrm>
            <a:off x="1979613" y="1651000"/>
            <a:ext cx="0" cy="3048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12297" name="Line 9"/>
          <p:cNvSpPr>
            <a:spLocks noChangeShapeType="1"/>
          </p:cNvSpPr>
          <p:nvPr/>
        </p:nvSpPr>
        <p:spPr bwMode="auto">
          <a:xfrm>
            <a:off x="7162800" y="1651000"/>
            <a:ext cx="0" cy="3048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12298" name="Line 10"/>
          <p:cNvSpPr>
            <a:spLocks noChangeShapeType="1"/>
          </p:cNvSpPr>
          <p:nvPr/>
        </p:nvSpPr>
        <p:spPr bwMode="auto">
          <a:xfrm>
            <a:off x="1676400" y="2717800"/>
            <a:ext cx="0" cy="3048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12299" name="Line 11"/>
          <p:cNvSpPr>
            <a:spLocks noChangeShapeType="1"/>
          </p:cNvSpPr>
          <p:nvPr/>
        </p:nvSpPr>
        <p:spPr bwMode="auto">
          <a:xfrm>
            <a:off x="7467600" y="2717800"/>
            <a:ext cx="0" cy="3048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12300" name="Line 12"/>
          <p:cNvSpPr>
            <a:spLocks noChangeShapeType="1"/>
          </p:cNvSpPr>
          <p:nvPr/>
        </p:nvSpPr>
        <p:spPr bwMode="auto">
          <a:xfrm>
            <a:off x="4570413" y="2717800"/>
            <a:ext cx="0" cy="3048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12301" name="Line 13"/>
          <p:cNvSpPr>
            <a:spLocks noChangeShapeType="1"/>
          </p:cNvSpPr>
          <p:nvPr/>
        </p:nvSpPr>
        <p:spPr bwMode="auto">
          <a:xfrm>
            <a:off x="1676400" y="2717800"/>
            <a:ext cx="5792788"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12302" name="Line 14"/>
          <p:cNvSpPr>
            <a:spLocks noChangeShapeType="1"/>
          </p:cNvSpPr>
          <p:nvPr/>
        </p:nvSpPr>
        <p:spPr bwMode="auto">
          <a:xfrm>
            <a:off x="8523288" y="4648200"/>
            <a:ext cx="0" cy="6096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12303" name="Line 15"/>
          <p:cNvSpPr>
            <a:spLocks noChangeShapeType="1"/>
          </p:cNvSpPr>
          <p:nvPr/>
        </p:nvSpPr>
        <p:spPr bwMode="auto">
          <a:xfrm>
            <a:off x="6324600" y="4648200"/>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12304" name="Line 16"/>
          <p:cNvSpPr>
            <a:spLocks noChangeShapeType="1"/>
          </p:cNvSpPr>
          <p:nvPr/>
        </p:nvSpPr>
        <p:spPr bwMode="auto">
          <a:xfrm flipH="1">
            <a:off x="7467600" y="3733800"/>
            <a:ext cx="11113" cy="914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12305" name="Text Box 17"/>
          <p:cNvSpPr txBox="1">
            <a:spLocks noChangeArrowheads="1"/>
          </p:cNvSpPr>
          <p:nvPr/>
        </p:nvSpPr>
        <p:spPr bwMode="auto">
          <a:xfrm>
            <a:off x="6286500" y="4071938"/>
            <a:ext cx="2398713" cy="46196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a:solidFill>
                  <a:srgbClr val="0000FF"/>
                </a:solidFill>
                <a:latin typeface="Comic Sans MS" pitchFamily="66" charset="0"/>
              </a:rPr>
              <a:t>Plasma leakage</a:t>
            </a:r>
            <a:endParaRPr lang="th-TH" sz="2400">
              <a:solidFill>
                <a:srgbClr val="0000FF"/>
              </a:solidFill>
              <a:latin typeface="Comic Sans MS" pitchFamily="66" charset="0"/>
              <a:cs typeface="Cordia New" pitchFamily="34" charset="-34"/>
            </a:endParaRPr>
          </a:p>
        </p:txBody>
      </p:sp>
      <p:sp>
        <p:nvSpPr>
          <p:cNvPr id="12307" name="Text Box 19"/>
          <p:cNvSpPr txBox="1">
            <a:spLocks noChangeArrowheads="1"/>
          </p:cNvSpPr>
          <p:nvPr/>
        </p:nvSpPr>
        <p:spPr bwMode="auto">
          <a:xfrm>
            <a:off x="3970338" y="1562100"/>
            <a:ext cx="1841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endParaRPr lang="en-US">
              <a:solidFill>
                <a:srgbClr val="0000FF"/>
              </a:solidFill>
              <a:latin typeface="Angsana New" pitchFamily="18" charset="-34"/>
            </a:endParaRPr>
          </a:p>
        </p:txBody>
      </p:sp>
      <p:sp>
        <p:nvSpPr>
          <p:cNvPr id="12308" name="Text Box 20"/>
          <p:cNvSpPr txBox="1">
            <a:spLocks noChangeArrowheads="1"/>
          </p:cNvSpPr>
          <p:nvPr/>
        </p:nvSpPr>
        <p:spPr bwMode="auto">
          <a:xfrm>
            <a:off x="7620000" y="3540125"/>
            <a:ext cx="6746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2400">
                <a:solidFill>
                  <a:srgbClr val="0000FF"/>
                </a:solidFill>
                <a:latin typeface="Calibri" pitchFamily="34" charset="0"/>
              </a:rPr>
              <a:t>100</a:t>
            </a:r>
          </a:p>
        </p:txBody>
      </p:sp>
      <p:sp>
        <p:nvSpPr>
          <p:cNvPr id="12309" name="Text Box 21"/>
          <p:cNvSpPr txBox="1">
            <a:spLocks noChangeArrowheads="1"/>
          </p:cNvSpPr>
          <p:nvPr/>
        </p:nvSpPr>
        <p:spPr bwMode="auto">
          <a:xfrm>
            <a:off x="4495800" y="3616325"/>
            <a:ext cx="6746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2400">
                <a:solidFill>
                  <a:srgbClr val="0000FF"/>
                </a:solidFill>
                <a:latin typeface="Calibri" pitchFamily="34" charset="0"/>
              </a:rPr>
              <a:t>400</a:t>
            </a:r>
          </a:p>
        </p:txBody>
      </p:sp>
      <p:sp>
        <p:nvSpPr>
          <p:cNvPr id="12310" name="Text Box 22"/>
          <p:cNvSpPr txBox="1">
            <a:spLocks noChangeArrowheads="1"/>
          </p:cNvSpPr>
          <p:nvPr/>
        </p:nvSpPr>
        <p:spPr bwMode="auto">
          <a:xfrm>
            <a:off x="1600200" y="3616325"/>
            <a:ext cx="6746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2400">
                <a:solidFill>
                  <a:srgbClr val="0000FF"/>
                </a:solidFill>
                <a:latin typeface="Calibri" pitchFamily="34" charset="0"/>
              </a:rPr>
              <a:t>500</a:t>
            </a:r>
          </a:p>
        </p:txBody>
      </p:sp>
      <p:sp>
        <p:nvSpPr>
          <p:cNvPr id="12311" name="Text Box 23"/>
          <p:cNvSpPr txBox="1">
            <a:spLocks noChangeArrowheads="1"/>
          </p:cNvSpPr>
          <p:nvPr/>
        </p:nvSpPr>
        <p:spPr bwMode="auto">
          <a:xfrm>
            <a:off x="7086600" y="2224088"/>
            <a:ext cx="92233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2400">
                <a:solidFill>
                  <a:srgbClr val="0000FF"/>
                </a:solidFill>
                <a:latin typeface="Calibri" pitchFamily="34" charset="0"/>
              </a:rPr>
              <a:t>1,000</a:t>
            </a:r>
          </a:p>
        </p:txBody>
      </p:sp>
      <p:sp>
        <p:nvSpPr>
          <p:cNvPr id="12312" name="Text Box 24"/>
          <p:cNvSpPr txBox="1">
            <a:spLocks noChangeArrowheads="1"/>
          </p:cNvSpPr>
          <p:nvPr/>
        </p:nvSpPr>
        <p:spPr bwMode="auto">
          <a:xfrm>
            <a:off x="1447800" y="2300288"/>
            <a:ext cx="92233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2400">
                <a:solidFill>
                  <a:srgbClr val="0000FF"/>
                </a:solidFill>
                <a:latin typeface="Calibri" pitchFamily="34" charset="0"/>
              </a:rPr>
              <a:t>9,000</a:t>
            </a:r>
          </a:p>
        </p:txBody>
      </p:sp>
      <p:sp>
        <p:nvSpPr>
          <p:cNvPr id="12313" name="Text Box 25"/>
          <p:cNvSpPr txBox="1">
            <a:spLocks noChangeArrowheads="1"/>
          </p:cNvSpPr>
          <p:nvPr/>
        </p:nvSpPr>
        <p:spPr bwMode="auto">
          <a:xfrm>
            <a:off x="8088313" y="5572125"/>
            <a:ext cx="769937"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3200">
                <a:latin typeface="Calibri" pitchFamily="34" charset="0"/>
              </a:rPr>
              <a:t>1-2</a:t>
            </a:r>
          </a:p>
        </p:txBody>
      </p:sp>
      <p:sp>
        <p:nvSpPr>
          <p:cNvPr id="12314" name="Oval 26"/>
          <p:cNvSpPr>
            <a:spLocks noChangeArrowheads="1"/>
          </p:cNvSpPr>
          <p:nvPr/>
        </p:nvSpPr>
        <p:spPr bwMode="auto">
          <a:xfrm>
            <a:off x="7696200" y="5486400"/>
            <a:ext cx="1209675" cy="914400"/>
          </a:xfrm>
          <a:prstGeom prst="ellipse">
            <a:avLst/>
          </a:pr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pitchFamily="34" charset="0"/>
            </a:endParaRPr>
          </a:p>
        </p:txBody>
      </p:sp>
      <p:sp>
        <p:nvSpPr>
          <p:cNvPr id="12315" name="Text Box 24"/>
          <p:cNvSpPr txBox="1">
            <a:spLocks noChangeArrowheads="1"/>
          </p:cNvSpPr>
          <p:nvPr/>
        </p:nvSpPr>
        <p:spPr bwMode="auto">
          <a:xfrm>
            <a:off x="4071938" y="1285875"/>
            <a:ext cx="10858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2400">
                <a:solidFill>
                  <a:srgbClr val="0000FF"/>
                </a:solidFill>
                <a:latin typeface="Calibri" pitchFamily="34" charset="0"/>
              </a:rPr>
              <a:t>10,000</a:t>
            </a:r>
          </a:p>
        </p:txBody>
      </p:sp>
      <p:sp>
        <p:nvSpPr>
          <p:cNvPr id="28" name="TextBox 37"/>
          <p:cNvSpPr txBox="1">
            <a:spLocks noChangeArrowheads="1"/>
          </p:cNvSpPr>
          <p:nvPr/>
        </p:nvSpPr>
        <p:spPr bwMode="auto">
          <a:xfrm>
            <a:off x="642938" y="4357688"/>
            <a:ext cx="5264150" cy="2338387"/>
          </a:xfrm>
          <a:prstGeom prst="rect">
            <a:avLst/>
          </a:prstGeom>
          <a:solidFill>
            <a:schemeClr val="accent1">
              <a:lumMod val="40000"/>
              <a:lumOff val="60000"/>
            </a:schemeClr>
          </a:solidFill>
          <a:ln w="57150">
            <a:solidFill>
              <a:srgbClr val="FF0000"/>
            </a:solidFill>
            <a:miter lim="800000"/>
            <a:headEnd/>
            <a:tailEnd/>
          </a:ln>
        </p:spPr>
        <p:txBody>
          <a:bodyPr wrap="none">
            <a:spAutoFit/>
          </a:bodyPr>
          <a:lstStyle/>
          <a:p>
            <a:pPr fontAlgn="auto">
              <a:spcBef>
                <a:spcPts val="0"/>
              </a:spcBef>
              <a:spcAft>
                <a:spcPts val="0"/>
              </a:spcAft>
              <a:defRPr/>
            </a:pPr>
            <a:r>
              <a:rPr lang="en-US" dirty="0">
                <a:solidFill>
                  <a:srgbClr val="FF0000"/>
                </a:solidFill>
                <a:latin typeface="Comic Sans MS" pitchFamily="66" charset="0"/>
                <a:cs typeface="+mn-cs"/>
              </a:rPr>
              <a:t>Expanded dengue syndrome (Uncommon)</a:t>
            </a:r>
          </a:p>
          <a:p>
            <a:pPr marL="457200" indent="-457200" fontAlgn="auto">
              <a:spcBef>
                <a:spcPts val="0"/>
              </a:spcBef>
              <a:spcAft>
                <a:spcPts val="0"/>
              </a:spcAft>
              <a:buFont typeface="+mj-lt"/>
              <a:buAutoNum type="arabicPeriod"/>
              <a:defRPr/>
            </a:pPr>
            <a:r>
              <a:rPr lang="en-US" sz="2400" dirty="0">
                <a:solidFill>
                  <a:srgbClr val="0000FF"/>
                </a:solidFill>
                <a:latin typeface="Comic Sans MS" pitchFamily="66" charset="0"/>
                <a:cs typeface="+mn-cs"/>
              </a:rPr>
              <a:t>Prolonged shock: liver failure, </a:t>
            </a:r>
          </a:p>
          <a:p>
            <a:pPr marL="457200" indent="-457200" fontAlgn="auto">
              <a:spcBef>
                <a:spcPts val="0"/>
              </a:spcBef>
              <a:spcAft>
                <a:spcPts val="0"/>
              </a:spcAft>
              <a:defRPr/>
            </a:pPr>
            <a:r>
              <a:rPr lang="en-US" sz="2400" dirty="0">
                <a:solidFill>
                  <a:srgbClr val="0000FF"/>
                </a:solidFill>
                <a:latin typeface="Comic Sans MS" pitchFamily="66" charset="0"/>
                <a:cs typeface="+mn-cs"/>
              </a:rPr>
              <a:t>renal failure,…Encephalopathy…</a:t>
            </a:r>
          </a:p>
          <a:p>
            <a:pPr marL="914400" lvl="1" indent="-457200" fontAlgn="auto">
              <a:spcBef>
                <a:spcPts val="0"/>
              </a:spcBef>
              <a:spcAft>
                <a:spcPts val="0"/>
              </a:spcAft>
              <a:buFont typeface="+mj-lt"/>
              <a:buAutoNum type="arabicPeriod" startAt="2"/>
              <a:defRPr/>
            </a:pPr>
            <a:r>
              <a:rPr lang="en-US" sz="2000" dirty="0">
                <a:solidFill>
                  <a:srgbClr val="0000FF"/>
                </a:solidFill>
                <a:latin typeface="Comic Sans MS" pitchFamily="66" charset="0"/>
                <a:cs typeface="+mn-cs"/>
              </a:rPr>
              <a:t>Co-morbidities</a:t>
            </a:r>
          </a:p>
          <a:p>
            <a:pPr marL="914400" lvl="1" indent="-457200" fontAlgn="auto">
              <a:spcBef>
                <a:spcPts val="0"/>
              </a:spcBef>
              <a:spcAft>
                <a:spcPts val="0"/>
              </a:spcAft>
              <a:defRPr/>
            </a:pPr>
            <a:r>
              <a:rPr lang="en-US" sz="2000" dirty="0">
                <a:solidFill>
                  <a:srgbClr val="0000FF"/>
                </a:solidFill>
                <a:latin typeface="Comic Sans MS" pitchFamily="66" charset="0"/>
                <a:cs typeface="+mn-cs"/>
              </a:rPr>
              <a:t>3. Co-infections</a:t>
            </a:r>
          </a:p>
          <a:p>
            <a:pPr marL="914400" lvl="1" indent="-457200" fontAlgn="auto">
              <a:spcBef>
                <a:spcPts val="0"/>
              </a:spcBef>
              <a:spcAft>
                <a:spcPts val="0"/>
              </a:spcAft>
              <a:defRPr/>
            </a:pPr>
            <a:r>
              <a:rPr lang="en-US" sz="2000" dirty="0">
                <a:solidFill>
                  <a:srgbClr val="0000FF"/>
                </a:solidFill>
                <a:latin typeface="Comic Sans MS" pitchFamily="66" charset="0"/>
                <a:cs typeface="+mn-cs"/>
              </a:rPr>
              <a:t>4. True dengue infection - encephalitis</a:t>
            </a:r>
          </a:p>
          <a:p>
            <a:pPr lvl="1" fontAlgn="auto">
              <a:spcBef>
                <a:spcPts val="0"/>
              </a:spcBef>
              <a:spcAft>
                <a:spcPts val="0"/>
              </a:spcAft>
              <a:defRPr/>
            </a:pPr>
            <a:endParaRPr lang="en-US" sz="2000" dirty="0">
              <a:solidFill>
                <a:srgbClr val="0000FF"/>
              </a:solidFill>
              <a:latin typeface="Comic Sans MS" pitchFamily="66" charset="0"/>
              <a:cs typeface="+mn-cs"/>
            </a:endParaRPr>
          </a:p>
        </p:txBody>
      </p:sp>
      <p:cxnSp>
        <p:nvCxnSpPr>
          <p:cNvPr id="12317" name="Straight Connector 29"/>
          <p:cNvCxnSpPr>
            <a:cxnSpLocks noChangeShapeType="1"/>
            <a:stCxn id="12299" idx="0"/>
          </p:cNvCxnSpPr>
          <p:nvPr/>
        </p:nvCxnSpPr>
        <p:spPr bwMode="auto">
          <a:xfrm rot="5400000" flipH="1" flipV="1">
            <a:off x="7804150" y="2378075"/>
            <a:ext cx="3175" cy="676275"/>
          </a:xfrm>
          <a:prstGeom prst="line">
            <a:avLst/>
          </a:prstGeom>
          <a:noFill/>
          <a:ln w="57150" algn="ctr">
            <a:solidFill>
              <a:srgbClr val="FF0000"/>
            </a:solidFill>
            <a:prstDash val="sysDash"/>
            <a:round/>
            <a:headEnd/>
            <a:tailEnd/>
          </a:ln>
          <a:extLst>
            <a:ext uri="{909E8E84-426E-40DD-AFC4-6F175D3DCCD1}">
              <a14:hiddenFill xmlns:a14="http://schemas.microsoft.com/office/drawing/2010/main" xmlns="">
                <a:noFill/>
              </a14:hiddenFill>
            </a:ext>
          </a:extLst>
        </p:spPr>
      </p:cxnSp>
      <p:cxnSp>
        <p:nvCxnSpPr>
          <p:cNvPr id="12318" name="Straight Arrow Connector 31"/>
          <p:cNvCxnSpPr>
            <a:cxnSpLocks noChangeShapeType="1"/>
          </p:cNvCxnSpPr>
          <p:nvPr/>
        </p:nvCxnSpPr>
        <p:spPr bwMode="auto">
          <a:xfrm rot="10800000" flipV="1">
            <a:off x="4643438" y="2786063"/>
            <a:ext cx="3500437" cy="2071687"/>
          </a:xfrm>
          <a:prstGeom prst="straightConnector1">
            <a:avLst/>
          </a:prstGeom>
          <a:noFill/>
          <a:ln w="57150" algn="ctr">
            <a:solidFill>
              <a:srgbClr val="FF0000"/>
            </a:solidFill>
            <a:prstDash val="sysDot"/>
            <a:round/>
            <a:headEnd/>
            <a:tailEnd type="arrow" w="med" len="med"/>
          </a:ln>
          <a:extLst>
            <a:ext uri="{909E8E84-426E-40DD-AFC4-6F175D3DCCD1}">
              <a14:hiddenFill xmlns:a14="http://schemas.microsoft.com/office/drawing/2010/main" xmlns="">
                <a:noFill/>
              </a14:hiddenFill>
            </a:ext>
          </a:extLst>
        </p:spPr>
      </p:cxnSp>
      <p:sp>
        <p:nvSpPr>
          <p:cNvPr id="12319" name="TextBox 32"/>
          <p:cNvSpPr txBox="1">
            <a:spLocks noChangeArrowheads="1"/>
          </p:cNvSpPr>
          <p:nvPr/>
        </p:nvSpPr>
        <p:spPr bwMode="auto">
          <a:xfrm>
            <a:off x="6084888" y="5214938"/>
            <a:ext cx="19431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dirty="0">
                <a:solidFill>
                  <a:srgbClr val="0000FF"/>
                </a:solidFill>
                <a:latin typeface="Comic Sans MS" pitchFamily="66" charset="0"/>
              </a:rPr>
              <a:t>DHF      </a:t>
            </a:r>
          </a:p>
          <a:p>
            <a:pPr eaLnBrk="1" hangingPunct="1"/>
            <a:r>
              <a:rPr lang="en-US" dirty="0">
                <a:solidFill>
                  <a:srgbClr val="0000FF"/>
                </a:solidFill>
                <a:latin typeface="Comic Sans MS" pitchFamily="66" charset="0"/>
              </a:rPr>
              <a:t>         </a:t>
            </a:r>
            <a:r>
              <a:rPr lang="en-US" dirty="0" smtClean="0">
                <a:solidFill>
                  <a:srgbClr val="0000FF"/>
                </a:solidFill>
                <a:latin typeface="Comic Sans MS" pitchFamily="66" charset="0"/>
              </a:rPr>
              <a:t>       </a:t>
            </a:r>
            <a:r>
              <a:rPr lang="en-US" dirty="0" smtClean="0">
                <a:solidFill>
                  <a:srgbClr val="FF0000"/>
                </a:solidFill>
                <a:latin typeface="Comic Sans MS" pitchFamily="66" charset="0"/>
              </a:rPr>
              <a:t>DSS</a:t>
            </a:r>
            <a:endParaRPr lang="en-US" dirty="0">
              <a:solidFill>
                <a:srgbClr val="FF0000"/>
              </a:solidFill>
              <a:latin typeface="Comic Sans MS" pitchFamily="66" charset="0"/>
            </a:endParaRPr>
          </a:p>
        </p:txBody>
      </p:sp>
    </p:spTree>
    <p:extLst>
      <p:ext uri="{BB962C8B-B14F-4D97-AF65-F5344CB8AC3E}">
        <p14:creationId xmlns:p14="http://schemas.microsoft.com/office/powerpoint/2010/main" xmlns="" val="2331165516"/>
      </p:ext>
    </p:extLst>
  </p:cSld>
  <p:clrMapOvr>
    <a:masterClrMapping/>
  </p:clrMapOvr>
  <p:transition spd="slow"/>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TextBox 3"/>
          <p:cNvSpPr txBox="1">
            <a:spLocks noChangeArrowheads="1"/>
          </p:cNvSpPr>
          <p:nvPr/>
        </p:nvSpPr>
        <p:spPr bwMode="auto">
          <a:xfrm>
            <a:off x="5715000" y="3657600"/>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p>
        </p:txBody>
      </p:sp>
      <p:sp>
        <p:nvSpPr>
          <p:cNvPr id="16387" name="Rectangle 2" descr="DSC00023"/>
          <p:cNvSpPr>
            <a:spLocks noChangeArrowheads="1"/>
          </p:cNvSpPr>
          <p:nvPr/>
        </p:nvSpPr>
        <p:spPr bwMode="auto">
          <a:xfrm>
            <a:off x="381000" y="533400"/>
            <a:ext cx="2667000" cy="2143125"/>
          </a:xfrm>
          <a:prstGeom prst="rect">
            <a:avLst/>
          </a:prstGeom>
          <a:blipFill dpi="0" rotWithShape="1">
            <a:blip r:embed="rId2"/>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6388" name="Rectangle 3" descr="DSC00032"/>
          <p:cNvSpPr>
            <a:spLocks noChangeArrowheads="1"/>
          </p:cNvSpPr>
          <p:nvPr/>
        </p:nvSpPr>
        <p:spPr bwMode="auto">
          <a:xfrm>
            <a:off x="3200400" y="533400"/>
            <a:ext cx="2667000" cy="2143125"/>
          </a:xfrm>
          <a:prstGeom prst="rect">
            <a:avLst/>
          </a:prstGeom>
          <a:blipFill dpi="0" rotWithShape="1">
            <a:blip r:embed="rId3"/>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6389" name="Rectangle 4" descr="DSC00033"/>
          <p:cNvSpPr>
            <a:spLocks noChangeArrowheads="1"/>
          </p:cNvSpPr>
          <p:nvPr/>
        </p:nvSpPr>
        <p:spPr bwMode="auto">
          <a:xfrm>
            <a:off x="381000" y="3657600"/>
            <a:ext cx="2667000" cy="2143125"/>
          </a:xfrm>
          <a:prstGeom prst="rect">
            <a:avLst/>
          </a:prstGeom>
          <a:blipFill dpi="0" rotWithShape="1">
            <a:blip r:embed="rId4"/>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6390" name="Rectangle 5" descr="DSC00035"/>
          <p:cNvSpPr>
            <a:spLocks noChangeArrowheads="1"/>
          </p:cNvSpPr>
          <p:nvPr/>
        </p:nvSpPr>
        <p:spPr bwMode="auto">
          <a:xfrm>
            <a:off x="3276600" y="3657600"/>
            <a:ext cx="2667000" cy="2143125"/>
          </a:xfrm>
          <a:prstGeom prst="rect">
            <a:avLst/>
          </a:prstGeom>
          <a:blipFill dpi="0" rotWithShape="1">
            <a:blip r:embed="rId5"/>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6391" name="Rectangle 6" descr="DSC00014"/>
          <p:cNvSpPr>
            <a:spLocks noChangeArrowheads="1"/>
          </p:cNvSpPr>
          <p:nvPr/>
        </p:nvSpPr>
        <p:spPr bwMode="auto">
          <a:xfrm>
            <a:off x="6096000" y="533400"/>
            <a:ext cx="2667000" cy="2143125"/>
          </a:xfrm>
          <a:prstGeom prst="rect">
            <a:avLst/>
          </a:prstGeom>
          <a:blipFill dpi="0" rotWithShape="1">
            <a:blip r:embed="rId6"/>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6392" name="Rectangle 7" descr="DSC00013"/>
          <p:cNvSpPr>
            <a:spLocks noChangeArrowheads="1"/>
          </p:cNvSpPr>
          <p:nvPr/>
        </p:nvSpPr>
        <p:spPr bwMode="auto">
          <a:xfrm>
            <a:off x="6172200" y="3657600"/>
            <a:ext cx="2667000" cy="2143125"/>
          </a:xfrm>
          <a:prstGeom prst="rect">
            <a:avLst/>
          </a:prstGeom>
          <a:blipFill dpi="0" rotWithShape="1">
            <a:blip r:embed="rId7" cstate="print"/>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6393" name="TextBox 8"/>
          <p:cNvSpPr txBox="1">
            <a:spLocks noChangeArrowheads="1"/>
          </p:cNvSpPr>
          <p:nvPr/>
        </p:nvSpPr>
        <p:spPr bwMode="auto">
          <a:xfrm>
            <a:off x="3124200" y="6096000"/>
            <a:ext cx="19050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Storage related</a:t>
            </a:r>
          </a:p>
        </p:txBody>
      </p:sp>
      <p:pic>
        <p:nvPicPr>
          <p:cNvPr id="10" name="Picture 5"/>
          <p:cNvPicPr>
            <a:picLocks noChangeAspect="1" noChangeArrowheads="1"/>
          </p:cNvPicPr>
          <p:nvPr/>
        </p:nvPicPr>
        <p:blipFill>
          <a:blip r:embed="rId8"/>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2330380597"/>
      </p:ext>
    </p:extLst>
  </p:cSld>
  <p:clrMapOvr>
    <a:masterClrMapping/>
  </p:clrMapOvr>
  <p:transition spd="slow"/>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descr="vlcsnap-2012-11-24-21h31m28s161"/>
          <p:cNvSpPr>
            <a:spLocks noChangeArrowheads="1"/>
          </p:cNvSpPr>
          <p:nvPr/>
        </p:nvSpPr>
        <p:spPr bwMode="auto">
          <a:xfrm>
            <a:off x="609600" y="457200"/>
            <a:ext cx="2667000" cy="2143125"/>
          </a:xfrm>
          <a:prstGeom prst="rect">
            <a:avLst/>
          </a:prstGeom>
          <a:blipFill dpi="0" rotWithShape="1">
            <a:blip r:embed="rId2" cstate="print"/>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7411" name="Rectangle 3" descr="vlcsnap-2012-11-24-21h23m49s238"/>
          <p:cNvSpPr>
            <a:spLocks noChangeArrowheads="1"/>
          </p:cNvSpPr>
          <p:nvPr/>
        </p:nvSpPr>
        <p:spPr bwMode="auto">
          <a:xfrm>
            <a:off x="6172200" y="4191000"/>
            <a:ext cx="2667000" cy="2143125"/>
          </a:xfrm>
          <a:prstGeom prst="rect">
            <a:avLst/>
          </a:prstGeom>
          <a:blipFill dpi="0" rotWithShape="1">
            <a:blip r:embed="rId3"/>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7412" name="Rectangle 4" descr="vlcsnap-2012-11-24-21h09m23s5"/>
          <p:cNvSpPr>
            <a:spLocks noChangeArrowheads="1"/>
          </p:cNvSpPr>
          <p:nvPr/>
        </p:nvSpPr>
        <p:spPr bwMode="auto">
          <a:xfrm>
            <a:off x="6019800" y="457200"/>
            <a:ext cx="2667000" cy="2143125"/>
          </a:xfrm>
          <a:prstGeom prst="rect">
            <a:avLst/>
          </a:prstGeom>
          <a:blipFill dpi="0" rotWithShape="1">
            <a:blip r:embed="rId4"/>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7413" name="Rectangle 5" descr="vlcsnap-2012-11-24-21h21m35s152"/>
          <p:cNvSpPr>
            <a:spLocks noChangeArrowheads="1"/>
          </p:cNvSpPr>
          <p:nvPr/>
        </p:nvSpPr>
        <p:spPr bwMode="auto">
          <a:xfrm>
            <a:off x="457200" y="4114800"/>
            <a:ext cx="2667000" cy="2143125"/>
          </a:xfrm>
          <a:prstGeom prst="rect">
            <a:avLst/>
          </a:prstGeom>
          <a:blipFill dpi="0" rotWithShape="1">
            <a:blip r:embed="rId5"/>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7414" name="Rectangle 6" descr="vlcsnap-2012-11-24-21h38m42s189"/>
          <p:cNvSpPr>
            <a:spLocks noChangeArrowheads="1"/>
          </p:cNvSpPr>
          <p:nvPr/>
        </p:nvSpPr>
        <p:spPr bwMode="auto">
          <a:xfrm>
            <a:off x="3276600" y="2743200"/>
            <a:ext cx="2667000" cy="2143125"/>
          </a:xfrm>
          <a:prstGeom prst="rect">
            <a:avLst/>
          </a:prstGeom>
          <a:blipFill dpi="0" rotWithShape="1">
            <a:blip r:embed="rId6"/>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7415" name="TextBox 6"/>
          <p:cNvSpPr txBox="1">
            <a:spLocks noChangeArrowheads="1"/>
          </p:cNvSpPr>
          <p:nvPr/>
        </p:nvSpPr>
        <p:spPr bwMode="auto">
          <a:xfrm>
            <a:off x="3886200" y="5638800"/>
            <a:ext cx="13716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Rain-fed</a:t>
            </a:r>
          </a:p>
        </p:txBody>
      </p:sp>
    </p:spTree>
    <p:extLst>
      <p:ext uri="{BB962C8B-B14F-4D97-AF65-F5344CB8AC3E}">
        <p14:creationId xmlns:p14="http://schemas.microsoft.com/office/powerpoint/2010/main" xmlns="" val="569007427"/>
      </p:ext>
    </p:extLst>
  </p:cSld>
  <p:clrMapOvr>
    <a:masterClrMapping/>
  </p:clrMapOvr>
  <p:transition spd="slow"/>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descr="DSCF4911"/>
          <p:cNvSpPr>
            <a:spLocks noChangeArrowheads="1"/>
          </p:cNvSpPr>
          <p:nvPr/>
        </p:nvSpPr>
        <p:spPr bwMode="auto">
          <a:xfrm>
            <a:off x="381000" y="990600"/>
            <a:ext cx="2667000" cy="2143125"/>
          </a:xfrm>
          <a:prstGeom prst="rect">
            <a:avLst/>
          </a:prstGeom>
          <a:blipFill dpi="0" rotWithShape="1">
            <a:blip r:embed="rId2" cstate="print"/>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8435" name="Rectangle 3" descr="DSCF4915"/>
          <p:cNvSpPr>
            <a:spLocks noChangeArrowheads="1"/>
          </p:cNvSpPr>
          <p:nvPr/>
        </p:nvSpPr>
        <p:spPr bwMode="auto">
          <a:xfrm>
            <a:off x="3352800" y="990600"/>
            <a:ext cx="2667000" cy="2143125"/>
          </a:xfrm>
          <a:prstGeom prst="rect">
            <a:avLst/>
          </a:prstGeom>
          <a:blipFill dpi="0" rotWithShape="1">
            <a:blip r:embed="rId3"/>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8436" name="Rectangle 4" descr="DSCF4919"/>
          <p:cNvSpPr>
            <a:spLocks noChangeArrowheads="1"/>
          </p:cNvSpPr>
          <p:nvPr/>
        </p:nvSpPr>
        <p:spPr bwMode="auto">
          <a:xfrm>
            <a:off x="381000" y="3581400"/>
            <a:ext cx="2667000" cy="2143125"/>
          </a:xfrm>
          <a:prstGeom prst="rect">
            <a:avLst/>
          </a:prstGeom>
          <a:blipFill dpi="0" rotWithShape="1">
            <a:blip r:embed="rId4"/>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8437" name="Rectangle 5" descr="DSCF4953"/>
          <p:cNvSpPr>
            <a:spLocks noChangeArrowheads="1"/>
          </p:cNvSpPr>
          <p:nvPr/>
        </p:nvSpPr>
        <p:spPr bwMode="auto">
          <a:xfrm>
            <a:off x="3352800" y="3581400"/>
            <a:ext cx="2667000" cy="2143125"/>
          </a:xfrm>
          <a:prstGeom prst="rect">
            <a:avLst/>
          </a:prstGeom>
          <a:blipFill dpi="0" rotWithShape="1">
            <a:blip r:embed="rId5"/>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8438" name="Rectangle 6" descr="DSCF4922"/>
          <p:cNvSpPr>
            <a:spLocks noChangeArrowheads="1"/>
          </p:cNvSpPr>
          <p:nvPr/>
        </p:nvSpPr>
        <p:spPr bwMode="auto">
          <a:xfrm>
            <a:off x="6248400" y="990600"/>
            <a:ext cx="2667000" cy="2143125"/>
          </a:xfrm>
          <a:prstGeom prst="rect">
            <a:avLst/>
          </a:prstGeom>
          <a:blipFill dpi="0" rotWithShape="1">
            <a:blip r:embed="rId6"/>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8439" name="Rectangle 7" descr="DSCF4931"/>
          <p:cNvSpPr>
            <a:spLocks noChangeArrowheads="1"/>
          </p:cNvSpPr>
          <p:nvPr/>
        </p:nvSpPr>
        <p:spPr bwMode="auto">
          <a:xfrm>
            <a:off x="6324600" y="3657600"/>
            <a:ext cx="2667000" cy="2143125"/>
          </a:xfrm>
          <a:prstGeom prst="rect">
            <a:avLst/>
          </a:prstGeom>
          <a:blipFill dpi="0" rotWithShape="1">
            <a:blip r:embed="rId7"/>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8440" name="TextBox 7"/>
          <p:cNvSpPr txBox="1">
            <a:spLocks noChangeArrowheads="1"/>
          </p:cNvSpPr>
          <p:nvPr/>
        </p:nvSpPr>
        <p:spPr bwMode="auto">
          <a:xfrm>
            <a:off x="3429000" y="6019800"/>
            <a:ext cx="17526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Coastal areas</a:t>
            </a:r>
          </a:p>
        </p:txBody>
      </p:sp>
    </p:spTree>
    <p:extLst>
      <p:ext uri="{BB962C8B-B14F-4D97-AF65-F5344CB8AC3E}">
        <p14:creationId xmlns:p14="http://schemas.microsoft.com/office/powerpoint/2010/main" xmlns="" val="1599652654"/>
      </p:ext>
    </p:extLst>
  </p:cSld>
  <p:clrMapOvr>
    <a:masterClrMapping/>
  </p:clrMapOvr>
  <p:transition spd="slow"/>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2" descr="DSCF4941"/>
          <p:cNvSpPr>
            <a:spLocks noChangeArrowheads="1"/>
          </p:cNvSpPr>
          <p:nvPr/>
        </p:nvSpPr>
        <p:spPr bwMode="auto">
          <a:xfrm>
            <a:off x="609600" y="609600"/>
            <a:ext cx="2667000" cy="2143125"/>
          </a:xfrm>
          <a:prstGeom prst="rect">
            <a:avLst/>
          </a:prstGeom>
          <a:blipFill dpi="0" rotWithShape="1">
            <a:blip r:embed="rId2"/>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9459" name="Rectangle 3" descr="DSCF4925"/>
          <p:cNvSpPr>
            <a:spLocks noChangeArrowheads="1"/>
          </p:cNvSpPr>
          <p:nvPr/>
        </p:nvSpPr>
        <p:spPr bwMode="auto">
          <a:xfrm>
            <a:off x="6172200" y="609600"/>
            <a:ext cx="2667000" cy="2143125"/>
          </a:xfrm>
          <a:prstGeom prst="rect">
            <a:avLst/>
          </a:prstGeom>
          <a:blipFill dpi="0" rotWithShape="1">
            <a:blip r:embed="rId3"/>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9460" name="Rectangle 4" descr="DSCF4928"/>
          <p:cNvSpPr>
            <a:spLocks noChangeArrowheads="1"/>
          </p:cNvSpPr>
          <p:nvPr/>
        </p:nvSpPr>
        <p:spPr bwMode="auto">
          <a:xfrm>
            <a:off x="609600" y="3962400"/>
            <a:ext cx="2667000" cy="2143125"/>
          </a:xfrm>
          <a:prstGeom prst="rect">
            <a:avLst/>
          </a:prstGeom>
          <a:blipFill dpi="0" rotWithShape="1">
            <a:blip r:embed="rId4" cstate="print"/>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9461" name="Rectangle 5" descr="DSCF4950"/>
          <p:cNvSpPr>
            <a:spLocks noChangeArrowheads="1"/>
          </p:cNvSpPr>
          <p:nvPr/>
        </p:nvSpPr>
        <p:spPr bwMode="auto">
          <a:xfrm>
            <a:off x="6172200" y="4343400"/>
            <a:ext cx="2667000" cy="2143125"/>
          </a:xfrm>
          <a:prstGeom prst="rect">
            <a:avLst/>
          </a:prstGeom>
          <a:blipFill dpi="0" rotWithShape="1">
            <a:blip r:embed="rId5"/>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9462" name="Rectangle 6" descr="DSCF4951"/>
          <p:cNvSpPr>
            <a:spLocks noChangeArrowheads="1"/>
          </p:cNvSpPr>
          <p:nvPr/>
        </p:nvSpPr>
        <p:spPr bwMode="auto">
          <a:xfrm>
            <a:off x="3352800" y="2590800"/>
            <a:ext cx="2667000" cy="2143125"/>
          </a:xfrm>
          <a:prstGeom prst="rect">
            <a:avLst/>
          </a:prstGeom>
          <a:blipFill dpi="0" rotWithShape="1">
            <a:blip r:embed="rId6" cstate="print"/>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xmlns="" val="3974979645"/>
      </p:ext>
    </p:extLst>
  </p:cSld>
  <p:clrMapOvr>
    <a:masterClrMapping/>
  </p:clrMapOvr>
  <p:transition spd="slow"/>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762000" y="304800"/>
            <a:ext cx="7913688" cy="1143000"/>
          </a:xfrm>
        </p:spPr>
        <p:txBody>
          <a:bodyPr/>
          <a:lstStyle/>
          <a:p>
            <a:pPr marL="165100" indent="14288" eaLnBrk="1" hangingPunct="1"/>
            <a:r>
              <a:rPr lang="en-US" sz="3200" i="1" smtClean="0"/>
              <a:t>Aedes</a:t>
            </a:r>
            <a:r>
              <a:rPr lang="en-US" sz="3200" smtClean="0"/>
              <a:t>  </a:t>
            </a:r>
            <a:r>
              <a:rPr lang="en-US" sz="3200" i="1" smtClean="0"/>
              <a:t>albopictus</a:t>
            </a:r>
            <a:r>
              <a:rPr lang="en-US" sz="3200" smtClean="0"/>
              <a:t>  in rubber plantations</a:t>
            </a:r>
          </a:p>
        </p:txBody>
      </p:sp>
      <p:sp>
        <p:nvSpPr>
          <p:cNvPr id="21507" name="Rectangle 3"/>
          <p:cNvSpPr>
            <a:spLocks noGrp="1" noChangeArrowheads="1"/>
          </p:cNvSpPr>
          <p:nvPr>
            <p:ph type="subTitle" idx="1"/>
          </p:nvPr>
        </p:nvSpPr>
        <p:spPr>
          <a:xfrm>
            <a:off x="533400" y="1295400"/>
            <a:ext cx="8153400" cy="5257800"/>
          </a:xfrm>
        </p:spPr>
        <p:txBody>
          <a:bodyPr/>
          <a:lstStyle/>
          <a:p>
            <a:pPr marL="571500" lvl="1" indent="-457200" algn="l" eaLnBrk="1" hangingPunct="1">
              <a:lnSpc>
                <a:spcPct val="90000"/>
              </a:lnSpc>
              <a:buClr>
                <a:srgbClr val="CC3300"/>
              </a:buClr>
              <a:buSzPct val="150000"/>
              <a:buFontTx/>
              <a:buChar char="•"/>
            </a:pPr>
            <a:endParaRPr lang="en-US" sz="2400" b="1" smtClean="0">
              <a:solidFill>
                <a:schemeClr val="accent2"/>
              </a:solidFill>
            </a:endParaRPr>
          </a:p>
          <a:p>
            <a:pPr marL="571500" lvl="1" indent="-457200" algn="l" eaLnBrk="1" hangingPunct="1">
              <a:lnSpc>
                <a:spcPct val="90000"/>
              </a:lnSpc>
              <a:buClr>
                <a:srgbClr val="CC3300"/>
              </a:buClr>
              <a:buSzPct val="150000"/>
            </a:pPr>
            <a:endParaRPr lang="en-US" sz="2400" b="1" smtClean="0">
              <a:solidFill>
                <a:schemeClr val="accent2"/>
              </a:solidFill>
            </a:endParaRPr>
          </a:p>
          <a:p>
            <a:pPr marL="571500" lvl="1" indent="-457200" algn="l" eaLnBrk="1" hangingPunct="1">
              <a:lnSpc>
                <a:spcPct val="90000"/>
              </a:lnSpc>
              <a:buClr>
                <a:srgbClr val="CC3300"/>
              </a:buClr>
              <a:buSzPct val="150000"/>
              <a:buFontTx/>
              <a:buChar char="•"/>
            </a:pPr>
            <a:endParaRPr lang="en-US" sz="2400" b="1" smtClean="0">
              <a:solidFill>
                <a:schemeClr val="accent2"/>
              </a:solidFill>
            </a:endParaRPr>
          </a:p>
          <a:p>
            <a:pPr marL="571500" lvl="1" indent="-457200" algn="l" eaLnBrk="1" hangingPunct="1">
              <a:lnSpc>
                <a:spcPct val="90000"/>
              </a:lnSpc>
              <a:buClr>
                <a:srgbClr val="CC3300"/>
              </a:buClr>
              <a:buSzPct val="150000"/>
              <a:buFontTx/>
              <a:buChar char="•"/>
            </a:pPr>
            <a:endParaRPr lang="en-US" sz="2400" b="1" smtClean="0">
              <a:solidFill>
                <a:schemeClr val="accent2"/>
              </a:solidFill>
            </a:endParaRPr>
          </a:p>
        </p:txBody>
      </p:sp>
      <p:pic>
        <p:nvPicPr>
          <p:cNvPr id="21508" name="Picture 1" descr="albopictus.jpg"/>
          <p:cNvPicPr>
            <a:picLocks noChangeAspect="1" noChangeArrowheads="1"/>
          </p:cNvPicPr>
          <p:nvPr/>
        </p:nvPicPr>
        <p:blipFill>
          <a:blip r:embed="rId2">
            <a:extLst>
              <a:ext uri="{28A0092B-C50C-407E-A947-70E740481C1C}">
                <a14:useLocalDpi xmlns:a14="http://schemas.microsoft.com/office/drawing/2010/main" xmlns="" val="0"/>
              </a:ext>
            </a:extLst>
          </a:blip>
          <a:srcRect t="964" b="6490"/>
          <a:stretch>
            <a:fillRect/>
          </a:stretch>
        </p:blipFill>
        <p:spPr bwMode="auto">
          <a:xfrm>
            <a:off x="3733800" y="1447800"/>
            <a:ext cx="1524000" cy="1023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9" name="Picture 2" descr="G:\Kottayam trip photos\DSC01202.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7200" y="4191000"/>
            <a:ext cx="3048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10" name="Picture 2" descr="G:\Kottayam trip photos\DSC01030.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715000" y="4114800"/>
            <a:ext cx="3048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11" name="Picture 3" descr="G:\Kottayam trip photos\DSC00957.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57200" y="1447800"/>
            <a:ext cx="3048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12" name="Picture 5" descr="E:\Kottayam trip photos\DSC01041.JP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5562600" y="1447800"/>
            <a:ext cx="3175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13" name="Picture 11" descr="DSC00731.JPG"/>
          <p:cNvPicPr>
            <a:picLocks noChangeAspect="1"/>
          </p:cNvPicPr>
          <p:nvPr/>
        </p:nvPicPr>
        <p:blipFill>
          <a:blip r:embed="rId7">
            <a:extLst>
              <a:ext uri="{28A0092B-C50C-407E-A947-70E740481C1C}">
                <a14:useLocalDpi xmlns:a14="http://schemas.microsoft.com/office/drawing/2010/main" xmlns="" val="0"/>
              </a:ext>
            </a:extLst>
          </a:blip>
          <a:srcRect/>
          <a:stretch>
            <a:fillRect/>
          </a:stretch>
        </p:blipFill>
        <p:spPr bwMode="auto">
          <a:xfrm>
            <a:off x="3581400" y="4800600"/>
            <a:ext cx="19812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14" name="Picture 10" descr="DSC00729.JPG"/>
          <p:cNvPicPr>
            <a:picLocks noChangeAspect="1"/>
          </p:cNvPicPr>
          <p:nvPr/>
        </p:nvPicPr>
        <p:blipFill>
          <a:blip r:embed="rId8">
            <a:extLst>
              <a:ext uri="{28A0092B-C50C-407E-A947-70E740481C1C}">
                <a14:useLocalDpi xmlns:a14="http://schemas.microsoft.com/office/drawing/2010/main" xmlns="" val="0"/>
              </a:ext>
            </a:extLst>
          </a:blip>
          <a:srcRect/>
          <a:stretch>
            <a:fillRect/>
          </a:stretch>
        </p:blipFill>
        <p:spPr bwMode="auto">
          <a:xfrm>
            <a:off x="3581400" y="3276600"/>
            <a:ext cx="1852613"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202069350"/>
      </p:ext>
    </p:extLst>
  </p:cSld>
  <p:clrMapOvr>
    <a:masterClrMapping/>
  </p:clrMapOvr>
  <p:transition spd="slow"/>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0" name="Picture 2" descr="D:\Field Station related\Kerala3\Kerala photos\DSC02776.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81000" y="152400"/>
            <a:ext cx="40640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1" name="Picture 3" descr="D:\Field Station related\Kerala3\Kerala photos\DSC02779.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419600" y="0"/>
            <a:ext cx="4470400"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2" name="Picture 4" descr="D:\Field Station related\Kerala3\kerala-images\KERALA_PHOTOS_SS\DSC02935.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04800" y="3200400"/>
            <a:ext cx="44958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3" name="Picture 5" descr="D:\Field Station related\Kerala3\kerala-images\kottayam_photos\DSC02817.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495800" y="3314700"/>
            <a:ext cx="4419600" cy="331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992778331"/>
      </p:ext>
    </p:extLst>
  </p:cSld>
  <p:clrMapOvr>
    <a:masterClrMapping/>
  </p:clrMapOvr>
  <p:transition spd="slow"/>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534400" cy="1143000"/>
          </a:xfrm>
        </p:spPr>
        <p:txBody>
          <a:bodyPr>
            <a:normAutofit/>
          </a:bodyPr>
          <a:lstStyle/>
          <a:p>
            <a:pPr algn="ctr"/>
            <a:r>
              <a:rPr lang="en-US" sz="3600" dirty="0"/>
              <a:t>Clinical Manifestations </a:t>
            </a:r>
            <a:r>
              <a:rPr lang="en-US" sz="3600" dirty="0" smtClean="0"/>
              <a:t>and Diagnosis</a:t>
            </a:r>
            <a:endParaRPr lang="en-US" sz="36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371600"/>
            <a:ext cx="9144000" cy="5562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033423118"/>
      </p:ext>
    </p:extLst>
  </p:cSld>
  <p:clrMapOvr>
    <a:masterClrMapping/>
  </p:clrMapOvr>
  <p:transition spd="slow"/>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b="0" dirty="0"/>
              <a:t>WHO classification of dengue infections and grading of severity of DHF</a:t>
            </a:r>
            <a:endParaRPr lang="en-US" sz="3200" dirty="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52639"/>
          <a:stretch/>
        </p:blipFill>
        <p:spPr bwMode="auto">
          <a:xfrm>
            <a:off x="0" y="1371600"/>
            <a:ext cx="9126198" cy="548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07412832"/>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382000" cy="1143000"/>
          </a:xfrm>
        </p:spPr>
        <p:txBody>
          <a:bodyPr>
            <a:normAutofit fontScale="90000"/>
          </a:bodyPr>
          <a:lstStyle/>
          <a:p>
            <a:r>
              <a:rPr lang="en-US" dirty="0">
                <a:solidFill>
                  <a:srgbClr val="FF0000"/>
                </a:solidFill>
              </a:rPr>
              <a:t>Expanded dengue </a:t>
            </a:r>
            <a:r>
              <a:rPr lang="en-US" dirty="0" smtClean="0">
                <a:solidFill>
                  <a:srgbClr val="FF0000"/>
                </a:solidFill>
              </a:rPr>
              <a:t>syndrome </a:t>
            </a:r>
            <a:r>
              <a:rPr lang="en-US" dirty="0" smtClean="0"/>
              <a:t>(Unusual </a:t>
            </a:r>
            <a:r>
              <a:rPr lang="en-US" dirty="0"/>
              <a:t>or </a:t>
            </a:r>
            <a:r>
              <a:rPr lang="en-US" dirty="0" smtClean="0"/>
              <a:t>atypical manifestations)</a:t>
            </a:r>
            <a:endParaRPr lang="en-US" dirty="0"/>
          </a:p>
        </p:txBody>
      </p:sp>
      <p:sp>
        <p:nvSpPr>
          <p:cNvPr id="2" name="Content Placeholder 1"/>
          <p:cNvSpPr>
            <a:spLocks noGrp="1"/>
          </p:cNvSpPr>
          <p:nvPr>
            <p:ph idx="1"/>
          </p:nvPr>
        </p:nvSpPr>
        <p:spPr/>
        <p:txBody>
          <a:bodyPr>
            <a:normAutofit/>
          </a:bodyPr>
          <a:lstStyle/>
          <a:p>
            <a:r>
              <a:rPr lang="en-US" sz="2400" dirty="0"/>
              <a:t>Unusual manifestations are uncommon. </a:t>
            </a:r>
            <a:r>
              <a:rPr lang="en-US" sz="2400" dirty="0" smtClean="0"/>
              <a:t>But in </a:t>
            </a:r>
            <a:r>
              <a:rPr lang="en-US" sz="2400" dirty="0"/>
              <a:t>recent years with the geographical spread of </a:t>
            </a:r>
            <a:r>
              <a:rPr lang="en-US" sz="2400" dirty="0" smtClean="0"/>
              <a:t>dengue illness </a:t>
            </a:r>
            <a:r>
              <a:rPr lang="en-US" sz="2400" dirty="0"/>
              <a:t>and with more involvement of adults, there have been increasing reports of DF and </a:t>
            </a:r>
            <a:r>
              <a:rPr lang="en-US" sz="2400" dirty="0" smtClean="0"/>
              <a:t>DHF with </a:t>
            </a:r>
            <a:r>
              <a:rPr lang="en-US" sz="2400" dirty="0"/>
              <a:t>unusual manifestations. </a:t>
            </a:r>
            <a:endParaRPr lang="en-US" sz="2400" dirty="0" smtClean="0"/>
          </a:p>
          <a:p>
            <a:r>
              <a:rPr lang="en-US" sz="2400" dirty="0" smtClean="0"/>
              <a:t>These </a:t>
            </a:r>
            <a:r>
              <a:rPr lang="en-US" sz="2400" dirty="0"/>
              <a:t>include</a:t>
            </a:r>
            <a:r>
              <a:rPr lang="en-US" sz="2400" dirty="0">
                <a:solidFill>
                  <a:srgbClr val="FF0000"/>
                </a:solidFill>
              </a:rPr>
              <a:t>: neurological, hepatic, renal </a:t>
            </a:r>
            <a:r>
              <a:rPr lang="en-US" sz="2400" dirty="0"/>
              <a:t>and other isolated </a:t>
            </a:r>
            <a:r>
              <a:rPr lang="en-US" sz="2400" dirty="0" smtClean="0"/>
              <a:t>organ involvement</a:t>
            </a:r>
            <a:r>
              <a:rPr lang="en-US" sz="2400" dirty="0"/>
              <a:t>.</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3466635827"/>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Expanded dengue syndrome</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295400"/>
            <a:ext cx="9144000" cy="563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63989805"/>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7620000" cy="1143000"/>
          </a:xfrm>
        </p:spPr>
        <p:txBody>
          <a:bodyPr>
            <a:normAutofit/>
          </a:bodyPr>
          <a:lstStyle/>
          <a:p>
            <a:r>
              <a:rPr lang="en-US" dirty="0" smtClean="0"/>
              <a:t>          New guideline 2018</a:t>
            </a:r>
            <a:endParaRPr lang="en-US"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pic>
        <p:nvPicPr>
          <p:cNvPr id="5" name="Picture 3"/>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bwMode="auto">
          <a:xfrm>
            <a:off x="1981200" y="1295400"/>
            <a:ext cx="4343400" cy="541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53865740"/>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7042"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Expanded dengue syndrome</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219200"/>
            <a:ext cx="9144000" cy="563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1644650"/>
            <a:ext cx="9144000" cy="5238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07629901"/>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715962"/>
          </a:xfrm>
        </p:spPr>
        <p:txBody>
          <a:bodyPr>
            <a:noAutofit/>
          </a:bodyPr>
          <a:lstStyle/>
          <a:p>
            <a:pPr algn="ctr"/>
            <a:r>
              <a:rPr lang="en-US" sz="3200" b="1" i="1" dirty="0">
                <a:solidFill>
                  <a:srgbClr val="FF0000"/>
                </a:solidFill>
              </a:rPr>
              <a:t>Diagnosis of dengue </a:t>
            </a:r>
            <a:r>
              <a:rPr lang="en-US" sz="3200" b="1" i="1" dirty="0" smtClean="0">
                <a:solidFill>
                  <a:srgbClr val="FF0000"/>
                </a:solidFill>
              </a:rPr>
              <a:t>fever</a:t>
            </a:r>
            <a:endParaRPr lang="en-US" sz="3200" b="1" dirty="0">
              <a:solidFill>
                <a:srgbClr val="FF0000"/>
              </a:solidFill>
            </a:endParaRPr>
          </a:p>
        </p:txBody>
      </p:sp>
      <p:sp>
        <p:nvSpPr>
          <p:cNvPr id="5" name="Content Placeholder 4"/>
          <p:cNvSpPr>
            <a:spLocks noGrp="1"/>
          </p:cNvSpPr>
          <p:nvPr>
            <p:ph idx="1"/>
          </p:nvPr>
        </p:nvSpPr>
        <p:spPr>
          <a:xfrm>
            <a:off x="533400" y="1143001"/>
            <a:ext cx="8001000" cy="4724399"/>
          </a:xfrm>
        </p:spPr>
        <p:txBody>
          <a:bodyPr>
            <a:normAutofit/>
          </a:bodyPr>
          <a:lstStyle/>
          <a:p>
            <a:pPr marL="109728" indent="0">
              <a:buNone/>
            </a:pPr>
            <a:r>
              <a:rPr lang="en-US" sz="2900" b="1" dirty="0" smtClean="0"/>
              <a:t>Acute </a:t>
            </a:r>
            <a:r>
              <a:rPr lang="en-US" sz="2900" b="1" dirty="0"/>
              <a:t>febrile illness with two or more of the </a:t>
            </a:r>
            <a:r>
              <a:rPr lang="en-US" sz="2900" b="1" dirty="0" smtClean="0"/>
              <a:t>following:</a:t>
            </a:r>
            <a:endParaRPr lang="en-US" sz="2900" b="1" dirty="0"/>
          </a:p>
          <a:p>
            <a:r>
              <a:rPr lang="en-US" b="1" dirty="0"/>
              <a:t>H</a:t>
            </a:r>
            <a:r>
              <a:rPr lang="en-US" b="1" dirty="0" smtClean="0"/>
              <a:t>eadache</a:t>
            </a:r>
            <a:r>
              <a:rPr lang="en-US" b="1" dirty="0"/>
              <a:t>,</a:t>
            </a:r>
          </a:p>
          <a:p>
            <a:r>
              <a:rPr lang="en-US" b="1" dirty="0" smtClean="0"/>
              <a:t>Retro-orbital </a:t>
            </a:r>
            <a:r>
              <a:rPr lang="en-US" b="1" dirty="0"/>
              <a:t>pain,</a:t>
            </a:r>
          </a:p>
          <a:p>
            <a:r>
              <a:rPr lang="en-US" b="1" dirty="0" smtClean="0"/>
              <a:t>Myalgia</a:t>
            </a:r>
            <a:r>
              <a:rPr lang="en-US" b="1" dirty="0"/>
              <a:t>,</a:t>
            </a:r>
          </a:p>
          <a:p>
            <a:r>
              <a:rPr lang="en-US" b="1" dirty="0" smtClean="0"/>
              <a:t>Arthralgia/bone </a:t>
            </a:r>
            <a:r>
              <a:rPr lang="en-US" b="1" dirty="0"/>
              <a:t>pain,</a:t>
            </a:r>
          </a:p>
          <a:p>
            <a:r>
              <a:rPr lang="en-US" b="1" dirty="0" smtClean="0"/>
              <a:t>Rash</a:t>
            </a:r>
            <a:r>
              <a:rPr lang="en-US" b="1" dirty="0"/>
              <a:t>,</a:t>
            </a:r>
          </a:p>
          <a:p>
            <a:r>
              <a:rPr lang="en-US" b="1" dirty="0" err="1" smtClean="0"/>
              <a:t>Haemorrhagic</a:t>
            </a:r>
            <a:r>
              <a:rPr lang="en-US" b="1" dirty="0" smtClean="0"/>
              <a:t> </a:t>
            </a:r>
            <a:r>
              <a:rPr lang="en-US" b="1" dirty="0"/>
              <a:t>manifestations,</a:t>
            </a:r>
          </a:p>
          <a:p>
            <a:r>
              <a:rPr lang="en-US" b="1" dirty="0" smtClean="0"/>
              <a:t>Leucopenia </a:t>
            </a:r>
            <a:r>
              <a:rPr lang="en-US" b="1" dirty="0"/>
              <a:t>(</a:t>
            </a:r>
            <a:r>
              <a:rPr lang="en-US" b="1" dirty="0" err="1"/>
              <a:t>wbc</a:t>
            </a:r>
            <a:r>
              <a:rPr lang="en-US" b="1" dirty="0"/>
              <a:t> ≤5000 cells/mm3),</a:t>
            </a:r>
          </a:p>
          <a:p>
            <a:r>
              <a:rPr lang="en-US" b="1" dirty="0" smtClean="0"/>
              <a:t>Thrombocytopenia </a:t>
            </a:r>
            <a:r>
              <a:rPr lang="en-US" b="1" dirty="0"/>
              <a:t>(platelet count &lt;150 000 cells/mm3),</a:t>
            </a:r>
          </a:p>
          <a:p>
            <a:r>
              <a:rPr lang="en-US" b="1" dirty="0" smtClean="0"/>
              <a:t>Rising </a:t>
            </a:r>
            <a:r>
              <a:rPr lang="en-US" b="1" dirty="0" err="1"/>
              <a:t>haematocrit</a:t>
            </a:r>
            <a:r>
              <a:rPr lang="en-US" b="1" dirty="0"/>
              <a:t> (5 – 10%);</a:t>
            </a:r>
          </a:p>
          <a:p>
            <a:pPr marL="109728" indent="0">
              <a:buNone/>
            </a:pPr>
            <a:endParaRPr lang="en-US" dirty="0" smtClean="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545547490"/>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1905506"/>
            <a:ext cx="7315200" cy="4154984"/>
          </a:xfrm>
          <a:prstGeom prst="rect">
            <a:avLst/>
          </a:prstGeom>
        </p:spPr>
        <p:txBody>
          <a:bodyPr wrap="square">
            <a:spAutoFit/>
          </a:bodyPr>
          <a:lstStyle/>
          <a:p>
            <a:pPr marL="109728" indent="0">
              <a:buNone/>
            </a:pPr>
            <a:r>
              <a:rPr lang="en-US" sz="2400" b="1" dirty="0"/>
              <a:t>and at least one of following</a:t>
            </a:r>
            <a:r>
              <a:rPr lang="en-US" sz="2400" b="1" dirty="0" smtClean="0"/>
              <a:t>:</a:t>
            </a:r>
          </a:p>
          <a:p>
            <a:pPr marL="109728" indent="0">
              <a:buNone/>
            </a:pPr>
            <a:endParaRPr lang="en-US" sz="2400" b="1" dirty="0"/>
          </a:p>
          <a:p>
            <a:pPr marL="109728" indent="0">
              <a:buNone/>
            </a:pPr>
            <a:r>
              <a:rPr lang="en-US" sz="2400" b="1" dirty="0" smtClean="0"/>
              <a:t>NS1 </a:t>
            </a:r>
            <a:r>
              <a:rPr lang="en-US" sz="2400" b="1" dirty="0"/>
              <a:t>( with in 5 days of fever</a:t>
            </a:r>
            <a:r>
              <a:rPr lang="en-US" sz="2400" b="1" dirty="0" smtClean="0"/>
              <a:t>) positive</a:t>
            </a:r>
          </a:p>
          <a:p>
            <a:pPr marL="109728" indent="0">
              <a:buNone/>
            </a:pPr>
            <a:endParaRPr lang="en-US" sz="2400" b="1" dirty="0"/>
          </a:p>
          <a:p>
            <a:r>
              <a:rPr lang="en-US" sz="2400" b="1" dirty="0"/>
              <a:t>supportive serology on single serum sample: </a:t>
            </a:r>
            <a:r>
              <a:rPr lang="en-US" sz="2400" b="1" dirty="0" err="1"/>
              <a:t>titre</a:t>
            </a:r>
            <a:r>
              <a:rPr lang="en-US" sz="2400" b="1" dirty="0"/>
              <a:t> ≥1280 with </a:t>
            </a:r>
            <a:r>
              <a:rPr lang="en-US" sz="2400" b="1" dirty="0" err="1"/>
              <a:t>haemagglutination</a:t>
            </a:r>
            <a:r>
              <a:rPr lang="en-US" sz="2400" b="1" dirty="0"/>
              <a:t> inhibition test, comparable </a:t>
            </a:r>
            <a:r>
              <a:rPr lang="en-US" sz="2400" b="1" dirty="0" err="1"/>
              <a:t>IgG</a:t>
            </a:r>
            <a:r>
              <a:rPr lang="en-US" sz="2400" b="1" dirty="0"/>
              <a:t> </a:t>
            </a:r>
            <a:r>
              <a:rPr lang="en-US" sz="2400" b="1" dirty="0" err="1"/>
              <a:t>titre</a:t>
            </a:r>
            <a:r>
              <a:rPr lang="en-US" sz="2400" b="1" dirty="0"/>
              <a:t> with enzyme-linked </a:t>
            </a:r>
            <a:r>
              <a:rPr lang="en-US" sz="2400" b="1" dirty="0" err="1"/>
              <a:t>immunosorbent</a:t>
            </a:r>
            <a:r>
              <a:rPr lang="en-US" sz="2400" b="1" dirty="0"/>
              <a:t> assay, or tasting positive in </a:t>
            </a:r>
            <a:r>
              <a:rPr lang="en-US" sz="2400" b="1" dirty="0" err="1"/>
              <a:t>IgM</a:t>
            </a:r>
            <a:r>
              <a:rPr lang="en-US" sz="2400" b="1" dirty="0"/>
              <a:t> antibody test, </a:t>
            </a:r>
            <a:endParaRPr lang="en-US" sz="2400" b="1" dirty="0" smtClean="0"/>
          </a:p>
          <a:p>
            <a:pPr marL="109728" indent="0">
              <a:buNone/>
            </a:pPr>
            <a:endParaRPr lang="en-US" sz="2400" b="1" dirty="0"/>
          </a:p>
          <a:p>
            <a:r>
              <a:rPr lang="en-US" sz="2400" b="1" dirty="0"/>
              <a:t>occurrence at the same location and time as confirmed cases of dengue fever.</a:t>
            </a:r>
          </a:p>
        </p:txBody>
      </p:sp>
      <p:sp>
        <p:nvSpPr>
          <p:cNvPr id="5" name="Title 2"/>
          <p:cNvSpPr>
            <a:spLocks noGrp="1"/>
          </p:cNvSpPr>
          <p:nvPr>
            <p:ph type="title"/>
          </p:nvPr>
        </p:nvSpPr>
        <p:spPr>
          <a:xfrm>
            <a:off x="457200" y="274638"/>
            <a:ext cx="8229600" cy="715962"/>
          </a:xfrm>
        </p:spPr>
        <p:txBody>
          <a:bodyPr>
            <a:noAutofit/>
          </a:bodyPr>
          <a:lstStyle/>
          <a:p>
            <a:pPr algn="ctr"/>
            <a:r>
              <a:rPr lang="en-US" sz="3200" b="1" i="1" dirty="0">
                <a:solidFill>
                  <a:srgbClr val="FF0000"/>
                </a:solidFill>
              </a:rPr>
              <a:t>Diagnosis of dengue </a:t>
            </a:r>
            <a:r>
              <a:rPr lang="en-US" sz="3200" b="1" i="1" dirty="0" smtClean="0">
                <a:solidFill>
                  <a:srgbClr val="FF0000"/>
                </a:solidFill>
              </a:rPr>
              <a:t>fever</a:t>
            </a:r>
            <a:endParaRPr lang="en-US" sz="3200" b="1" dirty="0">
              <a:solidFill>
                <a:srgbClr val="FF0000"/>
              </a:solidFill>
            </a:endParaRPr>
          </a:p>
        </p:txBody>
      </p:sp>
    </p:spTree>
    <p:extLst>
      <p:ext uri="{BB962C8B-B14F-4D97-AF65-F5344CB8AC3E}">
        <p14:creationId xmlns:p14="http://schemas.microsoft.com/office/powerpoint/2010/main" xmlns="" val="938665644"/>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715962"/>
          </a:xfrm>
        </p:spPr>
        <p:txBody>
          <a:bodyPr>
            <a:noAutofit/>
          </a:bodyPr>
          <a:lstStyle/>
          <a:p>
            <a:r>
              <a:rPr lang="en-US" sz="2800" i="1" dirty="0"/>
              <a:t>Diagnosis of dengue </a:t>
            </a:r>
            <a:r>
              <a:rPr lang="en-US" sz="2800" i="1" dirty="0" smtClean="0"/>
              <a:t>fever</a:t>
            </a:r>
            <a:endParaRPr lang="en-US" sz="2800" dirty="0"/>
          </a:p>
        </p:txBody>
      </p:sp>
      <p:sp>
        <p:nvSpPr>
          <p:cNvPr id="5" name="Content Placeholder 4"/>
          <p:cNvSpPr>
            <a:spLocks noGrp="1"/>
          </p:cNvSpPr>
          <p:nvPr>
            <p:ph idx="1"/>
          </p:nvPr>
        </p:nvSpPr>
        <p:spPr>
          <a:xfrm>
            <a:off x="457200" y="1143001"/>
            <a:ext cx="8001000" cy="4648200"/>
          </a:xfrm>
        </p:spPr>
        <p:txBody>
          <a:bodyPr>
            <a:normAutofit lnSpcReduction="10000"/>
          </a:bodyPr>
          <a:lstStyle/>
          <a:p>
            <a:pPr marL="109728" indent="0">
              <a:buNone/>
            </a:pPr>
            <a:r>
              <a:rPr lang="en-US" sz="3300" b="1" dirty="0"/>
              <a:t>Confirmed diagnosis</a:t>
            </a:r>
            <a:r>
              <a:rPr lang="en-US" sz="3300" b="1" dirty="0" smtClean="0"/>
              <a:t>:</a:t>
            </a:r>
          </a:p>
          <a:p>
            <a:pPr marL="109728" indent="0">
              <a:buNone/>
            </a:pPr>
            <a:endParaRPr lang="en-US" sz="2000" b="1" dirty="0" smtClean="0"/>
          </a:p>
          <a:p>
            <a:pPr marL="109728" indent="0">
              <a:buNone/>
            </a:pPr>
            <a:r>
              <a:rPr lang="en-US" b="1" dirty="0"/>
              <a:t>Probable case with at least one of the following:</a:t>
            </a:r>
          </a:p>
          <a:p>
            <a:pPr marL="109728" indent="0">
              <a:buNone/>
            </a:pPr>
            <a:endParaRPr lang="en-US" dirty="0"/>
          </a:p>
          <a:p>
            <a:r>
              <a:rPr lang="en-US" dirty="0" smtClean="0">
                <a:solidFill>
                  <a:srgbClr val="FF0000"/>
                </a:solidFill>
              </a:rPr>
              <a:t>Isolation </a:t>
            </a:r>
            <a:r>
              <a:rPr lang="en-US" dirty="0">
                <a:solidFill>
                  <a:srgbClr val="FF0000"/>
                </a:solidFill>
              </a:rPr>
              <a:t>of dengue virus from serum, CSF or autopsy </a:t>
            </a:r>
            <a:r>
              <a:rPr lang="en-US" dirty="0" smtClean="0">
                <a:solidFill>
                  <a:srgbClr val="FF0000"/>
                </a:solidFill>
              </a:rPr>
              <a:t>samples</a:t>
            </a:r>
            <a:r>
              <a:rPr lang="en-US" dirty="0" smtClean="0"/>
              <a:t>.</a:t>
            </a:r>
          </a:p>
          <a:p>
            <a:r>
              <a:rPr lang="en-US" dirty="0"/>
              <a:t>F</a:t>
            </a:r>
            <a:r>
              <a:rPr lang="en-US" dirty="0" smtClean="0"/>
              <a:t>ourfold </a:t>
            </a:r>
            <a:r>
              <a:rPr lang="en-US" dirty="0"/>
              <a:t>or greater increase in serum </a:t>
            </a:r>
            <a:r>
              <a:rPr lang="en-US" dirty="0" err="1"/>
              <a:t>IgG</a:t>
            </a:r>
            <a:r>
              <a:rPr lang="en-US" dirty="0"/>
              <a:t> (</a:t>
            </a:r>
            <a:r>
              <a:rPr lang="en-US" dirty="0" smtClean="0"/>
              <a:t>by </a:t>
            </a:r>
            <a:r>
              <a:rPr lang="en-US" dirty="0" err="1" smtClean="0"/>
              <a:t>haemagglutination</a:t>
            </a:r>
            <a:r>
              <a:rPr lang="en-US" dirty="0" smtClean="0"/>
              <a:t> </a:t>
            </a:r>
            <a:r>
              <a:rPr lang="en-US" dirty="0"/>
              <a:t>inhibition test) or increase in </a:t>
            </a:r>
            <a:r>
              <a:rPr lang="en-US" dirty="0" err="1" smtClean="0"/>
              <a:t>IgM</a:t>
            </a:r>
            <a:r>
              <a:rPr lang="en-US" dirty="0" smtClean="0"/>
              <a:t> antibody </a:t>
            </a:r>
            <a:r>
              <a:rPr lang="en-US" dirty="0"/>
              <a:t>specific to dengue </a:t>
            </a:r>
            <a:r>
              <a:rPr lang="en-US" dirty="0" smtClean="0"/>
              <a:t>virus.</a:t>
            </a:r>
          </a:p>
          <a:p>
            <a:r>
              <a:rPr lang="en-US" dirty="0" smtClean="0"/>
              <a:t>Detection </a:t>
            </a:r>
            <a:r>
              <a:rPr lang="en-US" dirty="0"/>
              <a:t>of dengue virus or </a:t>
            </a:r>
            <a:r>
              <a:rPr lang="en-US" dirty="0">
                <a:solidFill>
                  <a:srgbClr val="FF0000"/>
                </a:solidFill>
              </a:rPr>
              <a:t>antigen</a:t>
            </a:r>
            <a:r>
              <a:rPr lang="en-US" dirty="0"/>
              <a:t> in tissue, serum or cerebrospinal fluid by </a:t>
            </a:r>
            <a:r>
              <a:rPr lang="en-US" dirty="0" smtClean="0"/>
              <a:t>immunohistochemistry, immunofluorescence </a:t>
            </a:r>
            <a:r>
              <a:rPr lang="en-US" dirty="0"/>
              <a:t>or enzyme-linked </a:t>
            </a:r>
            <a:r>
              <a:rPr lang="en-US" dirty="0" err="1"/>
              <a:t>immunosorbent</a:t>
            </a:r>
            <a:r>
              <a:rPr lang="en-US" dirty="0"/>
              <a:t> </a:t>
            </a:r>
            <a:r>
              <a:rPr lang="en-US" dirty="0" smtClean="0"/>
              <a:t>assay.</a:t>
            </a:r>
          </a:p>
          <a:p>
            <a:r>
              <a:rPr lang="en-US" dirty="0" smtClean="0"/>
              <a:t>Detection </a:t>
            </a:r>
            <a:r>
              <a:rPr lang="en-US" dirty="0"/>
              <a:t>of dengue virus genomic sequences by reverse transcription-polymerase </a:t>
            </a:r>
            <a:r>
              <a:rPr lang="en-US" dirty="0" smtClean="0"/>
              <a:t>chain reaction.(</a:t>
            </a:r>
            <a:r>
              <a:rPr lang="en-US" dirty="0" smtClean="0">
                <a:solidFill>
                  <a:srgbClr val="FF0000"/>
                </a:solidFill>
              </a:rPr>
              <a:t>RT-PCR)</a:t>
            </a:r>
            <a:endParaRPr lang="en-US" dirty="0">
              <a:solidFill>
                <a:srgbClr val="FF0000"/>
              </a:solidFill>
            </a:endParaRP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1003008127"/>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i="1" dirty="0"/>
              <a:t>Diagnosis </a:t>
            </a:r>
            <a:r>
              <a:rPr lang="en-US" sz="3200" i="1" dirty="0" smtClean="0"/>
              <a:t>of</a:t>
            </a:r>
            <a:r>
              <a:rPr lang="en-US" sz="3200" i="1" dirty="0"/>
              <a:t> </a:t>
            </a:r>
            <a:r>
              <a:rPr lang="en-US" sz="3200" i="1" dirty="0" smtClean="0"/>
              <a:t>Dengue </a:t>
            </a:r>
            <a:r>
              <a:rPr lang="en-US" sz="3200" i="1" dirty="0" err="1" smtClean="0"/>
              <a:t>haemorrhagic</a:t>
            </a:r>
            <a:r>
              <a:rPr lang="en-US" sz="3200" i="1" dirty="0" smtClean="0"/>
              <a:t> </a:t>
            </a:r>
            <a:r>
              <a:rPr lang="en-US" sz="3200" i="1" dirty="0"/>
              <a:t>fever</a:t>
            </a:r>
            <a:endParaRPr lang="en-US" sz="3200" dirty="0"/>
          </a:p>
        </p:txBody>
      </p:sp>
      <p:sp>
        <p:nvSpPr>
          <p:cNvPr id="2" name="Content Placeholder 1"/>
          <p:cNvSpPr>
            <a:spLocks noGrp="1"/>
          </p:cNvSpPr>
          <p:nvPr>
            <p:ph idx="1"/>
          </p:nvPr>
        </p:nvSpPr>
        <p:spPr>
          <a:xfrm>
            <a:off x="457200" y="1481328"/>
            <a:ext cx="8229600" cy="4386072"/>
          </a:xfrm>
        </p:spPr>
        <p:txBody>
          <a:bodyPr>
            <a:normAutofit/>
          </a:bodyPr>
          <a:lstStyle/>
          <a:p>
            <a:pPr marL="109728" indent="0">
              <a:buNone/>
            </a:pPr>
            <a:r>
              <a:rPr lang="en-US" sz="3200" b="1" dirty="0"/>
              <a:t>All of </a:t>
            </a:r>
            <a:r>
              <a:rPr lang="en-US" sz="3200" b="1" dirty="0" smtClean="0"/>
              <a:t>following:</a:t>
            </a:r>
            <a:endParaRPr lang="en-US" sz="2400" b="1" dirty="0"/>
          </a:p>
          <a:p>
            <a:r>
              <a:rPr lang="en-US" sz="2400" dirty="0" smtClean="0"/>
              <a:t>Acute </a:t>
            </a:r>
            <a:r>
              <a:rPr lang="en-US" sz="2400" dirty="0"/>
              <a:t>onset of fever of two to seven days duration.</a:t>
            </a:r>
          </a:p>
          <a:p>
            <a:r>
              <a:rPr lang="en-US" sz="2400" dirty="0" err="1" smtClean="0">
                <a:solidFill>
                  <a:srgbClr val="FF0000"/>
                </a:solidFill>
              </a:rPr>
              <a:t>Haemorrhagic</a:t>
            </a:r>
            <a:r>
              <a:rPr lang="en-US" sz="2400" dirty="0" smtClean="0"/>
              <a:t> </a:t>
            </a:r>
            <a:r>
              <a:rPr lang="en-US" sz="2400" dirty="0"/>
              <a:t>manifestations, shown by any of the following: </a:t>
            </a:r>
            <a:endParaRPr lang="en-US" sz="2400" dirty="0" smtClean="0"/>
          </a:p>
          <a:p>
            <a:pPr lvl="1"/>
            <a:r>
              <a:rPr lang="en-US" sz="2400" dirty="0" smtClean="0"/>
              <a:t>positive </a:t>
            </a:r>
            <a:r>
              <a:rPr lang="en-US" sz="2400" dirty="0"/>
              <a:t>tourniquet test, </a:t>
            </a:r>
            <a:endParaRPr lang="en-US" sz="2400" dirty="0" smtClean="0"/>
          </a:p>
          <a:p>
            <a:pPr lvl="1"/>
            <a:r>
              <a:rPr lang="en-US" sz="2400" dirty="0" err="1" smtClean="0"/>
              <a:t>petechiae</a:t>
            </a:r>
            <a:r>
              <a:rPr lang="en-US" sz="2400" dirty="0" smtClean="0"/>
              <a:t>, </a:t>
            </a:r>
            <a:r>
              <a:rPr lang="en-US" sz="2400" dirty="0" err="1" smtClean="0"/>
              <a:t>ecchymoses</a:t>
            </a:r>
            <a:r>
              <a:rPr lang="en-US" sz="2400" dirty="0" smtClean="0"/>
              <a:t> </a:t>
            </a:r>
            <a:r>
              <a:rPr lang="en-US" sz="2400" dirty="0"/>
              <a:t>or </a:t>
            </a:r>
            <a:r>
              <a:rPr lang="en-US" sz="2400" dirty="0" err="1"/>
              <a:t>purpura</a:t>
            </a:r>
            <a:r>
              <a:rPr lang="en-US" sz="2400" dirty="0"/>
              <a:t>, or </a:t>
            </a:r>
            <a:endParaRPr lang="en-US" sz="2400" dirty="0" smtClean="0"/>
          </a:p>
          <a:p>
            <a:pPr lvl="1"/>
            <a:r>
              <a:rPr lang="en-US" sz="2400" dirty="0" smtClean="0"/>
              <a:t>bleeding </a:t>
            </a:r>
            <a:r>
              <a:rPr lang="en-US" sz="2400" dirty="0"/>
              <a:t>from mucosa,  </a:t>
            </a:r>
            <a:r>
              <a:rPr lang="en-US" sz="2400" dirty="0" smtClean="0"/>
              <a:t>gastrointestinal </a:t>
            </a:r>
            <a:r>
              <a:rPr lang="en-US" sz="2400" dirty="0"/>
              <a:t>tract, injection sites, or </a:t>
            </a:r>
            <a:r>
              <a:rPr lang="en-US" sz="2400" dirty="0" smtClean="0"/>
              <a:t>other locations.</a:t>
            </a:r>
            <a:endParaRPr lang="en-US" sz="2400"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595433077"/>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i="1" dirty="0"/>
              <a:t>Diagnosis </a:t>
            </a:r>
            <a:r>
              <a:rPr lang="en-US" sz="3200" i="1" dirty="0" smtClean="0"/>
              <a:t>of</a:t>
            </a:r>
            <a:r>
              <a:rPr lang="en-US" sz="3200" i="1" dirty="0"/>
              <a:t> </a:t>
            </a:r>
            <a:r>
              <a:rPr lang="en-US" sz="3200" i="1" dirty="0" smtClean="0"/>
              <a:t>Dengue </a:t>
            </a:r>
            <a:r>
              <a:rPr lang="en-US" sz="3200" i="1" dirty="0" err="1" smtClean="0"/>
              <a:t>haemorrhagic</a:t>
            </a:r>
            <a:r>
              <a:rPr lang="en-US" sz="3200" i="1" dirty="0" smtClean="0"/>
              <a:t> </a:t>
            </a:r>
            <a:r>
              <a:rPr lang="en-US" sz="3200" i="1" dirty="0"/>
              <a:t>fever</a:t>
            </a:r>
            <a:endParaRPr lang="en-US" sz="3200" dirty="0"/>
          </a:p>
        </p:txBody>
      </p:sp>
      <p:sp>
        <p:nvSpPr>
          <p:cNvPr id="2" name="Content Placeholder 1"/>
          <p:cNvSpPr>
            <a:spLocks noGrp="1"/>
          </p:cNvSpPr>
          <p:nvPr>
            <p:ph idx="1"/>
          </p:nvPr>
        </p:nvSpPr>
        <p:spPr>
          <a:xfrm>
            <a:off x="457200" y="1481328"/>
            <a:ext cx="8229600" cy="4386072"/>
          </a:xfrm>
        </p:spPr>
        <p:txBody>
          <a:bodyPr>
            <a:normAutofit/>
          </a:bodyPr>
          <a:lstStyle/>
          <a:p>
            <a:r>
              <a:rPr lang="en-US" sz="2400" dirty="0" smtClean="0"/>
              <a:t>Platelet </a:t>
            </a:r>
            <a:r>
              <a:rPr lang="en-US" sz="2400" dirty="0"/>
              <a:t>count </a:t>
            </a:r>
            <a:r>
              <a:rPr lang="en-US" sz="2400" dirty="0">
                <a:solidFill>
                  <a:srgbClr val="FF0000"/>
                </a:solidFill>
              </a:rPr>
              <a:t>≤100 000 cells/mm</a:t>
            </a:r>
            <a:r>
              <a:rPr lang="en-US" sz="2400" baseline="30000" dirty="0">
                <a:solidFill>
                  <a:srgbClr val="FF0000"/>
                </a:solidFill>
              </a:rPr>
              <a:t>3</a:t>
            </a:r>
          </a:p>
          <a:p>
            <a:r>
              <a:rPr lang="en-US" sz="2400" dirty="0" smtClean="0"/>
              <a:t>Objective </a:t>
            </a:r>
            <a:r>
              <a:rPr lang="en-US" sz="2400" dirty="0"/>
              <a:t>evidence of </a:t>
            </a:r>
            <a:r>
              <a:rPr lang="en-US" sz="2400" dirty="0">
                <a:solidFill>
                  <a:srgbClr val="FF0000"/>
                </a:solidFill>
              </a:rPr>
              <a:t>plasma </a:t>
            </a:r>
            <a:r>
              <a:rPr lang="en-US" sz="2400" dirty="0" smtClean="0">
                <a:solidFill>
                  <a:srgbClr val="FF0000"/>
                </a:solidFill>
              </a:rPr>
              <a:t>leakage </a:t>
            </a:r>
            <a:r>
              <a:rPr lang="en-US" sz="2400" dirty="0" smtClean="0"/>
              <a:t>due </a:t>
            </a:r>
            <a:r>
              <a:rPr lang="en-US" sz="2400" dirty="0"/>
              <a:t>to increased vascular permeability shown by any </a:t>
            </a:r>
            <a:r>
              <a:rPr lang="en-US" sz="2400" dirty="0" smtClean="0"/>
              <a:t>of the </a:t>
            </a:r>
            <a:r>
              <a:rPr lang="en-US" sz="2400" dirty="0"/>
              <a:t>following:</a:t>
            </a:r>
          </a:p>
          <a:p>
            <a:pPr lvl="1"/>
            <a:r>
              <a:rPr lang="en-US" sz="2400" dirty="0" smtClean="0">
                <a:solidFill>
                  <a:srgbClr val="FF0000"/>
                </a:solidFill>
              </a:rPr>
              <a:t>Rising</a:t>
            </a:r>
            <a:r>
              <a:rPr lang="en-US" sz="2400" dirty="0" smtClean="0"/>
              <a:t> </a:t>
            </a:r>
            <a:r>
              <a:rPr lang="en-US" sz="2400" dirty="0" err="1">
                <a:solidFill>
                  <a:srgbClr val="FF0000"/>
                </a:solidFill>
              </a:rPr>
              <a:t>haematocrit</a:t>
            </a:r>
            <a:r>
              <a:rPr lang="en-US" sz="2400" dirty="0"/>
              <a:t>/</a:t>
            </a:r>
            <a:r>
              <a:rPr lang="en-US" sz="2400" dirty="0" err="1"/>
              <a:t>haemoconcentration</a:t>
            </a:r>
            <a:r>
              <a:rPr lang="en-US" sz="2400" dirty="0"/>
              <a:t> ≥20% from baseline or </a:t>
            </a:r>
            <a:endParaRPr lang="en-US" sz="2400" dirty="0" smtClean="0"/>
          </a:p>
          <a:p>
            <a:pPr lvl="1"/>
            <a:r>
              <a:rPr lang="en-US" sz="2400" dirty="0" smtClean="0"/>
              <a:t>decrease </a:t>
            </a:r>
            <a:r>
              <a:rPr lang="en-US" sz="2400" dirty="0"/>
              <a:t>in </a:t>
            </a:r>
            <a:r>
              <a:rPr lang="en-US" sz="2400" dirty="0" smtClean="0">
                <a:solidFill>
                  <a:srgbClr val="FF0000"/>
                </a:solidFill>
              </a:rPr>
              <a:t>convalescence</a:t>
            </a:r>
            <a:r>
              <a:rPr lang="en-US" sz="2400" dirty="0" smtClean="0"/>
              <a:t>, or </a:t>
            </a:r>
          </a:p>
          <a:p>
            <a:pPr lvl="1"/>
            <a:r>
              <a:rPr lang="en-US" sz="2400" dirty="0" smtClean="0"/>
              <a:t>evidence </a:t>
            </a:r>
            <a:r>
              <a:rPr lang="en-US" sz="2400" dirty="0"/>
              <a:t>of plasma leakage such as pleural </a:t>
            </a:r>
            <a:r>
              <a:rPr lang="en-US" sz="2400" dirty="0">
                <a:solidFill>
                  <a:srgbClr val="FF0000"/>
                </a:solidFill>
              </a:rPr>
              <a:t>effusion</a:t>
            </a:r>
            <a:r>
              <a:rPr lang="en-US" sz="2400" dirty="0"/>
              <a:t>, </a:t>
            </a:r>
            <a:r>
              <a:rPr lang="en-US" sz="2400" dirty="0">
                <a:solidFill>
                  <a:srgbClr val="FF0000"/>
                </a:solidFill>
              </a:rPr>
              <a:t>ascites</a:t>
            </a:r>
            <a:r>
              <a:rPr lang="en-US" sz="2400" dirty="0"/>
              <a:t> or </a:t>
            </a:r>
            <a:endParaRPr lang="en-US" sz="2400" dirty="0" smtClean="0"/>
          </a:p>
          <a:p>
            <a:pPr lvl="1"/>
            <a:r>
              <a:rPr lang="en-US" sz="2400" dirty="0" err="1" smtClean="0">
                <a:solidFill>
                  <a:srgbClr val="FF0000"/>
                </a:solidFill>
              </a:rPr>
              <a:t>hypoproteinaemia</a:t>
            </a:r>
            <a:r>
              <a:rPr lang="en-US" sz="2400" dirty="0" smtClean="0"/>
              <a:t>/ </a:t>
            </a:r>
            <a:r>
              <a:rPr lang="en-US" sz="2400" dirty="0" err="1" smtClean="0"/>
              <a:t>albuminaemia</a:t>
            </a:r>
            <a:r>
              <a:rPr lang="en-US" sz="2400" dirty="0" smtClean="0"/>
              <a:t>.</a:t>
            </a:r>
            <a:endParaRPr lang="en-US" sz="2400"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1496225602"/>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i="1" dirty="0"/>
              <a:t>Diagnosis </a:t>
            </a:r>
            <a:r>
              <a:rPr lang="en-US" sz="3200" i="1" dirty="0" smtClean="0"/>
              <a:t>of </a:t>
            </a:r>
            <a:r>
              <a:rPr lang="en-US" sz="3200" i="1" dirty="0"/>
              <a:t>Dengue shock syndrome</a:t>
            </a:r>
            <a:endParaRPr lang="en-US" sz="3200" dirty="0"/>
          </a:p>
        </p:txBody>
      </p:sp>
      <p:sp>
        <p:nvSpPr>
          <p:cNvPr id="2" name="Content Placeholder 1"/>
          <p:cNvSpPr>
            <a:spLocks noGrp="1"/>
          </p:cNvSpPr>
          <p:nvPr>
            <p:ph idx="1"/>
          </p:nvPr>
        </p:nvSpPr>
        <p:spPr/>
        <p:txBody>
          <a:bodyPr>
            <a:normAutofit/>
          </a:bodyPr>
          <a:lstStyle/>
          <a:p>
            <a:pPr marL="109728" indent="0">
              <a:buNone/>
            </a:pPr>
            <a:r>
              <a:rPr lang="en-US" b="1" dirty="0"/>
              <a:t>Criteria for dengue </a:t>
            </a:r>
            <a:r>
              <a:rPr lang="en-US" b="1" dirty="0" err="1"/>
              <a:t>haemorrhagic</a:t>
            </a:r>
            <a:r>
              <a:rPr lang="en-US" b="1" dirty="0"/>
              <a:t> </a:t>
            </a:r>
            <a:r>
              <a:rPr lang="en-US" b="1" dirty="0" smtClean="0"/>
              <a:t>fever: </a:t>
            </a:r>
            <a:r>
              <a:rPr lang="en-US" b="1" dirty="0"/>
              <a:t>as above with signs of shock including:</a:t>
            </a:r>
          </a:p>
          <a:p>
            <a:r>
              <a:rPr lang="en-US" dirty="0"/>
              <a:t>T</a:t>
            </a:r>
            <a:r>
              <a:rPr lang="en-US" dirty="0" smtClean="0"/>
              <a:t>achycardia</a:t>
            </a:r>
            <a:r>
              <a:rPr lang="en-US" dirty="0"/>
              <a:t>, cool extremities, delayed capillary refill, weak pulse, lethargy or restlessness, </a:t>
            </a:r>
            <a:r>
              <a:rPr lang="en-US" dirty="0" smtClean="0"/>
              <a:t>which may </a:t>
            </a:r>
            <a:r>
              <a:rPr lang="en-US" dirty="0"/>
              <a:t>be a sign of </a:t>
            </a:r>
            <a:r>
              <a:rPr lang="en-US" dirty="0">
                <a:solidFill>
                  <a:srgbClr val="FF0000"/>
                </a:solidFill>
              </a:rPr>
              <a:t>reduced brain perfusion</a:t>
            </a:r>
            <a:r>
              <a:rPr lang="en-US" dirty="0"/>
              <a:t>.</a:t>
            </a:r>
          </a:p>
          <a:p>
            <a:r>
              <a:rPr lang="en-US" dirty="0" smtClean="0">
                <a:solidFill>
                  <a:srgbClr val="FF0000"/>
                </a:solidFill>
              </a:rPr>
              <a:t>Pulse </a:t>
            </a:r>
            <a:r>
              <a:rPr lang="en-US" dirty="0">
                <a:solidFill>
                  <a:srgbClr val="FF0000"/>
                </a:solidFill>
              </a:rPr>
              <a:t>pressure ≤20 mmHg</a:t>
            </a:r>
            <a:r>
              <a:rPr lang="en-US" dirty="0"/>
              <a:t> with increased diastolic pressure, e.g. 100/80 mmHg.</a:t>
            </a:r>
          </a:p>
          <a:p>
            <a:r>
              <a:rPr lang="en-US" dirty="0" smtClean="0">
                <a:solidFill>
                  <a:srgbClr val="FF0000"/>
                </a:solidFill>
              </a:rPr>
              <a:t>Hypotension </a:t>
            </a:r>
            <a:r>
              <a:rPr lang="en-US" dirty="0">
                <a:solidFill>
                  <a:srgbClr val="FF0000"/>
                </a:solidFill>
              </a:rPr>
              <a:t>by age</a:t>
            </a:r>
            <a:r>
              <a:rPr lang="en-US" dirty="0"/>
              <a:t>, defined as systolic pressure &lt;80 mmHg for those aged &lt;5 years or 80 </a:t>
            </a:r>
            <a:r>
              <a:rPr lang="en-US" dirty="0" smtClean="0"/>
              <a:t>to 90 </a:t>
            </a:r>
            <a:r>
              <a:rPr lang="en-US" dirty="0"/>
              <a:t>mmHg for older children and adults.</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3435459256"/>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762000"/>
            <a:ext cx="8077200" cy="2593975"/>
          </a:xfrm>
        </p:spPr>
        <p:txBody>
          <a:bodyPr/>
          <a:lstStyle/>
          <a:p>
            <a:r>
              <a:rPr lang="en-US" dirty="0" smtClean="0"/>
              <a:t>Updated Management of Dengue</a:t>
            </a:r>
            <a:endParaRPr lang="en-US"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623248281"/>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Primary triage</a:t>
            </a:r>
          </a:p>
        </p:txBody>
      </p:sp>
      <p:sp>
        <p:nvSpPr>
          <p:cNvPr id="2" name="Content Placeholder 1"/>
          <p:cNvSpPr>
            <a:spLocks noGrp="1"/>
          </p:cNvSpPr>
          <p:nvPr>
            <p:ph idx="1"/>
          </p:nvPr>
        </p:nvSpPr>
        <p:spPr/>
        <p:txBody>
          <a:bodyPr>
            <a:normAutofit/>
          </a:bodyPr>
          <a:lstStyle/>
          <a:p>
            <a:r>
              <a:rPr lang="en-GB" dirty="0">
                <a:solidFill>
                  <a:srgbClr val="C00000"/>
                </a:solidFill>
              </a:rPr>
              <a:t>History</a:t>
            </a:r>
            <a:r>
              <a:rPr lang="en-GB" dirty="0"/>
              <a:t> of the duration </a:t>
            </a:r>
            <a:r>
              <a:rPr lang="en-GB" dirty="0" smtClean="0"/>
              <a:t>of </a:t>
            </a:r>
            <a:r>
              <a:rPr lang="en-GB" dirty="0"/>
              <a:t>fever and warning </a:t>
            </a:r>
            <a:r>
              <a:rPr lang="en-GB" dirty="0" smtClean="0"/>
              <a:t>signs of high-risk patients </a:t>
            </a:r>
            <a:r>
              <a:rPr lang="en-GB" dirty="0"/>
              <a:t>to be assessed by a trained nurse or staff, not necessarily medical.</a:t>
            </a:r>
          </a:p>
          <a:p>
            <a:r>
              <a:rPr lang="en-GB" dirty="0" smtClean="0">
                <a:solidFill>
                  <a:srgbClr val="C00000"/>
                </a:solidFill>
              </a:rPr>
              <a:t>Tourniquet </a:t>
            </a:r>
            <a:r>
              <a:rPr lang="en-GB" dirty="0">
                <a:solidFill>
                  <a:srgbClr val="C00000"/>
                </a:solidFill>
              </a:rPr>
              <a:t>test </a:t>
            </a:r>
            <a:r>
              <a:rPr lang="en-GB" dirty="0"/>
              <a:t>to be conducted by trained personnel </a:t>
            </a:r>
            <a:endParaRPr lang="en-GB" dirty="0" smtClean="0"/>
          </a:p>
          <a:p>
            <a:pPr lvl="1"/>
            <a:r>
              <a:rPr lang="en-GB" dirty="0" smtClean="0"/>
              <a:t>If </a:t>
            </a:r>
            <a:r>
              <a:rPr lang="en-GB" dirty="0"/>
              <a:t>there is not enough staff, </a:t>
            </a:r>
            <a:r>
              <a:rPr lang="en-GB" dirty="0" smtClean="0"/>
              <a:t>just inflate </a:t>
            </a:r>
            <a:r>
              <a:rPr lang="en-GB" dirty="0"/>
              <a:t>the pressure to 80 mmHg for &gt;12 years of age and 60 mmHg for children </a:t>
            </a:r>
            <a:r>
              <a:rPr lang="en-GB" dirty="0" smtClean="0"/>
              <a:t>aged 5 </a:t>
            </a:r>
            <a:r>
              <a:rPr lang="en-GB" dirty="0"/>
              <a:t>to 12 years for five minutes</a:t>
            </a:r>
            <a:r>
              <a:rPr lang="en-GB" dirty="0" smtClean="0"/>
              <a:t>).</a:t>
            </a:r>
            <a:endParaRPr lang="en-GB" dirty="0"/>
          </a:p>
          <a:p>
            <a:r>
              <a:rPr lang="en-GB" dirty="0" smtClean="0">
                <a:solidFill>
                  <a:srgbClr val="C00000"/>
                </a:solidFill>
              </a:rPr>
              <a:t>Vital </a:t>
            </a:r>
            <a:r>
              <a:rPr lang="en-GB" dirty="0">
                <a:solidFill>
                  <a:srgbClr val="C00000"/>
                </a:solidFill>
              </a:rPr>
              <a:t>signs</a:t>
            </a:r>
            <a:r>
              <a:rPr lang="en-GB" dirty="0"/>
              <a:t>, including temperature, blood pressure, pulse rate, respiratory rate </a:t>
            </a:r>
            <a:r>
              <a:rPr lang="en-GB" dirty="0" smtClean="0"/>
              <a:t>and </a:t>
            </a:r>
            <a:r>
              <a:rPr lang="en-GB" dirty="0"/>
              <a:t> </a:t>
            </a:r>
            <a:r>
              <a:rPr lang="en-GB" dirty="0" smtClean="0"/>
              <a:t>peripheral </a:t>
            </a:r>
            <a:r>
              <a:rPr lang="en-GB" dirty="0"/>
              <a:t>perfusion, to be checked by trained nurse or medical assistant</a:t>
            </a:r>
            <a:r>
              <a:rPr lang="en-GB" dirty="0" smtClean="0"/>
              <a:t>.</a:t>
            </a:r>
            <a:endParaRPr lang="en-GB"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1637647465"/>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295400"/>
          </a:xfrm>
        </p:spPr>
        <p:txBody>
          <a:bodyPr>
            <a:normAutofit fontScale="90000"/>
          </a:bodyPr>
          <a:lstStyle/>
          <a:p>
            <a:r>
              <a:rPr lang="en-US" dirty="0" smtClean="0"/>
              <a:t> Tourniquets test and capillary refill time(CRT)</a:t>
            </a:r>
            <a:endParaRPr lang="en-US" dirty="0"/>
          </a:p>
        </p:txBody>
      </p:sp>
      <p:pic>
        <p:nvPicPr>
          <p:cNvPr id="4" name="Picture 43" descr="thumbnail"/>
          <p:cNvPicPr>
            <a:picLocks noGrp="1" noChangeAspect="1" noChangeArrowheads="1"/>
          </p:cNvPicPr>
          <p:nvPr>
            <p:ph idx="1"/>
          </p:nvPr>
        </p:nvPicPr>
        <p:blipFill>
          <a:blip r:embed="rId2"/>
          <a:srcRect/>
          <a:stretch>
            <a:fillRect/>
          </a:stretch>
        </p:blipFill>
        <p:spPr bwMode="auto">
          <a:xfrm>
            <a:off x="1600200" y="1752600"/>
            <a:ext cx="4343400" cy="2438400"/>
          </a:xfrm>
          <a:prstGeom prst="rect">
            <a:avLst/>
          </a:prstGeom>
          <a:noFill/>
          <a:ln w="9525">
            <a:noFill/>
            <a:miter lim="800000"/>
            <a:headEnd/>
            <a:tailEnd/>
          </a:ln>
        </p:spPr>
      </p:pic>
      <p:sp>
        <p:nvSpPr>
          <p:cNvPr id="6" name="TextBox 5"/>
          <p:cNvSpPr txBox="1"/>
          <p:nvPr/>
        </p:nvSpPr>
        <p:spPr>
          <a:xfrm>
            <a:off x="685800" y="4800600"/>
            <a:ext cx="7010400" cy="1938992"/>
          </a:xfrm>
          <a:prstGeom prst="rect">
            <a:avLst/>
          </a:prstGeom>
          <a:noFill/>
        </p:spPr>
        <p:txBody>
          <a:bodyPr wrap="square" rtlCol="0">
            <a:spAutoFit/>
          </a:bodyPr>
          <a:lstStyle/>
          <a:p>
            <a:r>
              <a:rPr lang="en-US" sz="2400" b="1" dirty="0" smtClean="0">
                <a:solidFill>
                  <a:srgbClr val="7030A0"/>
                </a:solidFill>
              </a:rPr>
              <a:t>CRT:</a:t>
            </a:r>
          </a:p>
          <a:p>
            <a:r>
              <a:rPr lang="en-US" sz="2400" b="1" dirty="0" smtClean="0">
                <a:solidFill>
                  <a:srgbClr val="7030A0"/>
                </a:solidFill>
              </a:rPr>
              <a:t>Pressing the nail of the thumb of left hand in </a:t>
            </a:r>
            <a:r>
              <a:rPr lang="en-US" sz="2400" b="1" dirty="0" err="1" smtClean="0">
                <a:solidFill>
                  <a:srgbClr val="7030A0"/>
                </a:solidFill>
              </a:rPr>
              <a:t>rt</a:t>
            </a:r>
            <a:r>
              <a:rPr lang="en-US" sz="2400" b="1" dirty="0" smtClean="0">
                <a:solidFill>
                  <a:srgbClr val="7030A0"/>
                </a:solidFill>
              </a:rPr>
              <a:t> handed person or vice versa till </a:t>
            </a:r>
            <a:r>
              <a:rPr lang="en-US" sz="2400" b="1" dirty="0" err="1" smtClean="0">
                <a:solidFill>
                  <a:srgbClr val="7030A0"/>
                </a:solidFill>
              </a:rPr>
              <a:t>blancing</a:t>
            </a:r>
            <a:r>
              <a:rPr lang="en-US" sz="2400" b="1" dirty="0" smtClean="0">
                <a:solidFill>
                  <a:srgbClr val="7030A0"/>
                </a:solidFill>
              </a:rPr>
              <a:t> and then release suddenly. The time taken for flushing is the CRT</a:t>
            </a:r>
            <a:endParaRPr lang="en-US" sz="2400" b="1" dirty="0">
              <a:solidFill>
                <a:srgbClr val="7030A0"/>
              </a:solidFill>
            </a:endParaRPr>
          </a:p>
        </p:txBody>
      </p:sp>
    </p:spTree>
    <p:extLst>
      <p:ext uri="{BB962C8B-B14F-4D97-AF65-F5344CB8AC3E}">
        <p14:creationId xmlns:p14="http://schemas.microsoft.com/office/powerpoint/2010/main" xmlns="" val="2946974578"/>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p:txBody>
          <a:bodyPr/>
          <a:lstStyle/>
          <a:p>
            <a:pPr algn="ctr" eaLnBrk="1" hangingPunct="1">
              <a:defRPr/>
            </a:pPr>
            <a:r>
              <a:rPr lang="en-US" sz="3200" b="1" dirty="0" smtClean="0">
                <a:solidFill>
                  <a:schemeClr val="bg1"/>
                </a:solidFill>
              </a:rPr>
              <a:t>Clinical features of dengue infection</a:t>
            </a:r>
          </a:p>
        </p:txBody>
      </p:sp>
      <p:sp>
        <p:nvSpPr>
          <p:cNvPr id="6147" name="AutoShape 5"/>
          <p:cNvSpPr>
            <a:spLocks noChangeArrowheads="1"/>
          </p:cNvSpPr>
          <p:nvPr/>
        </p:nvSpPr>
        <p:spPr bwMode="auto">
          <a:xfrm>
            <a:off x="3886200" y="1524000"/>
            <a:ext cx="1371600" cy="609600"/>
          </a:xfrm>
          <a:prstGeom prst="roundRect">
            <a:avLst>
              <a:gd name="adj" fmla="val 16667"/>
            </a:avLst>
          </a:prstGeom>
          <a:noFill/>
          <a:ln w="19050">
            <a:solidFill>
              <a:schemeClr val="tx1"/>
            </a:solidFill>
            <a:round/>
            <a:headEnd/>
            <a:tailEnd/>
          </a:ln>
        </p:spPr>
        <p:txBody>
          <a:bodyPr wrap="none" anchor="ctr"/>
          <a:lstStyle/>
          <a:p>
            <a:pPr algn="ctr" eaLnBrk="0" fontAlgn="base" hangingPunct="0">
              <a:spcBef>
                <a:spcPct val="0"/>
              </a:spcBef>
              <a:spcAft>
                <a:spcPct val="0"/>
              </a:spcAft>
              <a:defRPr/>
            </a:pPr>
            <a:r>
              <a:rPr lang="en-US" sz="2400">
                <a:solidFill>
                  <a:schemeClr val="accent2">
                    <a:lumMod val="95000"/>
                    <a:lumOff val="5000"/>
                  </a:schemeClr>
                </a:solidFill>
                <a:latin typeface="Arial" charset="0"/>
              </a:rPr>
              <a:t>Dengue</a:t>
            </a:r>
          </a:p>
        </p:txBody>
      </p:sp>
      <p:sp>
        <p:nvSpPr>
          <p:cNvPr id="6148" name="AutoShape 6"/>
          <p:cNvSpPr>
            <a:spLocks noChangeArrowheads="1"/>
          </p:cNvSpPr>
          <p:nvPr/>
        </p:nvSpPr>
        <p:spPr bwMode="auto">
          <a:xfrm>
            <a:off x="7219950" y="2514600"/>
            <a:ext cx="1371600" cy="609600"/>
          </a:xfrm>
          <a:prstGeom prst="roundRect">
            <a:avLst>
              <a:gd name="adj" fmla="val 16667"/>
            </a:avLst>
          </a:prstGeom>
          <a:noFill/>
          <a:ln w="19050">
            <a:solidFill>
              <a:schemeClr val="tx1"/>
            </a:solidFill>
            <a:round/>
            <a:headEnd/>
            <a:tailEnd/>
          </a:ln>
        </p:spPr>
        <p:txBody>
          <a:bodyPr wrap="none" anchor="ctr"/>
          <a:lstStyle/>
          <a:p>
            <a:pPr algn="ctr" eaLnBrk="0" fontAlgn="base" hangingPunct="0">
              <a:spcBef>
                <a:spcPct val="0"/>
              </a:spcBef>
              <a:spcAft>
                <a:spcPct val="0"/>
              </a:spcAft>
              <a:defRPr/>
            </a:pPr>
            <a:r>
              <a:rPr lang="en-US" sz="2000">
                <a:solidFill>
                  <a:schemeClr val="accent2">
                    <a:lumMod val="95000"/>
                    <a:lumOff val="5000"/>
                  </a:schemeClr>
                </a:solidFill>
                <a:latin typeface="Arial" charset="0"/>
              </a:rPr>
              <a:t>Other</a:t>
            </a:r>
          </a:p>
          <a:p>
            <a:pPr algn="ctr" eaLnBrk="0" fontAlgn="base" hangingPunct="0">
              <a:spcBef>
                <a:spcPct val="0"/>
              </a:spcBef>
              <a:spcAft>
                <a:spcPct val="0"/>
              </a:spcAft>
              <a:defRPr/>
            </a:pPr>
            <a:r>
              <a:rPr lang="en-US" sz="2000">
                <a:solidFill>
                  <a:schemeClr val="accent2">
                    <a:lumMod val="95000"/>
                    <a:lumOff val="5000"/>
                  </a:schemeClr>
                </a:solidFill>
                <a:latin typeface="Arial" charset="0"/>
              </a:rPr>
              <a:t>(rare)</a:t>
            </a:r>
          </a:p>
        </p:txBody>
      </p:sp>
      <p:sp>
        <p:nvSpPr>
          <p:cNvPr id="6149" name="AutoShape 7"/>
          <p:cNvSpPr>
            <a:spLocks noChangeArrowheads="1"/>
          </p:cNvSpPr>
          <p:nvPr/>
        </p:nvSpPr>
        <p:spPr bwMode="auto">
          <a:xfrm>
            <a:off x="5562600" y="2514600"/>
            <a:ext cx="1371600" cy="609600"/>
          </a:xfrm>
          <a:prstGeom prst="roundRect">
            <a:avLst>
              <a:gd name="adj" fmla="val 16667"/>
            </a:avLst>
          </a:prstGeom>
          <a:noFill/>
          <a:ln w="19050">
            <a:solidFill>
              <a:schemeClr val="tx1"/>
            </a:solidFill>
            <a:round/>
            <a:headEnd/>
            <a:tailEnd/>
          </a:ln>
        </p:spPr>
        <p:txBody>
          <a:bodyPr wrap="none" anchor="ctr"/>
          <a:lstStyle/>
          <a:p>
            <a:pPr algn="ctr" eaLnBrk="0" fontAlgn="base" hangingPunct="0">
              <a:spcBef>
                <a:spcPct val="0"/>
              </a:spcBef>
              <a:spcAft>
                <a:spcPct val="0"/>
              </a:spcAft>
              <a:defRPr/>
            </a:pPr>
            <a:r>
              <a:rPr lang="en-US" sz="2000">
                <a:solidFill>
                  <a:schemeClr val="accent2">
                    <a:lumMod val="95000"/>
                    <a:lumOff val="5000"/>
                  </a:schemeClr>
                </a:solidFill>
                <a:latin typeface="Arial" charset="0"/>
              </a:rPr>
              <a:t>Hepatic</a:t>
            </a:r>
          </a:p>
        </p:txBody>
      </p:sp>
      <p:sp>
        <p:nvSpPr>
          <p:cNvPr id="6150" name="AutoShape 8"/>
          <p:cNvSpPr>
            <a:spLocks noChangeArrowheads="1"/>
          </p:cNvSpPr>
          <p:nvPr/>
        </p:nvSpPr>
        <p:spPr bwMode="auto">
          <a:xfrm>
            <a:off x="3768725" y="2514600"/>
            <a:ext cx="1641475" cy="609600"/>
          </a:xfrm>
          <a:prstGeom prst="roundRect">
            <a:avLst>
              <a:gd name="adj" fmla="val 16667"/>
            </a:avLst>
          </a:prstGeom>
          <a:noFill/>
          <a:ln w="19050">
            <a:solidFill>
              <a:schemeClr val="tx1"/>
            </a:solidFill>
            <a:round/>
            <a:headEnd/>
            <a:tailEnd/>
          </a:ln>
        </p:spPr>
        <p:txBody>
          <a:bodyPr wrap="none" anchor="ctr"/>
          <a:lstStyle/>
          <a:p>
            <a:pPr algn="ctr" eaLnBrk="0" fontAlgn="base" hangingPunct="0">
              <a:spcBef>
                <a:spcPct val="0"/>
              </a:spcBef>
              <a:spcAft>
                <a:spcPct val="0"/>
              </a:spcAft>
              <a:defRPr/>
            </a:pPr>
            <a:r>
              <a:rPr lang="en-US" sz="2000">
                <a:solidFill>
                  <a:schemeClr val="accent2">
                    <a:lumMod val="95000"/>
                    <a:lumOff val="5000"/>
                  </a:schemeClr>
                </a:solidFill>
                <a:latin typeface="Arial" charset="0"/>
              </a:rPr>
              <a:t>Vascular</a:t>
            </a:r>
          </a:p>
          <a:p>
            <a:pPr algn="ctr" eaLnBrk="0" fontAlgn="base" hangingPunct="0">
              <a:spcBef>
                <a:spcPct val="0"/>
              </a:spcBef>
              <a:spcAft>
                <a:spcPct val="0"/>
              </a:spcAft>
              <a:defRPr/>
            </a:pPr>
            <a:r>
              <a:rPr lang="en-US" sz="2000">
                <a:solidFill>
                  <a:schemeClr val="accent2">
                    <a:lumMod val="95000"/>
                    <a:lumOff val="5000"/>
                  </a:schemeClr>
                </a:solidFill>
                <a:latin typeface="Arial" charset="0"/>
              </a:rPr>
              <a:t>permeability</a:t>
            </a:r>
          </a:p>
        </p:txBody>
      </p:sp>
      <p:sp>
        <p:nvSpPr>
          <p:cNvPr id="6151" name="AutoShape 9"/>
          <p:cNvSpPr>
            <a:spLocks noChangeArrowheads="1"/>
          </p:cNvSpPr>
          <p:nvPr/>
        </p:nvSpPr>
        <p:spPr bwMode="auto">
          <a:xfrm>
            <a:off x="2222500" y="2514600"/>
            <a:ext cx="1371600" cy="609600"/>
          </a:xfrm>
          <a:prstGeom prst="roundRect">
            <a:avLst>
              <a:gd name="adj" fmla="val 16667"/>
            </a:avLst>
          </a:prstGeom>
          <a:noFill/>
          <a:ln w="19050">
            <a:solidFill>
              <a:schemeClr val="tx1"/>
            </a:solidFill>
            <a:round/>
            <a:headEnd/>
            <a:tailEnd/>
          </a:ln>
        </p:spPr>
        <p:txBody>
          <a:bodyPr wrap="none" anchor="ctr"/>
          <a:lstStyle/>
          <a:p>
            <a:pPr algn="ctr" eaLnBrk="0" fontAlgn="base" hangingPunct="0">
              <a:spcBef>
                <a:spcPct val="0"/>
              </a:spcBef>
              <a:spcAft>
                <a:spcPct val="0"/>
              </a:spcAft>
              <a:defRPr/>
            </a:pPr>
            <a:r>
              <a:rPr lang="en-US" sz="2000">
                <a:solidFill>
                  <a:schemeClr val="accent2">
                    <a:lumMod val="95000"/>
                    <a:lumOff val="5000"/>
                  </a:schemeClr>
                </a:solidFill>
                <a:latin typeface="Arial" charset="0"/>
              </a:rPr>
              <a:t>Bleeding</a:t>
            </a:r>
          </a:p>
          <a:p>
            <a:pPr algn="ctr" eaLnBrk="0" fontAlgn="base" hangingPunct="0">
              <a:spcBef>
                <a:spcPct val="0"/>
              </a:spcBef>
              <a:spcAft>
                <a:spcPct val="0"/>
              </a:spcAft>
              <a:defRPr/>
            </a:pPr>
            <a:r>
              <a:rPr lang="en-US" sz="2000">
                <a:solidFill>
                  <a:schemeClr val="accent2">
                    <a:lumMod val="95000"/>
                    <a:lumOff val="5000"/>
                  </a:schemeClr>
                </a:solidFill>
                <a:latin typeface="Arial" charset="0"/>
              </a:rPr>
              <a:t>diathesis</a:t>
            </a:r>
          </a:p>
        </p:txBody>
      </p:sp>
      <p:sp>
        <p:nvSpPr>
          <p:cNvPr id="6152" name="AutoShape 10"/>
          <p:cNvSpPr>
            <a:spLocks noChangeArrowheads="1"/>
          </p:cNvSpPr>
          <p:nvPr/>
        </p:nvSpPr>
        <p:spPr bwMode="auto">
          <a:xfrm>
            <a:off x="533400" y="2514600"/>
            <a:ext cx="1371600" cy="609600"/>
          </a:xfrm>
          <a:prstGeom prst="roundRect">
            <a:avLst>
              <a:gd name="adj" fmla="val 16667"/>
            </a:avLst>
          </a:prstGeom>
          <a:noFill/>
          <a:ln w="19050">
            <a:solidFill>
              <a:schemeClr val="tx1"/>
            </a:solidFill>
            <a:round/>
            <a:headEnd/>
            <a:tailEnd/>
          </a:ln>
        </p:spPr>
        <p:txBody>
          <a:bodyPr wrap="none" anchor="ctr"/>
          <a:lstStyle/>
          <a:p>
            <a:pPr algn="ctr" eaLnBrk="0" fontAlgn="base" hangingPunct="0">
              <a:spcBef>
                <a:spcPct val="0"/>
              </a:spcBef>
              <a:spcAft>
                <a:spcPct val="0"/>
              </a:spcAft>
              <a:defRPr/>
            </a:pPr>
            <a:r>
              <a:rPr lang="en-US" sz="2000" dirty="0">
                <a:solidFill>
                  <a:schemeClr val="accent2">
                    <a:lumMod val="95000"/>
                    <a:lumOff val="5000"/>
                  </a:schemeClr>
                </a:solidFill>
                <a:latin typeface="Arial" charset="0"/>
              </a:rPr>
              <a:t>Systemic</a:t>
            </a:r>
          </a:p>
        </p:txBody>
      </p:sp>
      <p:sp>
        <p:nvSpPr>
          <p:cNvPr id="6153" name="Text Box 11"/>
          <p:cNvSpPr txBox="1">
            <a:spLocks noChangeArrowheads="1"/>
          </p:cNvSpPr>
          <p:nvPr/>
        </p:nvSpPr>
        <p:spPr bwMode="auto">
          <a:xfrm>
            <a:off x="654050" y="3360738"/>
            <a:ext cx="1130300" cy="2032000"/>
          </a:xfrm>
          <a:prstGeom prst="rect">
            <a:avLst/>
          </a:prstGeom>
          <a:noFill/>
          <a:ln w="9525">
            <a:solidFill>
              <a:schemeClr val="tx1"/>
            </a:solidFill>
            <a:miter lim="800000"/>
            <a:headEnd/>
            <a:tailEnd/>
          </a:ln>
        </p:spPr>
        <p:txBody>
          <a:bodyPr wrap="none">
            <a:spAutoFit/>
          </a:bodyPr>
          <a:lstStyle/>
          <a:p>
            <a:pPr algn="ctr" eaLnBrk="0" fontAlgn="base" hangingPunct="0">
              <a:spcBef>
                <a:spcPct val="0"/>
              </a:spcBef>
              <a:spcAft>
                <a:spcPct val="0"/>
              </a:spcAft>
              <a:defRPr/>
            </a:pPr>
            <a:r>
              <a:rPr lang="en-US" sz="1400">
                <a:solidFill>
                  <a:schemeClr val="accent2">
                    <a:lumMod val="95000"/>
                    <a:lumOff val="5000"/>
                  </a:schemeClr>
                </a:solidFill>
                <a:latin typeface="Arial" charset="0"/>
              </a:rPr>
              <a:t>Fever</a:t>
            </a:r>
          </a:p>
          <a:p>
            <a:pPr algn="ctr" eaLnBrk="0" fontAlgn="base" hangingPunct="0">
              <a:spcBef>
                <a:spcPct val="0"/>
              </a:spcBef>
              <a:spcAft>
                <a:spcPct val="0"/>
              </a:spcAft>
              <a:defRPr/>
            </a:pPr>
            <a:r>
              <a:rPr lang="en-US" sz="1400">
                <a:solidFill>
                  <a:schemeClr val="accent2">
                    <a:lumMod val="95000"/>
                    <a:lumOff val="5000"/>
                  </a:schemeClr>
                </a:solidFill>
                <a:latin typeface="Arial" charset="0"/>
              </a:rPr>
              <a:t>Malaise</a:t>
            </a:r>
          </a:p>
          <a:p>
            <a:pPr algn="ctr" eaLnBrk="0" fontAlgn="base" hangingPunct="0">
              <a:spcBef>
                <a:spcPct val="0"/>
              </a:spcBef>
              <a:spcAft>
                <a:spcPct val="0"/>
              </a:spcAft>
              <a:defRPr/>
            </a:pPr>
            <a:r>
              <a:rPr lang="en-US" sz="1400">
                <a:solidFill>
                  <a:schemeClr val="accent2">
                    <a:lumMod val="95000"/>
                    <a:lumOff val="5000"/>
                  </a:schemeClr>
                </a:solidFill>
                <a:latin typeface="Arial" charset="0"/>
              </a:rPr>
              <a:t>Headache</a:t>
            </a:r>
          </a:p>
          <a:p>
            <a:pPr algn="ctr" eaLnBrk="0" fontAlgn="base" hangingPunct="0">
              <a:spcBef>
                <a:spcPct val="0"/>
              </a:spcBef>
              <a:spcAft>
                <a:spcPct val="0"/>
              </a:spcAft>
              <a:defRPr/>
            </a:pPr>
            <a:r>
              <a:rPr lang="en-US" sz="1400">
                <a:solidFill>
                  <a:schemeClr val="accent2">
                    <a:lumMod val="95000"/>
                    <a:lumOff val="5000"/>
                  </a:schemeClr>
                </a:solidFill>
                <a:latin typeface="Arial" charset="0"/>
              </a:rPr>
              <a:t>Muscle/joint</a:t>
            </a:r>
          </a:p>
          <a:p>
            <a:pPr algn="ctr" eaLnBrk="0" fontAlgn="base" hangingPunct="0">
              <a:spcBef>
                <a:spcPct val="0"/>
              </a:spcBef>
              <a:spcAft>
                <a:spcPct val="0"/>
              </a:spcAft>
              <a:defRPr/>
            </a:pPr>
            <a:r>
              <a:rPr lang="en-US" sz="1400">
                <a:solidFill>
                  <a:schemeClr val="accent2">
                    <a:lumMod val="95000"/>
                    <a:lumOff val="5000"/>
                  </a:schemeClr>
                </a:solidFill>
                <a:latin typeface="Arial" charset="0"/>
              </a:rPr>
              <a:t>pain</a:t>
            </a:r>
          </a:p>
          <a:p>
            <a:pPr algn="ctr" eaLnBrk="0" fontAlgn="base" hangingPunct="0">
              <a:spcBef>
                <a:spcPct val="0"/>
              </a:spcBef>
              <a:spcAft>
                <a:spcPct val="0"/>
              </a:spcAft>
              <a:defRPr/>
            </a:pPr>
            <a:endParaRPr lang="en-US" sz="1400">
              <a:solidFill>
                <a:schemeClr val="accent2">
                  <a:lumMod val="95000"/>
                  <a:lumOff val="5000"/>
                </a:schemeClr>
              </a:solidFill>
              <a:latin typeface="Arial" charset="0"/>
            </a:endParaRPr>
          </a:p>
          <a:p>
            <a:pPr algn="ctr" eaLnBrk="0" fontAlgn="base" hangingPunct="0">
              <a:spcBef>
                <a:spcPct val="0"/>
              </a:spcBef>
              <a:spcAft>
                <a:spcPct val="0"/>
              </a:spcAft>
              <a:defRPr/>
            </a:pPr>
            <a:r>
              <a:rPr lang="en-US" sz="1400">
                <a:solidFill>
                  <a:schemeClr val="accent2">
                    <a:lumMod val="95000"/>
                    <a:lumOff val="5000"/>
                  </a:schemeClr>
                </a:solidFill>
                <a:latin typeface="Arial" charset="0"/>
              </a:rPr>
              <a:t>Rash</a:t>
            </a:r>
          </a:p>
          <a:p>
            <a:pPr algn="ctr" eaLnBrk="0" fontAlgn="base" hangingPunct="0">
              <a:spcBef>
                <a:spcPct val="0"/>
              </a:spcBef>
              <a:spcAft>
                <a:spcPct val="0"/>
              </a:spcAft>
              <a:defRPr/>
            </a:pPr>
            <a:endParaRPr lang="en-US" sz="1400">
              <a:solidFill>
                <a:schemeClr val="accent2">
                  <a:lumMod val="95000"/>
                  <a:lumOff val="5000"/>
                </a:schemeClr>
              </a:solidFill>
              <a:latin typeface="Arial" charset="0"/>
            </a:endParaRPr>
          </a:p>
          <a:p>
            <a:pPr algn="ctr" eaLnBrk="0" fontAlgn="base" hangingPunct="0">
              <a:spcBef>
                <a:spcPct val="0"/>
              </a:spcBef>
              <a:spcAft>
                <a:spcPct val="0"/>
              </a:spcAft>
              <a:defRPr/>
            </a:pPr>
            <a:r>
              <a:rPr lang="en-US" sz="1400">
                <a:solidFill>
                  <a:schemeClr val="accent2">
                    <a:lumMod val="95000"/>
                    <a:lumOff val="5000"/>
                  </a:schemeClr>
                </a:solidFill>
                <a:latin typeface="Arial" charset="0"/>
              </a:rPr>
              <a:t>Fatigue</a:t>
            </a:r>
          </a:p>
        </p:txBody>
      </p:sp>
      <p:sp>
        <p:nvSpPr>
          <p:cNvPr id="6154" name="Text Box 12"/>
          <p:cNvSpPr txBox="1">
            <a:spLocks noChangeArrowheads="1"/>
          </p:cNvSpPr>
          <p:nvPr/>
        </p:nvSpPr>
        <p:spPr bwMode="auto">
          <a:xfrm>
            <a:off x="2074863" y="3360738"/>
            <a:ext cx="1666875" cy="1384300"/>
          </a:xfrm>
          <a:prstGeom prst="rect">
            <a:avLst/>
          </a:prstGeom>
          <a:noFill/>
          <a:ln w="9525">
            <a:solidFill>
              <a:schemeClr val="tx1"/>
            </a:solidFill>
            <a:miter lim="800000"/>
            <a:headEnd/>
            <a:tailEnd/>
          </a:ln>
        </p:spPr>
        <p:txBody>
          <a:bodyPr wrap="none">
            <a:spAutoFit/>
          </a:bodyPr>
          <a:lstStyle/>
          <a:p>
            <a:pPr algn="ctr" eaLnBrk="0" fontAlgn="base" hangingPunct="0">
              <a:spcBef>
                <a:spcPct val="0"/>
              </a:spcBef>
              <a:spcAft>
                <a:spcPct val="0"/>
              </a:spcAft>
              <a:buFont typeface="Symbol" pitchFamily="18" charset="2"/>
              <a:buNone/>
              <a:defRPr/>
            </a:pPr>
            <a:r>
              <a:rPr lang="en-US" sz="1400" dirty="0">
                <a:solidFill>
                  <a:schemeClr val="accent2">
                    <a:lumMod val="95000"/>
                    <a:lumOff val="5000"/>
                  </a:schemeClr>
                </a:solidFill>
                <a:latin typeface="Arial" charset="0"/>
                <a:sym typeface="Symbol" pitchFamily="18" charset="2"/>
              </a:rPr>
              <a:t>Thrombocytopenia</a:t>
            </a:r>
          </a:p>
          <a:p>
            <a:pPr algn="ctr" eaLnBrk="0" fontAlgn="base" hangingPunct="0">
              <a:spcBef>
                <a:spcPct val="0"/>
              </a:spcBef>
              <a:spcAft>
                <a:spcPct val="0"/>
              </a:spcAft>
              <a:buFont typeface="Symbol" pitchFamily="18" charset="2"/>
              <a:buNone/>
              <a:defRPr/>
            </a:pPr>
            <a:r>
              <a:rPr lang="en-US" sz="1400" dirty="0">
                <a:solidFill>
                  <a:schemeClr val="accent2">
                    <a:lumMod val="95000"/>
                    <a:lumOff val="5000"/>
                  </a:schemeClr>
                </a:solidFill>
                <a:latin typeface="Arial" charset="0"/>
                <a:sym typeface="Symbol" pitchFamily="18" charset="2"/>
              </a:rPr>
              <a:t>Tourniquet test</a:t>
            </a:r>
          </a:p>
          <a:p>
            <a:pPr algn="ctr" eaLnBrk="0" fontAlgn="base" hangingPunct="0">
              <a:spcBef>
                <a:spcPct val="0"/>
              </a:spcBef>
              <a:spcAft>
                <a:spcPct val="0"/>
              </a:spcAft>
              <a:buFont typeface="Symbol" pitchFamily="18" charset="2"/>
              <a:buNone/>
              <a:defRPr/>
            </a:pPr>
            <a:r>
              <a:rPr lang="en-US" sz="1400" dirty="0" err="1">
                <a:solidFill>
                  <a:schemeClr val="accent2">
                    <a:lumMod val="95000"/>
                    <a:lumOff val="5000"/>
                  </a:schemeClr>
                </a:solidFill>
                <a:latin typeface="Arial" charset="0"/>
                <a:sym typeface="Symbol" pitchFamily="18" charset="2"/>
              </a:rPr>
              <a:t>Petechiae</a:t>
            </a:r>
            <a:endParaRPr lang="en-US" sz="1400" dirty="0">
              <a:solidFill>
                <a:schemeClr val="accent2">
                  <a:lumMod val="95000"/>
                  <a:lumOff val="5000"/>
                </a:schemeClr>
              </a:solidFill>
              <a:latin typeface="Arial" charset="0"/>
              <a:sym typeface="Symbol" pitchFamily="18" charset="2"/>
            </a:endParaRPr>
          </a:p>
          <a:p>
            <a:pPr algn="ctr" eaLnBrk="0" fontAlgn="base" hangingPunct="0">
              <a:spcBef>
                <a:spcPct val="0"/>
              </a:spcBef>
              <a:spcAft>
                <a:spcPct val="0"/>
              </a:spcAft>
              <a:buFont typeface="Symbol" pitchFamily="18" charset="2"/>
              <a:buNone/>
              <a:defRPr/>
            </a:pPr>
            <a:endParaRPr lang="en-US" sz="1400" dirty="0">
              <a:solidFill>
                <a:schemeClr val="accent2">
                  <a:lumMod val="95000"/>
                  <a:lumOff val="5000"/>
                </a:schemeClr>
              </a:solidFill>
              <a:latin typeface="Arial" charset="0"/>
              <a:sym typeface="Symbol" pitchFamily="18" charset="2"/>
            </a:endParaRPr>
          </a:p>
          <a:p>
            <a:pPr algn="ctr" eaLnBrk="0" fontAlgn="base" hangingPunct="0">
              <a:spcBef>
                <a:spcPct val="0"/>
              </a:spcBef>
              <a:spcAft>
                <a:spcPct val="0"/>
              </a:spcAft>
              <a:buFont typeface="Symbol" pitchFamily="18" charset="2"/>
              <a:buNone/>
              <a:defRPr/>
            </a:pPr>
            <a:r>
              <a:rPr lang="en-US" sz="1400" dirty="0">
                <a:solidFill>
                  <a:schemeClr val="accent2">
                    <a:lumMod val="95000"/>
                    <a:lumOff val="5000"/>
                  </a:schemeClr>
                </a:solidFill>
                <a:latin typeface="Arial" charset="0"/>
                <a:sym typeface="Symbol" pitchFamily="18" charset="2"/>
              </a:rPr>
              <a:t>Coagulopathy</a:t>
            </a:r>
          </a:p>
          <a:p>
            <a:pPr algn="ctr" eaLnBrk="0" fontAlgn="base" hangingPunct="0">
              <a:spcBef>
                <a:spcPct val="0"/>
              </a:spcBef>
              <a:spcAft>
                <a:spcPct val="0"/>
              </a:spcAft>
              <a:buFont typeface="Symbol" pitchFamily="18" charset="2"/>
              <a:buNone/>
              <a:defRPr/>
            </a:pPr>
            <a:r>
              <a:rPr lang="en-US" sz="1400" dirty="0">
                <a:solidFill>
                  <a:schemeClr val="accent2">
                    <a:lumMod val="95000"/>
                    <a:lumOff val="5000"/>
                  </a:schemeClr>
                </a:solidFill>
                <a:latin typeface="Arial" charset="0"/>
                <a:sym typeface="Symbol" pitchFamily="18" charset="2"/>
              </a:rPr>
              <a:t>Gross bleeding</a:t>
            </a:r>
          </a:p>
        </p:txBody>
      </p:sp>
      <p:sp>
        <p:nvSpPr>
          <p:cNvPr id="6155" name="Text Box 13"/>
          <p:cNvSpPr txBox="1">
            <a:spLocks noChangeArrowheads="1"/>
          </p:cNvSpPr>
          <p:nvPr/>
        </p:nvSpPr>
        <p:spPr bwMode="auto">
          <a:xfrm>
            <a:off x="3721100" y="3360738"/>
            <a:ext cx="1736725" cy="1169987"/>
          </a:xfrm>
          <a:prstGeom prst="rect">
            <a:avLst/>
          </a:prstGeom>
          <a:noFill/>
          <a:ln w="9525">
            <a:solidFill>
              <a:schemeClr val="tx1"/>
            </a:solidFill>
            <a:miter lim="800000"/>
            <a:headEnd/>
            <a:tailEnd/>
          </a:ln>
        </p:spPr>
        <p:txBody>
          <a:bodyPr wrap="none">
            <a:spAutoFit/>
          </a:bodyPr>
          <a:lstStyle/>
          <a:p>
            <a:pPr algn="ctr" eaLnBrk="0" fontAlgn="base" hangingPunct="0">
              <a:spcBef>
                <a:spcPct val="0"/>
              </a:spcBef>
              <a:spcAft>
                <a:spcPct val="0"/>
              </a:spcAft>
              <a:buFont typeface="Symbol" pitchFamily="18" charset="2"/>
              <a:buNone/>
              <a:defRPr/>
            </a:pPr>
            <a:r>
              <a:rPr lang="en-US" sz="1400">
                <a:solidFill>
                  <a:schemeClr val="accent2">
                    <a:lumMod val="95000"/>
                    <a:lumOff val="5000"/>
                  </a:schemeClr>
                </a:solidFill>
                <a:latin typeface="Arial" charset="0"/>
                <a:sym typeface="Symbol" pitchFamily="18" charset="2"/>
              </a:rPr>
              <a:t>Plasma leakage</a:t>
            </a:r>
          </a:p>
          <a:p>
            <a:pPr algn="ctr" eaLnBrk="0" fontAlgn="base" hangingPunct="0">
              <a:spcBef>
                <a:spcPct val="0"/>
              </a:spcBef>
              <a:spcAft>
                <a:spcPct val="0"/>
              </a:spcAft>
              <a:buFont typeface="Symbol" pitchFamily="18" charset="2"/>
              <a:buNone/>
              <a:defRPr/>
            </a:pPr>
            <a:endParaRPr lang="en-US" sz="1400">
              <a:solidFill>
                <a:schemeClr val="accent2">
                  <a:lumMod val="95000"/>
                  <a:lumOff val="5000"/>
                </a:schemeClr>
              </a:solidFill>
              <a:latin typeface="Arial" charset="0"/>
              <a:sym typeface="Symbol" pitchFamily="18" charset="2"/>
            </a:endParaRPr>
          </a:p>
          <a:p>
            <a:pPr algn="ctr" eaLnBrk="0" fontAlgn="base" hangingPunct="0">
              <a:spcBef>
                <a:spcPct val="0"/>
              </a:spcBef>
              <a:spcAft>
                <a:spcPct val="0"/>
              </a:spcAft>
              <a:buFont typeface="Symbol" pitchFamily="18" charset="2"/>
              <a:buNone/>
              <a:defRPr/>
            </a:pPr>
            <a:r>
              <a:rPr lang="en-US" sz="1400">
                <a:solidFill>
                  <a:schemeClr val="accent2">
                    <a:lumMod val="95000"/>
                    <a:lumOff val="5000"/>
                  </a:schemeClr>
                </a:solidFill>
                <a:latin typeface="Arial" charset="0"/>
                <a:sym typeface="Symbol" pitchFamily="18" charset="2"/>
              </a:rPr>
              <a:t>Hemoconcentration</a:t>
            </a:r>
          </a:p>
          <a:p>
            <a:pPr algn="ctr" eaLnBrk="0" fontAlgn="base" hangingPunct="0">
              <a:spcBef>
                <a:spcPct val="0"/>
              </a:spcBef>
              <a:spcAft>
                <a:spcPct val="0"/>
              </a:spcAft>
              <a:buFont typeface="Symbol" pitchFamily="18" charset="2"/>
              <a:buNone/>
              <a:defRPr/>
            </a:pPr>
            <a:r>
              <a:rPr lang="en-US" sz="1400">
                <a:solidFill>
                  <a:schemeClr val="accent2">
                    <a:lumMod val="95000"/>
                    <a:lumOff val="5000"/>
                  </a:schemeClr>
                </a:solidFill>
                <a:latin typeface="Arial" charset="0"/>
                <a:sym typeface="Symbol" pitchFamily="18" charset="2"/>
              </a:rPr>
              <a:t>Pleural effusion</a:t>
            </a:r>
          </a:p>
          <a:p>
            <a:pPr algn="ctr" eaLnBrk="0" fontAlgn="base" hangingPunct="0">
              <a:spcBef>
                <a:spcPct val="0"/>
              </a:spcBef>
              <a:spcAft>
                <a:spcPct val="0"/>
              </a:spcAft>
              <a:buFont typeface="Symbol" pitchFamily="18" charset="2"/>
              <a:buNone/>
              <a:defRPr/>
            </a:pPr>
            <a:r>
              <a:rPr lang="en-US" sz="1400">
                <a:solidFill>
                  <a:schemeClr val="accent2">
                    <a:lumMod val="95000"/>
                    <a:lumOff val="5000"/>
                  </a:schemeClr>
                </a:solidFill>
                <a:latin typeface="Arial" charset="0"/>
                <a:sym typeface="Symbol" pitchFamily="18" charset="2"/>
              </a:rPr>
              <a:t>Ascites</a:t>
            </a:r>
          </a:p>
        </p:txBody>
      </p:sp>
      <p:sp>
        <p:nvSpPr>
          <p:cNvPr id="6156" name="Text Box 14"/>
          <p:cNvSpPr txBox="1">
            <a:spLocks noChangeArrowheads="1"/>
          </p:cNvSpPr>
          <p:nvPr/>
        </p:nvSpPr>
        <p:spPr bwMode="auto">
          <a:xfrm>
            <a:off x="5573713" y="3360738"/>
            <a:ext cx="1349375" cy="523875"/>
          </a:xfrm>
          <a:prstGeom prst="rect">
            <a:avLst/>
          </a:prstGeom>
          <a:noFill/>
          <a:ln w="9525">
            <a:solidFill>
              <a:schemeClr val="tx1"/>
            </a:solidFill>
            <a:miter lim="800000"/>
            <a:headEnd/>
            <a:tailEnd/>
          </a:ln>
        </p:spPr>
        <p:txBody>
          <a:bodyPr wrap="none">
            <a:spAutoFit/>
          </a:bodyPr>
          <a:lstStyle/>
          <a:p>
            <a:pPr algn="ctr" eaLnBrk="0" fontAlgn="base" hangingPunct="0">
              <a:spcBef>
                <a:spcPct val="0"/>
              </a:spcBef>
              <a:spcAft>
                <a:spcPct val="0"/>
              </a:spcAft>
              <a:buFont typeface="Symbol" pitchFamily="18" charset="2"/>
              <a:buNone/>
              <a:defRPr/>
            </a:pPr>
            <a:r>
              <a:rPr lang="en-US" sz="1400">
                <a:solidFill>
                  <a:schemeClr val="accent2">
                    <a:lumMod val="95000"/>
                    <a:lumOff val="5000"/>
                  </a:schemeClr>
                </a:solidFill>
                <a:latin typeface="Arial" charset="0"/>
                <a:sym typeface="Symbol" pitchFamily="18" charset="2"/>
              </a:rPr>
              <a:t>Elevated</a:t>
            </a:r>
          </a:p>
          <a:p>
            <a:pPr algn="ctr" eaLnBrk="0" fontAlgn="base" hangingPunct="0">
              <a:spcBef>
                <a:spcPct val="0"/>
              </a:spcBef>
              <a:spcAft>
                <a:spcPct val="0"/>
              </a:spcAft>
              <a:buFont typeface="Symbol" pitchFamily="18" charset="2"/>
              <a:buNone/>
              <a:defRPr/>
            </a:pPr>
            <a:r>
              <a:rPr lang="en-US" sz="1400">
                <a:solidFill>
                  <a:schemeClr val="accent2">
                    <a:lumMod val="95000"/>
                    <a:lumOff val="5000"/>
                  </a:schemeClr>
                </a:solidFill>
                <a:latin typeface="Arial" charset="0"/>
                <a:sym typeface="Symbol" pitchFamily="18" charset="2"/>
              </a:rPr>
              <a:t>transaminases</a:t>
            </a:r>
          </a:p>
        </p:txBody>
      </p:sp>
      <p:sp>
        <p:nvSpPr>
          <p:cNvPr id="6157" name="Text Box 15"/>
          <p:cNvSpPr txBox="1">
            <a:spLocks noChangeArrowheads="1"/>
          </p:cNvSpPr>
          <p:nvPr/>
        </p:nvSpPr>
        <p:spPr bwMode="auto">
          <a:xfrm>
            <a:off x="7172325" y="3360738"/>
            <a:ext cx="1468438" cy="738187"/>
          </a:xfrm>
          <a:prstGeom prst="rect">
            <a:avLst/>
          </a:prstGeom>
          <a:noFill/>
          <a:ln w="9525">
            <a:solidFill>
              <a:schemeClr val="tx1"/>
            </a:solidFill>
            <a:miter lim="800000"/>
            <a:headEnd/>
            <a:tailEnd/>
          </a:ln>
        </p:spPr>
        <p:txBody>
          <a:bodyPr wrap="none">
            <a:spAutoFit/>
          </a:bodyPr>
          <a:lstStyle/>
          <a:p>
            <a:pPr algn="ctr" eaLnBrk="0" fontAlgn="base" hangingPunct="0">
              <a:spcBef>
                <a:spcPct val="0"/>
              </a:spcBef>
              <a:spcAft>
                <a:spcPct val="0"/>
              </a:spcAft>
              <a:buFont typeface="Symbol" pitchFamily="18" charset="2"/>
              <a:buNone/>
              <a:defRPr/>
            </a:pPr>
            <a:r>
              <a:rPr lang="en-US" sz="1400">
                <a:solidFill>
                  <a:schemeClr val="accent2">
                    <a:lumMod val="95000"/>
                    <a:lumOff val="5000"/>
                  </a:schemeClr>
                </a:solidFill>
                <a:latin typeface="Arial" charset="0"/>
                <a:sym typeface="Symbol" pitchFamily="18" charset="2"/>
              </a:rPr>
              <a:t>Encephalopathy</a:t>
            </a:r>
          </a:p>
          <a:p>
            <a:pPr algn="ctr" eaLnBrk="0" fontAlgn="base" hangingPunct="0">
              <a:spcBef>
                <a:spcPct val="0"/>
              </a:spcBef>
              <a:spcAft>
                <a:spcPct val="0"/>
              </a:spcAft>
              <a:buFont typeface="Symbol" pitchFamily="18" charset="2"/>
              <a:buNone/>
              <a:defRPr/>
            </a:pPr>
            <a:endParaRPr lang="en-US" sz="1400">
              <a:solidFill>
                <a:schemeClr val="accent2">
                  <a:lumMod val="95000"/>
                  <a:lumOff val="5000"/>
                </a:schemeClr>
              </a:solidFill>
              <a:latin typeface="Arial" charset="0"/>
              <a:sym typeface="Symbol" pitchFamily="18" charset="2"/>
            </a:endParaRPr>
          </a:p>
          <a:p>
            <a:pPr algn="ctr" eaLnBrk="0" fontAlgn="base" hangingPunct="0">
              <a:spcBef>
                <a:spcPct val="0"/>
              </a:spcBef>
              <a:spcAft>
                <a:spcPct val="0"/>
              </a:spcAft>
              <a:buFont typeface="Symbol" pitchFamily="18" charset="2"/>
              <a:buNone/>
              <a:defRPr/>
            </a:pPr>
            <a:r>
              <a:rPr lang="en-US" sz="1400">
                <a:solidFill>
                  <a:schemeClr val="accent2">
                    <a:lumMod val="95000"/>
                    <a:lumOff val="5000"/>
                  </a:schemeClr>
                </a:solidFill>
                <a:latin typeface="Arial" charset="0"/>
                <a:sym typeface="Symbol" pitchFamily="18" charset="2"/>
              </a:rPr>
              <a:t>Liver failure</a:t>
            </a:r>
          </a:p>
        </p:txBody>
      </p:sp>
      <p:sp>
        <p:nvSpPr>
          <p:cNvPr id="6158" name="Text Box 16"/>
          <p:cNvSpPr txBox="1">
            <a:spLocks noChangeArrowheads="1"/>
          </p:cNvSpPr>
          <p:nvPr/>
        </p:nvSpPr>
        <p:spPr bwMode="auto">
          <a:xfrm>
            <a:off x="3352800" y="5162550"/>
            <a:ext cx="898525" cy="400050"/>
          </a:xfrm>
          <a:prstGeom prst="rect">
            <a:avLst/>
          </a:prstGeom>
          <a:noFill/>
          <a:ln w="9525">
            <a:solidFill>
              <a:schemeClr val="tx1"/>
            </a:solidFill>
            <a:miter lim="800000"/>
            <a:headEnd/>
            <a:tailEnd/>
          </a:ln>
        </p:spPr>
        <p:txBody>
          <a:bodyPr wrap="none">
            <a:spAutoFit/>
          </a:bodyPr>
          <a:lstStyle/>
          <a:p>
            <a:pPr eaLnBrk="0" fontAlgn="base" hangingPunct="0">
              <a:spcBef>
                <a:spcPct val="0"/>
              </a:spcBef>
              <a:spcAft>
                <a:spcPct val="0"/>
              </a:spcAft>
              <a:defRPr/>
            </a:pPr>
            <a:r>
              <a:rPr lang="en-US" sz="2000" dirty="0">
                <a:solidFill>
                  <a:srgbClr val="FF0000"/>
                </a:solidFill>
                <a:latin typeface="Arial" charset="0"/>
              </a:rPr>
              <a:t>Shock</a:t>
            </a:r>
          </a:p>
        </p:txBody>
      </p:sp>
      <p:sp>
        <p:nvSpPr>
          <p:cNvPr id="6159" name="Line 17"/>
          <p:cNvSpPr>
            <a:spLocks noChangeShapeType="1"/>
          </p:cNvSpPr>
          <p:nvPr/>
        </p:nvSpPr>
        <p:spPr bwMode="auto">
          <a:xfrm>
            <a:off x="4572000" y="2133600"/>
            <a:ext cx="0" cy="381000"/>
          </a:xfrm>
          <a:prstGeom prst="line">
            <a:avLst/>
          </a:prstGeom>
          <a:noFill/>
          <a:ln w="19050">
            <a:solidFill>
              <a:schemeClr val="tx1"/>
            </a:solidFill>
            <a:round/>
            <a:headEnd/>
            <a:tailEnd/>
          </a:ln>
        </p:spPr>
        <p:txBody>
          <a:bodyPr/>
          <a:lstStyle/>
          <a:p>
            <a:pPr algn="ctr" fontAlgn="base">
              <a:spcBef>
                <a:spcPct val="0"/>
              </a:spcBef>
              <a:spcAft>
                <a:spcPct val="0"/>
              </a:spcAft>
              <a:defRPr/>
            </a:pPr>
            <a:endParaRPr lang="en-US" sz="2400" b="1">
              <a:solidFill>
                <a:schemeClr val="accent2">
                  <a:lumMod val="95000"/>
                  <a:lumOff val="5000"/>
                </a:schemeClr>
              </a:solidFill>
            </a:endParaRPr>
          </a:p>
        </p:txBody>
      </p:sp>
      <p:sp>
        <p:nvSpPr>
          <p:cNvPr id="6160" name="Line 18"/>
          <p:cNvSpPr>
            <a:spLocks noChangeShapeType="1"/>
          </p:cNvSpPr>
          <p:nvPr/>
        </p:nvSpPr>
        <p:spPr bwMode="auto">
          <a:xfrm flipV="1">
            <a:off x="2895600" y="2133600"/>
            <a:ext cx="1676400" cy="381000"/>
          </a:xfrm>
          <a:prstGeom prst="line">
            <a:avLst/>
          </a:prstGeom>
          <a:noFill/>
          <a:ln w="19050">
            <a:solidFill>
              <a:schemeClr val="tx1"/>
            </a:solidFill>
            <a:round/>
            <a:headEnd/>
            <a:tailEnd/>
          </a:ln>
        </p:spPr>
        <p:txBody>
          <a:bodyPr/>
          <a:lstStyle/>
          <a:p>
            <a:pPr algn="ctr" fontAlgn="base">
              <a:spcBef>
                <a:spcPct val="0"/>
              </a:spcBef>
              <a:spcAft>
                <a:spcPct val="0"/>
              </a:spcAft>
              <a:defRPr/>
            </a:pPr>
            <a:endParaRPr lang="en-US" sz="2400" b="1">
              <a:solidFill>
                <a:schemeClr val="accent2">
                  <a:lumMod val="95000"/>
                  <a:lumOff val="5000"/>
                </a:schemeClr>
              </a:solidFill>
            </a:endParaRPr>
          </a:p>
        </p:txBody>
      </p:sp>
      <p:sp>
        <p:nvSpPr>
          <p:cNvPr id="6161" name="Line 19"/>
          <p:cNvSpPr>
            <a:spLocks noChangeShapeType="1"/>
          </p:cNvSpPr>
          <p:nvPr/>
        </p:nvSpPr>
        <p:spPr bwMode="auto">
          <a:xfrm flipV="1">
            <a:off x="1219200" y="2133600"/>
            <a:ext cx="3352800" cy="381000"/>
          </a:xfrm>
          <a:prstGeom prst="line">
            <a:avLst/>
          </a:prstGeom>
          <a:noFill/>
          <a:ln w="19050">
            <a:solidFill>
              <a:schemeClr val="tx1"/>
            </a:solidFill>
            <a:round/>
            <a:headEnd/>
            <a:tailEnd/>
          </a:ln>
        </p:spPr>
        <p:txBody>
          <a:bodyPr/>
          <a:lstStyle/>
          <a:p>
            <a:pPr algn="ctr" fontAlgn="base">
              <a:spcBef>
                <a:spcPct val="0"/>
              </a:spcBef>
              <a:spcAft>
                <a:spcPct val="0"/>
              </a:spcAft>
              <a:defRPr/>
            </a:pPr>
            <a:endParaRPr lang="en-US" sz="2400" b="1">
              <a:solidFill>
                <a:schemeClr val="accent2">
                  <a:lumMod val="95000"/>
                  <a:lumOff val="5000"/>
                </a:schemeClr>
              </a:solidFill>
            </a:endParaRPr>
          </a:p>
        </p:txBody>
      </p:sp>
      <p:sp>
        <p:nvSpPr>
          <p:cNvPr id="6162" name="Line 20"/>
          <p:cNvSpPr>
            <a:spLocks noChangeShapeType="1"/>
          </p:cNvSpPr>
          <p:nvPr/>
        </p:nvSpPr>
        <p:spPr bwMode="auto">
          <a:xfrm flipH="1" flipV="1">
            <a:off x="4572000" y="2133600"/>
            <a:ext cx="1676400" cy="381000"/>
          </a:xfrm>
          <a:prstGeom prst="line">
            <a:avLst/>
          </a:prstGeom>
          <a:noFill/>
          <a:ln w="19050">
            <a:solidFill>
              <a:schemeClr val="tx1"/>
            </a:solidFill>
            <a:round/>
            <a:headEnd/>
            <a:tailEnd/>
          </a:ln>
        </p:spPr>
        <p:txBody>
          <a:bodyPr/>
          <a:lstStyle/>
          <a:p>
            <a:pPr algn="ctr" fontAlgn="base">
              <a:spcBef>
                <a:spcPct val="0"/>
              </a:spcBef>
              <a:spcAft>
                <a:spcPct val="0"/>
              </a:spcAft>
              <a:defRPr/>
            </a:pPr>
            <a:endParaRPr lang="en-US" sz="2400" b="1">
              <a:solidFill>
                <a:schemeClr val="accent2">
                  <a:lumMod val="95000"/>
                  <a:lumOff val="5000"/>
                </a:schemeClr>
              </a:solidFill>
            </a:endParaRPr>
          </a:p>
        </p:txBody>
      </p:sp>
      <p:sp>
        <p:nvSpPr>
          <p:cNvPr id="6163" name="Line 21"/>
          <p:cNvSpPr>
            <a:spLocks noChangeShapeType="1"/>
          </p:cNvSpPr>
          <p:nvPr/>
        </p:nvSpPr>
        <p:spPr bwMode="auto">
          <a:xfrm flipH="1" flipV="1">
            <a:off x="4572000" y="2133600"/>
            <a:ext cx="3352800" cy="381000"/>
          </a:xfrm>
          <a:prstGeom prst="line">
            <a:avLst/>
          </a:prstGeom>
          <a:noFill/>
          <a:ln w="19050">
            <a:solidFill>
              <a:schemeClr val="tx1"/>
            </a:solidFill>
            <a:round/>
            <a:headEnd/>
            <a:tailEnd/>
          </a:ln>
        </p:spPr>
        <p:txBody>
          <a:bodyPr/>
          <a:lstStyle/>
          <a:p>
            <a:pPr algn="ctr" fontAlgn="base">
              <a:spcBef>
                <a:spcPct val="0"/>
              </a:spcBef>
              <a:spcAft>
                <a:spcPct val="0"/>
              </a:spcAft>
              <a:defRPr/>
            </a:pPr>
            <a:endParaRPr lang="en-US" sz="2400" b="1">
              <a:solidFill>
                <a:schemeClr val="accent2">
                  <a:lumMod val="95000"/>
                  <a:lumOff val="5000"/>
                </a:schemeClr>
              </a:solidFill>
            </a:endParaRPr>
          </a:p>
        </p:txBody>
      </p:sp>
      <p:sp>
        <p:nvSpPr>
          <p:cNvPr id="6164" name="Line 22"/>
          <p:cNvSpPr>
            <a:spLocks noChangeShapeType="1"/>
          </p:cNvSpPr>
          <p:nvPr/>
        </p:nvSpPr>
        <p:spPr bwMode="auto">
          <a:xfrm>
            <a:off x="2895600" y="4800600"/>
            <a:ext cx="457200" cy="381000"/>
          </a:xfrm>
          <a:prstGeom prst="line">
            <a:avLst/>
          </a:prstGeom>
          <a:noFill/>
          <a:ln w="19050">
            <a:solidFill>
              <a:schemeClr val="tx1"/>
            </a:solidFill>
            <a:round/>
            <a:headEnd/>
            <a:tailEnd type="arrow" w="med" len="med"/>
          </a:ln>
        </p:spPr>
        <p:txBody>
          <a:bodyPr/>
          <a:lstStyle/>
          <a:p>
            <a:pPr algn="ctr" fontAlgn="base">
              <a:spcBef>
                <a:spcPct val="0"/>
              </a:spcBef>
              <a:spcAft>
                <a:spcPct val="0"/>
              </a:spcAft>
              <a:defRPr/>
            </a:pPr>
            <a:endParaRPr lang="en-US" sz="1400" b="1">
              <a:solidFill>
                <a:schemeClr val="accent2">
                  <a:lumMod val="95000"/>
                  <a:lumOff val="5000"/>
                </a:schemeClr>
              </a:solidFill>
            </a:endParaRPr>
          </a:p>
        </p:txBody>
      </p:sp>
      <p:sp>
        <p:nvSpPr>
          <p:cNvPr id="6165" name="Line 23"/>
          <p:cNvSpPr>
            <a:spLocks noChangeShapeType="1"/>
          </p:cNvSpPr>
          <p:nvPr/>
        </p:nvSpPr>
        <p:spPr bwMode="auto">
          <a:xfrm flipH="1">
            <a:off x="4038600" y="4572000"/>
            <a:ext cx="533400" cy="609600"/>
          </a:xfrm>
          <a:prstGeom prst="line">
            <a:avLst/>
          </a:prstGeom>
          <a:noFill/>
          <a:ln w="28575">
            <a:solidFill>
              <a:schemeClr val="tx1"/>
            </a:solidFill>
            <a:round/>
            <a:headEnd/>
            <a:tailEnd type="arrow" w="med" len="med"/>
          </a:ln>
        </p:spPr>
        <p:txBody>
          <a:bodyPr/>
          <a:lstStyle/>
          <a:p>
            <a:pPr algn="ctr" fontAlgn="base">
              <a:spcBef>
                <a:spcPct val="0"/>
              </a:spcBef>
              <a:spcAft>
                <a:spcPct val="0"/>
              </a:spcAft>
              <a:defRPr/>
            </a:pPr>
            <a:endParaRPr lang="en-US" sz="1400" b="1">
              <a:solidFill>
                <a:schemeClr val="accent2">
                  <a:lumMod val="95000"/>
                  <a:lumOff val="5000"/>
                </a:schemeClr>
              </a:solidFill>
            </a:endParaRPr>
          </a:p>
        </p:txBody>
      </p:sp>
      <p:pic>
        <p:nvPicPr>
          <p:cNvPr id="22"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2992525926"/>
      </p:ext>
    </p:extLst>
  </p:cSld>
  <p:clrMapOvr>
    <a:masterClrMapping/>
  </p:clrMapOvr>
  <p:transition spd="slow"/>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Primary triage</a:t>
            </a:r>
          </a:p>
        </p:txBody>
      </p:sp>
      <p:sp>
        <p:nvSpPr>
          <p:cNvPr id="2" name="Content Placeholder 1"/>
          <p:cNvSpPr>
            <a:spLocks noGrp="1"/>
          </p:cNvSpPr>
          <p:nvPr>
            <p:ph idx="1"/>
          </p:nvPr>
        </p:nvSpPr>
        <p:spPr/>
        <p:txBody>
          <a:bodyPr>
            <a:normAutofit/>
          </a:bodyPr>
          <a:lstStyle/>
          <a:p>
            <a:r>
              <a:rPr lang="en-GB" dirty="0" smtClean="0"/>
              <a:t>Peripheral </a:t>
            </a:r>
            <a:r>
              <a:rPr lang="en-GB" dirty="0"/>
              <a:t>perfusion is assessed by palpation of pulse volume, temperature and </a:t>
            </a:r>
            <a:r>
              <a:rPr lang="en-GB" dirty="0" smtClean="0"/>
              <a:t>colour of </a:t>
            </a:r>
            <a:r>
              <a:rPr lang="en-GB" dirty="0"/>
              <a:t>extremities, and capillary refill time. </a:t>
            </a:r>
            <a:endParaRPr lang="en-GB" dirty="0" smtClean="0"/>
          </a:p>
          <a:p>
            <a:r>
              <a:rPr lang="en-GB" dirty="0" smtClean="0"/>
              <a:t>This </a:t>
            </a:r>
            <a:r>
              <a:rPr lang="en-GB" dirty="0"/>
              <a:t>is mandatory for all patients, particularly </a:t>
            </a:r>
            <a:r>
              <a:rPr lang="en-GB" dirty="0" smtClean="0"/>
              <a:t>so when </a:t>
            </a:r>
            <a:r>
              <a:rPr lang="en-GB" dirty="0"/>
              <a:t>digital </a:t>
            </a:r>
            <a:r>
              <a:rPr lang="en-GB" dirty="0" smtClean="0"/>
              <a:t>blood pressure </a:t>
            </a:r>
            <a:r>
              <a:rPr lang="en-GB" dirty="0"/>
              <a:t>monitors and other machines are used. </a:t>
            </a:r>
            <a:endParaRPr lang="en-GB" dirty="0" smtClean="0"/>
          </a:p>
          <a:p>
            <a:r>
              <a:rPr lang="en-GB" dirty="0" smtClean="0"/>
              <a:t>Particular attention is </a:t>
            </a:r>
            <a:r>
              <a:rPr lang="en-GB" dirty="0"/>
              <a:t>to be given to those patients who are afebrile and have tachycardia. </a:t>
            </a:r>
            <a:endParaRPr lang="en-GB" dirty="0" smtClean="0"/>
          </a:p>
          <a:p>
            <a:r>
              <a:rPr lang="en-GB" dirty="0" smtClean="0"/>
              <a:t>These patients and </a:t>
            </a:r>
            <a:r>
              <a:rPr lang="en-GB" dirty="0"/>
              <a:t>those with reduced peripheral perfusion should be referred for immediate </a:t>
            </a:r>
            <a:r>
              <a:rPr lang="en-GB" dirty="0" smtClean="0"/>
              <a:t>medical attention</a:t>
            </a:r>
            <a:r>
              <a:rPr lang="en-GB" dirty="0"/>
              <a:t>, CBC and blood sugar-level tests at the earliest possible.</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1991554157"/>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Primary triage</a:t>
            </a:r>
          </a:p>
        </p:txBody>
      </p:sp>
      <p:sp>
        <p:nvSpPr>
          <p:cNvPr id="2" name="Content Placeholder 1"/>
          <p:cNvSpPr>
            <a:spLocks noGrp="1"/>
          </p:cNvSpPr>
          <p:nvPr>
            <p:ph idx="1"/>
          </p:nvPr>
        </p:nvSpPr>
        <p:spPr/>
        <p:txBody>
          <a:bodyPr>
            <a:normAutofit/>
          </a:bodyPr>
          <a:lstStyle/>
          <a:p>
            <a:r>
              <a:rPr lang="en-GB" b="1" dirty="0"/>
              <a:t>Recommendations for CBC</a:t>
            </a:r>
            <a:r>
              <a:rPr lang="en-GB" b="1" dirty="0" smtClean="0"/>
              <a:t>:</a:t>
            </a:r>
          </a:p>
          <a:p>
            <a:pPr lvl="1"/>
            <a:r>
              <a:rPr lang="en-GB" sz="2400" dirty="0" smtClean="0"/>
              <a:t>All </a:t>
            </a:r>
            <a:r>
              <a:rPr lang="en-GB" sz="2400" dirty="0"/>
              <a:t>febrile patients at the first visit to get the baseline HCT, WBC and PLT.</a:t>
            </a:r>
          </a:p>
          <a:p>
            <a:pPr lvl="1"/>
            <a:r>
              <a:rPr lang="en-GB" sz="2400" dirty="0" smtClean="0"/>
              <a:t>All </a:t>
            </a:r>
            <a:r>
              <a:rPr lang="en-GB" sz="2400" dirty="0"/>
              <a:t>patients with warning signs.</a:t>
            </a:r>
          </a:p>
          <a:p>
            <a:pPr lvl="1"/>
            <a:r>
              <a:rPr lang="en-GB" sz="2400" dirty="0" smtClean="0"/>
              <a:t>All </a:t>
            </a:r>
            <a:r>
              <a:rPr lang="en-GB" sz="2400" dirty="0"/>
              <a:t>patients with fever &gt;3 days.</a:t>
            </a:r>
          </a:p>
          <a:p>
            <a:pPr lvl="1"/>
            <a:r>
              <a:rPr lang="en-GB" sz="2400" dirty="0" smtClean="0"/>
              <a:t>All </a:t>
            </a:r>
            <a:r>
              <a:rPr lang="en-GB" sz="2400" dirty="0"/>
              <a:t>patients with circulatory disturbance/shock (these patients should undergo </a:t>
            </a:r>
            <a:r>
              <a:rPr lang="en-GB" sz="2400" dirty="0" smtClean="0"/>
              <a:t>a glucose </a:t>
            </a:r>
            <a:r>
              <a:rPr lang="en-GB" sz="2400" dirty="0"/>
              <a:t>check).</a:t>
            </a:r>
          </a:p>
          <a:p>
            <a:r>
              <a:rPr lang="en-GB" sz="2400" b="1" dirty="0"/>
              <a:t>Results of CBC: </a:t>
            </a:r>
            <a:r>
              <a:rPr lang="en-GB" sz="2400" dirty="0"/>
              <a:t>If </a:t>
            </a:r>
            <a:r>
              <a:rPr lang="en-GB" sz="2400" dirty="0" err="1"/>
              <a:t>leucopenia</a:t>
            </a:r>
            <a:r>
              <a:rPr lang="en-GB" sz="2400" dirty="0"/>
              <a:t> and/or thrombocytopenia is present, those with </a:t>
            </a:r>
            <a:r>
              <a:rPr lang="en-GB" sz="2400" dirty="0" smtClean="0"/>
              <a:t>warning signs </a:t>
            </a:r>
            <a:r>
              <a:rPr lang="en-GB" sz="2400" dirty="0"/>
              <a:t>should be sent for immediate medical consultation.</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3603933385"/>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Primary triage</a:t>
            </a:r>
          </a:p>
        </p:txBody>
      </p:sp>
      <p:sp>
        <p:nvSpPr>
          <p:cNvPr id="2" name="Content Placeholder 1"/>
          <p:cNvSpPr>
            <a:spLocks noGrp="1"/>
          </p:cNvSpPr>
          <p:nvPr>
            <p:ph idx="1"/>
          </p:nvPr>
        </p:nvSpPr>
        <p:spPr/>
        <p:txBody>
          <a:bodyPr/>
          <a:lstStyle/>
          <a:p>
            <a:r>
              <a:rPr lang="en-GB" b="1" dirty="0"/>
              <a:t>Medical consultation:</a:t>
            </a:r>
            <a:r>
              <a:rPr lang="en-GB" dirty="0"/>
              <a:t> Immediate medical consultation is recommended for </a:t>
            </a:r>
            <a:r>
              <a:rPr lang="en-GB" dirty="0" smtClean="0"/>
              <a:t>the following:</a:t>
            </a:r>
          </a:p>
          <a:p>
            <a:pPr lvl="1"/>
            <a:r>
              <a:rPr lang="en-GB" sz="2400" dirty="0"/>
              <a:t>shock.</a:t>
            </a:r>
          </a:p>
          <a:p>
            <a:pPr lvl="1"/>
            <a:r>
              <a:rPr lang="en-GB" sz="2400" dirty="0" smtClean="0"/>
              <a:t>patients </a:t>
            </a:r>
            <a:r>
              <a:rPr lang="en-GB" sz="2400" dirty="0"/>
              <a:t>with warning signs, especially those whose illness lasts for &gt;4 days.</a:t>
            </a:r>
            <a:endParaRPr lang="en-GB"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1527536129"/>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Primary triage</a:t>
            </a:r>
          </a:p>
        </p:txBody>
      </p:sp>
      <p:sp>
        <p:nvSpPr>
          <p:cNvPr id="2" name="Content Placeholder 1"/>
          <p:cNvSpPr>
            <a:spLocks noGrp="1"/>
          </p:cNvSpPr>
          <p:nvPr>
            <p:ph idx="1"/>
          </p:nvPr>
        </p:nvSpPr>
        <p:spPr>
          <a:xfrm>
            <a:off x="457200" y="1295400"/>
            <a:ext cx="7620000" cy="4800600"/>
          </a:xfrm>
        </p:spPr>
        <p:txBody>
          <a:bodyPr>
            <a:normAutofit/>
          </a:bodyPr>
          <a:lstStyle/>
          <a:p>
            <a:r>
              <a:rPr lang="en-GB" dirty="0" smtClean="0"/>
              <a:t>Decision </a:t>
            </a:r>
            <a:r>
              <a:rPr lang="en-GB" dirty="0"/>
              <a:t>for observation and treatment</a:t>
            </a:r>
            <a:r>
              <a:rPr lang="en-GB" dirty="0" smtClean="0"/>
              <a:t>:</a:t>
            </a:r>
          </a:p>
          <a:p>
            <a:pPr lvl="1"/>
            <a:r>
              <a:rPr lang="en-GB" dirty="0">
                <a:solidFill>
                  <a:srgbClr val="FF0000"/>
                </a:solidFill>
              </a:rPr>
              <a:t>Shock: </a:t>
            </a:r>
            <a:r>
              <a:rPr lang="en-GB" dirty="0"/>
              <a:t>Resuscitation and admission</a:t>
            </a:r>
            <a:r>
              <a:rPr lang="en-GB" dirty="0" smtClean="0"/>
              <a:t>.</a:t>
            </a:r>
          </a:p>
          <a:p>
            <a:pPr lvl="1"/>
            <a:endParaRPr lang="en-GB" dirty="0"/>
          </a:p>
          <a:p>
            <a:pPr lvl="1"/>
            <a:r>
              <a:rPr lang="en-GB" dirty="0" err="1" smtClean="0">
                <a:solidFill>
                  <a:srgbClr val="FF0000"/>
                </a:solidFill>
              </a:rPr>
              <a:t>Hypoglycemic</a:t>
            </a:r>
            <a:r>
              <a:rPr lang="en-GB" dirty="0" smtClean="0">
                <a:solidFill>
                  <a:srgbClr val="FF0000"/>
                </a:solidFill>
              </a:rPr>
              <a:t> </a:t>
            </a:r>
            <a:r>
              <a:rPr lang="en-GB" dirty="0">
                <a:solidFill>
                  <a:srgbClr val="FF0000"/>
                </a:solidFill>
              </a:rPr>
              <a:t>patients </a:t>
            </a:r>
            <a:r>
              <a:rPr lang="en-GB" dirty="0"/>
              <a:t>without </a:t>
            </a:r>
            <a:r>
              <a:rPr lang="en-GB" dirty="0" err="1"/>
              <a:t>leucopenia</a:t>
            </a:r>
            <a:r>
              <a:rPr lang="en-GB" dirty="0"/>
              <a:t> and/or thrombocytopenia </a:t>
            </a:r>
            <a:r>
              <a:rPr lang="en-GB" dirty="0" smtClean="0"/>
              <a:t>should receive </a:t>
            </a:r>
            <a:r>
              <a:rPr lang="en-GB" dirty="0"/>
              <a:t>emergency glucose infusion and intravenous glucose containing </a:t>
            </a:r>
            <a:r>
              <a:rPr lang="en-GB" dirty="0" smtClean="0"/>
              <a:t>fluids. </a:t>
            </a:r>
          </a:p>
          <a:p>
            <a:pPr lvl="2"/>
            <a:r>
              <a:rPr lang="en-GB" sz="2000" dirty="0" smtClean="0">
                <a:solidFill>
                  <a:srgbClr val="7030A0"/>
                </a:solidFill>
              </a:rPr>
              <a:t>Laboratory </a:t>
            </a:r>
            <a:r>
              <a:rPr lang="en-GB" sz="2000" dirty="0">
                <a:solidFill>
                  <a:srgbClr val="7030A0"/>
                </a:solidFill>
              </a:rPr>
              <a:t>investigations should be done to determine the likely cause of illness.</a:t>
            </a:r>
          </a:p>
          <a:p>
            <a:pPr lvl="2"/>
            <a:r>
              <a:rPr lang="en-GB" sz="2000" dirty="0">
                <a:solidFill>
                  <a:srgbClr val="7030A0"/>
                </a:solidFill>
              </a:rPr>
              <a:t>These patients should be observed for a period of 8–24 hours. Ensure </a:t>
            </a:r>
            <a:r>
              <a:rPr lang="en-GB" sz="2000" dirty="0" smtClean="0">
                <a:solidFill>
                  <a:srgbClr val="7030A0"/>
                </a:solidFill>
              </a:rPr>
              <a:t>clinical improvement </a:t>
            </a:r>
            <a:r>
              <a:rPr lang="en-GB" sz="2000" dirty="0">
                <a:solidFill>
                  <a:srgbClr val="7030A0"/>
                </a:solidFill>
              </a:rPr>
              <a:t>before sending them home, and they should be monitored daily.</a:t>
            </a:r>
          </a:p>
          <a:p>
            <a:pPr lvl="1"/>
            <a:r>
              <a:rPr lang="en-GB" dirty="0" smtClean="0"/>
              <a:t>Those </a:t>
            </a:r>
            <a:r>
              <a:rPr lang="en-GB" dirty="0"/>
              <a:t>with </a:t>
            </a:r>
            <a:r>
              <a:rPr lang="en-GB" dirty="0">
                <a:solidFill>
                  <a:srgbClr val="FF0000"/>
                </a:solidFill>
              </a:rPr>
              <a:t>warning signs.</a:t>
            </a:r>
          </a:p>
          <a:p>
            <a:pPr lvl="1"/>
            <a:r>
              <a:rPr lang="en-GB" dirty="0" smtClean="0">
                <a:solidFill>
                  <a:srgbClr val="FF0000"/>
                </a:solidFill>
              </a:rPr>
              <a:t>High-risk </a:t>
            </a:r>
            <a:r>
              <a:rPr lang="en-GB" dirty="0">
                <a:solidFill>
                  <a:srgbClr val="FF0000"/>
                </a:solidFill>
              </a:rPr>
              <a:t>patients </a:t>
            </a:r>
            <a:r>
              <a:rPr lang="en-GB" dirty="0"/>
              <a:t>with </a:t>
            </a:r>
            <a:r>
              <a:rPr lang="en-GB" dirty="0" err="1"/>
              <a:t>leucopenia</a:t>
            </a:r>
            <a:r>
              <a:rPr lang="en-GB" dirty="0"/>
              <a:t> and thrombocytopenia.</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3034894097"/>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Primary triage</a:t>
            </a:r>
          </a:p>
        </p:txBody>
      </p:sp>
      <p:sp>
        <p:nvSpPr>
          <p:cNvPr id="2" name="Content Placeholder 1"/>
          <p:cNvSpPr>
            <a:spLocks noGrp="1"/>
          </p:cNvSpPr>
          <p:nvPr>
            <p:ph idx="1"/>
          </p:nvPr>
        </p:nvSpPr>
        <p:spPr/>
        <p:txBody>
          <a:bodyPr/>
          <a:lstStyle/>
          <a:p>
            <a:r>
              <a:rPr lang="en-GB" b="1" dirty="0"/>
              <a:t>Follow-up visits: </a:t>
            </a:r>
            <a:endParaRPr lang="en-GB" b="1" dirty="0" smtClean="0"/>
          </a:p>
          <a:p>
            <a:pPr lvl="1"/>
            <a:r>
              <a:rPr lang="en-GB" dirty="0" smtClean="0"/>
              <a:t>Patients </a:t>
            </a:r>
            <a:r>
              <a:rPr lang="en-GB" dirty="0"/>
              <a:t>should be aware that the critical period is during </a:t>
            </a:r>
            <a:r>
              <a:rPr lang="en-GB" dirty="0" smtClean="0"/>
              <a:t>the afebrile </a:t>
            </a:r>
            <a:r>
              <a:rPr lang="en-GB" dirty="0"/>
              <a:t>phase and that follow-up with CBC is essential to detect early danger </a:t>
            </a:r>
            <a:r>
              <a:rPr lang="en-GB" dirty="0" smtClean="0"/>
              <a:t>signs such </a:t>
            </a:r>
            <a:r>
              <a:rPr lang="en-GB" dirty="0"/>
              <a:t>as </a:t>
            </a:r>
            <a:r>
              <a:rPr lang="en-GB" dirty="0" err="1"/>
              <a:t>leucopenia</a:t>
            </a:r>
            <a:r>
              <a:rPr lang="en-GB" dirty="0"/>
              <a:t>, thrombocytopenia, and/or haematocrit rise. </a:t>
            </a:r>
            <a:endParaRPr lang="en-GB" dirty="0" smtClean="0"/>
          </a:p>
          <a:p>
            <a:pPr lvl="1"/>
            <a:r>
              <a:rPr lang="en-GB" dirty="0" smtClean="0"/>
              <a:t>Daily </a:t>
            </a:r>
            <a:r>
              <a:rPr lang="en-GB" dirty="0"/>
              <a:t>follow-up </a:t>
            </a:r>
            <a:r>
              <a:rPr lang="en-GB" dirty="0" smtClean="0"/>
              <a:t>is recommended </a:t>
            </a:r>
            <a:r>
              <a:rPr lang="en-GB" dirty="0"/>
              <a:t>for all patients except those who have resumed normal activities or </a:t>
            </a:r>
            <a:r>
              <a:rPr lang="en-GB" dirty="0" smtClean="0"/>
              <a:t>are normal </a:t>
            </a:r>
            <a:r>
              <a:rPr lang="en-GB" dirty="0"/>
              <a:t>when the temperature subsides.</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3034894097"/>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990600"/>
            <a:ext cx="8382000" cy="3886200"/>
          </a:xfrm>
        </p:spPr>
        <p:txBody>
          <a:bodyPr>
            <a:normAutofit/>
          </a:bodyPr>
          <a:lstStyle/>
          <a:p>
            <a:r>
              <a:rPr lang="en-GB" sz="4400" dirty="0"/>
              <a:t>Management of DF/DHF cases in hospital observation </a:t>
            </a:r>
            <a:r>
              <a:rPr lang="en-GB" sz="4400" dirty="0" smtClean="0"/>
              <a:t>wards/ on </a:t>
            </a:r>
            <a:r>
              <a:rPr lang="en-GB" sz="4400" dirty="0"/>
              <a:t>admission</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3367523833"/>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382000" cy="1401762"/>
          </a:xfrm>
        </p:spPr>
        <p:txBody>
          <a:bodyPr>
            <a:noAutofit/>
          </a:bodyPr>
          <a:lstStyle/>
          <a:p>
            <a:r>
              <a:rPr lang="en-GB" sz="2800" dirty="0"/>
              <a:t>Monitoring of dengue/DHF patients during the critical period (</a:t>
            </a:r>
            <a:r>
              <a:rPr lang="en-GB" sz="2800" dirty="0" smtClean="0"/>
              <a:t>thrombocytopenia around 100K/mm3</a:t>
            </a:r>
            <a:r>
              <a:rPr lang="en-GB" sz="2800" dirty="0"/>
              <a:t>)</a:t>
            </a:r>
          </a:p>
        </p:txBody>
      </p:sp>
      <p:sp>
        <p:nvSpPr>
          <p:cNvPr id="2" name="Content Placeholder 1"/>
          <p:cNvSpPr>
            <a:spLocks noGrp="1"/>
          </p:cNvSpPr>
          <p:nvPr>
            <p:ph idx="1"/>
          </p:nvPr>
        </p:nvSpPr>
        <p:spPr>
          <a:xfrm>
            <a:off x="457200" y="1905000"/>
            <a:ext cx="8229600" cy="4525963"/>
          </a:xfrm>
        </p:spPr>
        <p:txBody>
          <a:bodyPr>
            <a:normAutofit/>
          </a:bodyPr>
          <a:lstStyle/>
          <a:p>
            <a:r>
              <a:rPr lang="en-GB" dirty="0"/>
              <a:t>The critical period of DHF refers to the </a:t>
            </a:r>
            <a:r>
              <a:rPr lang="en-GB" dirty="0">
                <a:solidFill>
                  <a:srgbClr val="FF0000"/>
                </a:solidFill>
              </a:rPr>
              <a:t>period of plasma leakage</a:t>
            </a:r>
            <a:r>
              <a:rPr lang="en-GB" dirty="0"/>
              <a:t> which starts around </a:t>
            </a:r>
            <a:r>
              <a:rPr lang="en-GB" dirty="0" smtClean="0"/>
              <a:t>the </a:t>
            </a:r>
            <a:r>
              <a:rPr lang="en-GB" dirty="0"/>
              <a:t>transition from </a:t>
            </a:r>
            <a:r>
              <a:rPr lang="en-GB" dirty="0">
                <a:solidFill>
                  <a:srgbClr val="FF0000"/>
                </a:solidFill>
              </a:rPr>
              <a:t>febrile to afebrile phase</a:t>
            </a:r>
            <a:r>
              <a:rPr lang="en-GB" dirty="0"/>
              <a:t>. </a:t>
            </a:r>
            <a:endParaRPr lang="en-GB" dirty="0" smtClean="0"/>
          </a:p>
          <a:p>
            <a:r>
              <a:rPr lang="en-GB" dirty="0" smtClean="0"/>
              <a:t>Thrombocytopenia </a:t>
            </a:r>
            <a:r>
              <a:rPr lang="en-GB" dirty="0"/>
              <a:t>is a </a:t>
            </a:r>
            <a:r>
              <a:rPr lang="en-GB" dirty="0" smtClean="0"/>
              <a:t>sensitive indicator </a:t>
            </a:r>
            <a:r>
              <a:rPr lang="en-GB" dirty="0"/>
              <a:t>of plasma leakage but may also be observed in patients with DF. </a:t>
            </a:r>
            <a:endParaRPr lang="en-GB" dirty="0" smtClean="0"/>
          </a:p>
          <a:p>
            <a:r>
              <a:rPr lang="en-GB" dirty="0" smtClean="0"/>
              <a:t>A </a:t>
            </a:r>
            <a:r>
              <a:rPr lang="en-GB" dirty="0"/>
              <a:t>rising haematocrit </a:t>
            </a:r>
            <a:r>
              <a:rPr lang="en-GB" dirty="0" smtClean="0"/>
              <a:t>of 10</a:t>
            </a:r>
            <a:r>
              <a:rPr lang="en-GB" dirty="0"/>
              <a:t>% above baseline is an early objective indicator of plasma leakage. </a:t>
            </a:r>
            <a:endParaRPr lang="en-GB" dirty="0" smtClean="0"/>
          </a:p>
          <a:p>
            <a:r>
              <a:rPr lang="en-GB" dirty="0" smtClean="0">
                <a:solidFill>
                  <a:srgbClr val="FF0000"/>
                </a:solidFill>
              </a:rPr>
              <a:t>Intravenous </a:t>
            </a:r>
            <a:r>
              <a:rPr lang="en-GB" dirty="0">
                <a:solidFill>
                  <a:srgbClr val="FF0000"/>
                </a:solidFill>
              </a:rPr>
              <a:t>fluid </a:t>
            </a:r>
            <a:r>
              <a:rPr lang="en-GB" dirty="0" smtClean="0">
                <a:solidFill>
                  <a:srgbClr val="FF0000"/>
                </a:solidFill>
              </a:rPr>
              <a:t>therapy should </a:t>
            </a:r>
            <a:r>
              <a:rPr lang="en-GB" dirty="0">
                <a:solidFill>
                  <a:srgbClr val="FF0000"/>
                </a:solidFill>
              </a:rPr>
              <a:t>be started in patients with poor oral intake or further increase in haematocrit and those </a:t>
            </a:r>
            <a:r>
              <a:rPr lang="en-GB" dirty="0" smtClean="0">
                <a:solidFill>
                  <a:srgbClr val="FF0000"/>
                </a:solidFill>
              </a:rPr>
              <a:t>with warning </a:t>
            </a:r>
            <a:r>
              <a:rPr lang="en-GB" dirty="0">
                <a:solidFill>
                  <a:srgbClr val="FF0000"/>
                </a:solidFill>
              </a:rPr>
              <a:t>signs.</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1526656938"/>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GB" sz="3600" b="0" dirty="0" smtClean="0"/>
              <a:t>Parameters that should </a:t>
            </a:r>
            <a:r>
              <a:rPr lang="en-GB" sz="3600" b="0" dirty="0"/>
              <a:t>be monitored:</a:t>
            </a:r>
            <a:endParaRPr lang="en-GB" sz="3600" dirty="0"/>
          </a:p>
        </p:txBody>
      </p:sp>
      <p:sp>
        <p:nvSpPr>
          <p:cNvPr id="2" name="Content Placeholder 1"/>
          <p:cNvSpPr>
            <a:spLocks noGrp="1"/>
          </p:cNvSpPr>
          <p:nvPr>
            <p:ph idx="1"/>
          </p:nvPr>
        </p:nvSpPr>
        <p:spPr/>
        <p:txBody>
          <a:bodyPr>
            <a:normAutofit/>
          </a:bodyPr>
          <a:lstStyle/>
          <a:p>
            <a:r>
              <a:rPr lang="en-GB" dirty="0">
                <a:solidFill>
                  <a:srgbClr val="C00000"/>
                </a:solidFill>
              </a:rPr>
              <a:t>General condition</a:t>
            </a:r>
            <a:r>
              <a:rPr lang="en-GB" dirty="0"/>
              <a:t>, appetite, vomiting, bleeding and other signs and symptoms.</a:t>
            </a:r>
          </a:p>
          <a:p>
            <a:r>
              <a:rPr lang="en-GB" dirty="0" smtClean="0">
                <a:solidFill>
                  <a:srgbClr val="C00000"/>
                </a:solidFill>
              </a:rPr>
              <a:t>Peripheral </a:t>
            </a:r>
            <a:r>
              <a:rPr lang="en-GB" dirty="0">
                <a:solidFill>
                  <a:srgbClr val="C00000"/>
                </a:solidFill>
              </a:rPr>
              <a:t>perfusion </a:t>
            </a:r>
            <a:r>
              <a:rPr lang="en-GB" dirty="0"/>
              <a:t>can be performed as frequently as is indicated because it is an </a:t>
            </a:r>
            <a:r>
              <a:rPr lang="en-GB" dirty="0" smtClean="0"/>
              <a:t>early indicator </a:t>
            </a:r>
            <a:r>
              <a:rPr lang="en-GB" dirty="0"/>
              <a:t>of shock and is easy and fast to perform.</a:t>
            </a:r>
          </a:p>
          <a:p>
            <a:r>
              <a:rPr lang="en-GB" dirty="0" smtClean="0">
                <a:solidFill>
                  <a:srgbClr val="C00000"/>
                </a:solidFill>
              </a:rPr>
              <a:t>Vital </a:t>
            </a:r>
            <a:r>
              <a:rPr lang="en-GB" dirty="0">
                <a:solidFill>
                  <a:srgbClr val="C00000"/>
                </a:solidFill>
              </a:rPr>
              <a:t>signs </a:t>
            </a:r>
            <a:r>
              <a:rPr lang="en-GB" dirty="0"/>
              <a:t>such as temperature, pulse rate, respiratory rate and blood pressure should </a:t>
            </a:r>
            <a:r>
              <a:rPr lang="en-GB" dirty="0" smtClean="0"/>
              <a:t>be checked </a:t>
            </a:r>
            <a:r>
              <a:rPr lang="en-GB" dirty="0"/>
              <a:t>at least every 2–4 hours in non-shock patients and 1–2 hours in shock patients</a:t>
            </a:r>
            <a:r>
              <a:rPr lang="en-GB" dirty="0" smtClean="0"/>
              <a:t>.</a:t>
            </a:r>
            <a:endParaRPr lang="en-GB"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2381106820"/>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smtClean="0"/>
              <a:t>Duration </a:t>
            </a:r>
            <a:r>
              <a:rPr lang="en-GB" dirty="0"/>
              <a:t>of intravenous fluid therapy</a:t>
            </a:r>
          </a:p>
        </p:txBody>
      </p:sp>
      <p:sp>
        <p:nvSpPr>
          <p:cNvPr id="2" name="Content Placeholder 1"/>
          <p:cNvSpPr>
            <a:spLocks noGrp="1"/>
          </p:cNvSpPr>
          <p:nvPr>
            <p:ph idx="1"/>
          </p:nvPr>
        </p:nvSpPr>
        <p:spPr/>
        <p:txBody>
          <a:bodyPr>
            <a:normAutofit/>
          </a:bodyPr>
          <a:lstStyle/>
          <a:p>
            <a:r>
              <a:rPr lang="en-GB" dirty="0" smtClean="0"/>
              <a:t>The </a:t>
            </a:r>
            <a:r>
              <a:rPr lang="en-GB" dirty="0"/>
              <a:t>duration of intravenous fluid therapy </a:t>
            </a:r>
            <a:r>
              <a:rPr lang="en-GB" dirty="0">
                <a:solidFill>
                  <a:srgbClr val="FF0000"/>
                </a:solidFill>
              </a:rPr>
              <a:t>should not exceed 24 to 48 hours</a:t>
            </a:r>
            <a:r>
              <a:rPr lang="en-GB" dirty="0"/>
              <a:t> for those </a:t>
            </a:r>
            <a:r>
              <a:rPr lang="en-GB" dirty="0" smtClean="0"/>
              <a:t>with shock</a:t>
            </a:r>
            <a:r>
              <a:rPr lang="en-GB" dirty="0"/>
              <a:t>. </a:t>
            </a:r>
            <a:endParaRPr lang="en-GB" dirty="0" smtClean="0"/>
          </a:p>
          <a:p>
            <a:r>
              <a:rPr lang="en-GB" dirty="0" smtClean="0"/>
              <a:t>However</a:t>
            </a:r>
            <a:r>
              <a:rPr lang="en-GB" dirty="0"/>
              <a:t>, for those patients who do not have shock, the duration of </a:t>
            </a:r>
            <a:r>
              <a:rPr lang="en-GB" dirty="0" smtClean="0"/>
              <a:t>intravenous fluid </a:t>
            </a:r>
            <a:r>
              <a:rPr lang="en-GB" dirty="0"/>
              <a:t>therapy may have to be longer but </a:t>
            </a:r>
            <a:r>
              <a:rPr lang="en-GB" dirty="0">
                <a:solidFill>
                  <a:srgbClr val="FF0000"/>
                </a:solidFill>
              </a:rPr>
              <a:t>not more than 60 to 72 hours</a:t>
            </a:r>
            <a:r>
              <a:rPr lang="en-GB" dirty="0"/>
              <a:t>. </a:t>
            </a:r>
            <a:endParaRPr lang="en-GB" dirty="0" smtClean="0"/>
          </a:p>
          <a:p>
            <a:r>
              <a:rPr lang="en-GB" dirty="0" smtClean="0"/>
              <a:t>This </a:t>
            </a:r>
            <a:r>
              <a:rPr lang="en-GB" dirty="0"/>
              <a:t>is because </a:t>
            </a:r>
            <a:r>
              <a:rPr lang="en-GB" dirty="0" smtClean="0"/>
              <a:t>the latter </a:t>
            </a:r>
            <a:r>
              <a:rPr lang="en-GB" dirty="0"/>
              <a:t>group of patients has just entered the plasma leakage period while shock patients </a:t>
            </a:r>
            <a:r>
              <a:rPr lang="en-GB" dirty="0" smtClean="0"/>
              <a:t>have experienced </a:t>
            </a:r>
            <a:r>
              <a:rPr lang="en-GB" dirty="0"/>
              <a:t>a longer duration of plasma leakage before intravenous therapy is begun.</a:t>
            </a:r>
          </a:p>
          <a:p>
            <a:r>
              <a:rPr lang="en-GB" dirty="0" smtClean="0"/>
              <a:t>In </a:t>
            </a:r>
            <a:r>
              <a:rPr lang="en-GB" dirty="0"/>
              <a:t>obese patients, the ideal body weight should be used as a guide to calculate the </a:t>
            </a:r>
            <a:r>
              <a:rPr lang="en-GB" dirty="0" smtClean="0"/>
              <a:t>fluid volume.</a:t>
            </a:r>
            <a:endParaRPr lang="en-GB"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2843551151"/>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GB" sz="3600" b="0" dirty="0" smtClean="0"/>
              <a:t>Parameters that should </a:t>
            </a:r>
            <a:r>
              <a:rPr lang="en-GB" sz="3600" b="0" dirty="0"/>
              <a:t>be monitored:</a:t>
            </a:r>
            <a:endParaRPr lang="en-GB" sz="3600" dirty="0"/>
          </a:p>
        </p:txBody>
      </p:sp>
      <p:sp>
        <p:nvSpPr>
          <p:cNvPr id="2" name="Content Placeholder 1"/>
          <p:cNvSpPr>
            <a:spLocks noGrp="1"/>
          </p:cNvSpPr>
          <p:nvPr>
            <p:ph idx="1"/>
          </p:nvPr>
        </p:nvSpPr>
        <p:spPr>
          <a:xfrm>
            <a:off x="457200" y="1600200"/>
            <a:ext cx="7620000" cy="4267200"/>
          </a:xfrm>
        </p:spPr>
        <p:txBody>
          <a:bodyPr>
            <a:normAutofit lnSpcReduction="10000"/>
          </a:bodyPr>
          <a:lstStyle/>
          <a:p>
            <a:r>
              <a:rPr lang="en-GB" dirty="0" smtClean="0">
                <a:solidFill>
                  <a:srgbClr val="C00000"/>
                </a:solidFill>
              </a:rPr>
              <a:t>Serial </a:t>
            </a:r>
            <a:r>
              <a:rPr lang="en-GB" dirty="0">
                <a:solidFill>
                  <a:srgbClr val="C00000"/>
                </a:solidFill>
              </a:rPr>
              <a:t>haematocrit </a:t>
            </a:r>
            <a:r>
              <a:rPr lang="en-GB" dirty="0"/>
              <a:t>should be performed at least every four to six hours in stable cases </a:t>
            </a:r>
            <a:r>
              <a:rPr lang="en-GB" dirty="0" smtClean="0"/>
              <a:t>and should </a:t>
            </a:r>
            <a:r>
              <a:rPr lang="en-GB" dirty="0"/>
              <a:t>be more frequent in unstable patients or those with suspected bleeding. </a:t>
            </a:r>
            <a:endParaRPr lang="en-GB" dirty="0" smtClean="0"/>
          </a:p>
          <a:p>
            <a:r>
              <a:rPr lang="en-GB" dirty="0" smtClean="0"/>
              <a:t>It should be </a:t>
            </a:r>
            <a:r>
              <a:rPr lang="en-GB" dirty="0"/>
              <a:t>noted that haematocrit should be done before fluid resuscitation. If this is not </a:t>
            </a:r>
            <a:r>
              <a:rPr lang="en-GB" dirty="0" smtClean="0"/>
              <a:t>possible, then </a:t>
            </a:r>
            <a:r>
              <a:rPr lang="en-GB" dirty="0"/>
              <a:t>it should be done after the fluid bolus but not during the infusion of the bolus.</a:t>
            </a:r>
          </a:p>
          <a:p>
            <a:r>
              <a:rPr lang="en-GB" dirty="0" smtClean="0">
                <a:solidFill>
                  <a:srgbClr val="C00000"/>
                </a:solidFill>
              </a:rPr>
              <a:t>Urine </a:t>
            </a:r>
            <a:r>
              <a:rPr lang="en-GB" dirty="0">
                <a:solidFill>
                  <a:srgbClr val="C00000"/>
                </a:solidFill>
              </a:rPr>
              <a:t>output </a:t>
            </a:r>
            <a:r>
              <a:rPr lang="en-GB" dirty="0"/>
              <a:t>(amount of urine) should be recorded at least every 8 to 12 hours </a:t>
            </a:r>
            <a:r>
              <a:rPr lang="en-GB" dirty="0" smtClean="0"/>
              <a:t>in uncomplicated </a:t>
            </a:r>
            <a:r>
              <a:rPr lang="en-GB" dirty="0"/>
              <a:t>cases and on an hourly basis in patients </a:t>
            </a:r>
            <a:r>
              <a:rPr lang="en-GB" dirty="0" smtClean="0"/>
              <a:t>with profound/prolonged </a:t>
            </a:r>
            <a:r>
              <a:rPr lang="en-GB" dirty="0"/>
              <a:t>shock </a:t>
            </a:r>
            <a:r>
              <a:rPr lang="en-GB" dirty="0" smtClean="0"/>
              <a:t>or those </a:t>
            </a:r>
            <a:r>
              <a:rPr lang="en-GB" dirty="0"/>
              <a:t>with fluid overload. </a:t>
            </a:r>
            <a:endParaRPr lang="en-GB" dirty="0" smtClean="0"/>
          </a:p>
          <a:p>
            <a:r>
              <a:rPr lang="en-GB" dirty="0" smtClean="0"/>
              <a:t>During </a:t>
            </a:r>
            <a:r>
              <a:rPr lang="en-GB" dirty="0"/>
              <a:t>this period the amount of urine output should be </a:t>
            </a:r>
            <a:r>
              <a:rPr lang="en-GB" dirty="0" smtClean="0"/>
              <a:t>about 0.5 ml/kg/h.</a:t>
            </a:r>
            <a:endParaRPr lang="en-GB"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430721432"/>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course</a:t>
            </a:r>
          </a:p>
        </p:txBody>
      </p:sp>
      <p:pic>
        <p:nvPicPr>
          <p:cNvPr id="3074" name="Picture 2"/>
          <p:cNvPicPr>
            <a:picLocks noGrp="1" noChangeAspect="1" noChangeArrowheads="1"/>
          </p:cNvPicPr>
          <p:nvPr>
            <p:ph idx="1"/>
          </p:nvPr>
        </p:nvPicPr>
        <p:blipFill>
          <a:blip r:embed="rId2" cstate="print"/>
          <a:srcRect/>
          <a:stretch>
            <a:fillRect/>
          </a:stretch>
        </p:blipFill>
        <p:spPr bwMode="auto">
          <a:xfrm>
            <a:off x="1371600" y="3505200"/>
            <a:ext cx="2362200" cy="2343150"/>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4724400" y="3581400"/>
            <a:ext cx="2590800" cy="2286000"/>
          </a:xfrm>
          <a:prstGeom prst="rect">
            <a:avLst/>
          </a:prstGeom>
          <a:noFill/>
          <a:ln w="9525">
            <a:noFill/>
            <a:miter lim="800000"/>
            <a:headEnd/>
            <a:tailEnd/>
          </a:ln>
        </p:spPr>
      </p:pic>
      <p:sp>
        <p:nvSpPr>
          <p:cNvPr id="6" name="Rectangle 5"/>
          <p:cNvSpPr/>
          <p:nvPr/>
        </p:nvSpPr>
        <p:spPr>
          <a:xfrm>
            <a:off x="4876800" y="5791200"/>
            <a:ext cx="1929759" cy="369332"/>
          </a:xfrm>
          <a:prstGeom prst="rect">
            <a:avLst/>
          </a:prstGeom>
        </p:spPr>
        <p:txBody>
          <a:bodyPr wrap="none">
            <a:spAutoFit/>
          </a:bodyPr>
          <a:lstStyle/>
          <a:p>
            <a:r>
              <a:rPr lang="en-US" b="1" dirty="0"/>
              <a:t> convalescent rash</a:t>
            </a:r>
            <a:endParaRPr lang="en-US" dirty="0"/>
          </a:p>
        </p:txBody>
      </p:sp>
      <p:sp>
        <p:nvSpPr>
          <p:cNvPr id="7" name="Rectangle 6"/>
          <p:cNvSpPr/>
          <p:nvPr/>
        </p:nvSpPr>
        <p:spPr>
          <a:xfrm>
            <a:off x="1219200" y="5867400"/>
            <a:ext cx="2769220" cy="369332"/>
          </a:xfrm>
          <a:prstGeom prst="rect">
            <a:avLst/>
          </a:prstGeom>
        </p:spPr>
        <p:txBody>
          <a:bodyPr wrap="none">
            <a:spAutoFit/>
          </a:bodyPr>
          <a:lstStyle/>
          <a:p>
            <a:r>
              <a:rPr lang="en-US" b="1" dirty="0"/>
              <a:t> </a:t>
            </a:r>
            <a:r>
              <a:rPr lang="en-US" b="1" dirty="0" err="1"/>
              <a:t>Conjunctival</a:t>
            </a:r>
            <a:r>
              <a:rPr lang="en-US" b="1" dirty="0"/>
              <a:t> </a:t>
            </a:r>
            <a:r>
              <a:rPr lang="en-US" b="1" dirty="0" err="1"/>
              <a:t>hemorrhhage</a:t>
            </a:r>
            <a:endParaRPr lang="en-US" dirty="0"/>
          </a:p>
        </p:txBody>
      </p:sp>
      <p:sp>
        <p:nvSpPr>
          <p:cNvPr id="8" name="Rectangle 7"/>
          <p:cNvSpPr/>
          <p:nvPr/>
        </p:nvSpPr>
        <p:spPr>
          <a:xfrm>
            <a:off x="609600" y="1371600"/>
            <a:ext cx="7162800" cy="1477328"/>
          </a:xfrm>
          <a:prstGeom prst="rect">
            <a:avLst/>
          </a:prstGeom>
        </p:spPr>
        <p:txBody>
          <a:bodyPr wrap="square">
            <a:spAutoFit/>
          </a:bodyPr>
          <a:lstStyle/>
          <a:p>
            <a:r>
              <a:rPr lang="en-US" dirty="0"/>
              <a:t>The clinical course of illness passes through the following three phases:</a:t>
            </a:r>
          </a:p>
          <a:p>
            <a:endParaRPr lang="en-US" dirty="0"/>
          </a:p>
          <a:p>
            <a:r>
              <a:rPr lang="en-US" dirty="0">
                <a:solidFill>
                  <a:srgbClr val="C00000"/>
                </a:solidFill>
              </a:rPr>
              <a:t>• Febrile phase</a:t>
            </a:r>
          </a:p>
          <a:p>
            <a:r>
              <a:rPr lang="en-US" dirty="0">
                <a:solidFill>
                  <a:srgbClr val="C00000"/>
                </a:solidFill>
              </a:rPr>
              <a:t>• Critical phase</a:t>
            </a:r>
          </a:p>
          <a:p>
            <a:r>
              <a:rPr lang="en-US" dirty="0">
                <a:solidFill>
                  <a:srgbClr val="C00000"/>
                </a:solidFill>
              </a:rPr>
              <a:t>• Convalescent phase</a:t>
            </a:r>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458200" cy="1143000"/>
          </a:xfrm>
        </p:spPr>
        <p:txBody>
          <a:bodyPr>
            <a:normAutofit fontScale="90000"/>
          </a:bodyPr>
          <a:lstStyle/>
          <a:p>
            <a:r>
              <a:rPr lang="en-GB" i="1" dirty="0"/>
              <a:t>Additional laboratory investigations</a:t>
            </a:r>
            <a:endParaRPr lang="en-GB" dirty="0"/>
          </a:p>
        </p:txBody>
      </p:sp>
      <p:sp>
        <p:nvSpPr>
          <p:cNvPr id="2" name="Content Placeholder 1"/>
          <p:cNvSpPr>
            <a:spLocks noGrp="1"/>
          </p:cNvSpPr>
          <p:nvPr>
            <p:ph idx="1"/>
          </p:nvPr>
        </p:nvSpPr>
        <p:spPr>
          <a:xfrm>
            <a:off x="457200" y="1600200"/>
            <a:ext cx="7620000" cy="4267200"/>
          </a:xfrm>
        </p:spPr>
        <p:txBody>
          <a:bodyPr>
            <a:normAutofit fontScale="92500" lnSpcReduction="20000"/>
          </a:bodyPr>
          <a:lstStyle/>
          <a:p>
            <a:r>
              <a:rPr lang="en-GB" dirty="0"/>
              <a:t>Complete blood count (CBC).</a:t>
            </a:r>
          </a:p>
          <a:p>
            <a:r>
              <a:rPr lang="en-GB" dirty="0" smtClean="0"/>
              <a:t>Blood </a:t>
            </a:r>
            <a:r>
              <a:rPr lang="en-GB" dirty="0"/>
              <a:t>glucose.</a:t>
            </a:r>
          </a:p>
          <a:p>
            <a:r>
              <a:rPr lang="en-GB" dirty="0" smtClean="0"/>
              <a:t>Blood </a:t>
            </a:r>
            <a:r>
              <a:rPr lang="en-GB" dirty="0"/>
              <a:t>gas analysis, lactate, if available.</a:t>
            </a:r>
          </a:p>
          <a:p>
            <a:r>
              <a:rPr lang="en-GB" dirty="0" smtClean="0"/>
              <a:t>Serum </a:t>
            </a:r>
            <a:r>
              <a:rPr lang="en-GB" dirty="0"/>
              <a:t>electrolytes and BUN, </a:t>
            </a:r>
            <a:r>
              <a:rPr lang="en-GB" dirty="0" err="1"/>
              <a:t>creatinine</a:t>
            </a:r>
            <a:r>
              <a:rPr lang="en-GB" dirty="0"/>
              <a:t>.</a:t>
            </a:r>
          </a:p>
          <a:p>
            <a:r>
              <a:rPr lang="en-GB" dirty="0" smtClean="0"/>
              <a:t>Serum </a:t>
            </a:r>
            <a:r>
              <a:rPr lang="en-GB" dirty="0"/>
              <a:t>calcium.</a:t>
            </a:r>
          </a:p>
          <a:p>
            <a:r>
              <a:rPr lang="en-GB" dirty="0" smtClean="0"/>
              <a:t>Liver </a:t>
            </a:r>
            <a:r>
              <a:rPr lang="en-GB" dirty="0"/>
              <a:t>function tests.</a:t>
            </a:r>
          </a:p>
          <a:p>
            <a:r>
              <a:rPr lang="en-GB" dirty="0" smtClean="0"/>
              <a:t>Coagulation </a:t>
            </a:r>
            <a:r>
              <a:rPr lang="en-GB" dirty="0"/>
              <a:t>profile, if available.</a:t>
            </a:r>
          </a:p>
          <a:p>
            <a:r>
              <a:rPr lang="en-GB" dirty="0" smtClean="0"/>
              <a:t>Right </a:t>
            </a:r>
            <a:r>
              <a:rPr lang="en-GB" dirty="0"/>
              <a:t>lateral decubitus chest radiograph (optional).</a:t>
            </a:r>
          </a:p>
          <a:p>
            <a:r>
              <a:rPr lang="en-GB" dirty="0" smtClean="0"/>
              <a:t>Group </a:t>
            </a:r>
            <a:r>
              <a:rPr lang="en-GB" dirty="0"/>
              <a:t>and match for fresh whole blood or fresh packed red cells.</a:t>
            </a:r>
          </a:p>
          <a:p>
            <a:r>
              <a:rPr lang="en-GB" dirty="0" smtClean="0"/>
              <a:t>Cardiac </a:t>
            </a:r>
            <a:r>
              <a:rPr lang="en-GB" dirty="0"/>
              <a:t>enzymes or ECG if indicated, especially in adults.</a:t>
            </a:r>
          </a:p>
          <a:p>
            <a:r>
              <a:rPr lang="en-GB" dirty="0" smtClean="0"/>
              <a:t>Serum </a:t>
            </a:r>
            <a:r>
              <a:rPr lang="en-GB" dirty="0"/>
              <a:t>amylase and ultrasound if abdominal pain does </a:t>
            </a:r>
            <a:r>
              <a:rPr lang="en-GB" dirty="0" smtClean="0"/>
              <a:t>not resolve </a:t>
            </a:r>
            <a:r>
              <a:rPr lang="en-GB" dirty="0"/>
              <a:t>with </a:t>
            </a:r>
            <a:r>
              <a:rPr lang="en-GB" dirty="0" smtClean="0"/>
              <a:t>fluid therapy</a:t>
            </a:r>
            <a:r>
              <a:rPr lang="en-GB" dirty="0"/>
              <a:t>.</a:t>
            </a:r>
          </a:p>
          <a:p>
            <a:r>
              <a:rPr lang="en-GB" dirty="0" smtClean="0"/>
              <a:t>Any </a:t>
            </a:r>
            <a:r>
              <a:rPr lang="en-GB" dirty="0"/>
              <a:t>other test, if indicated</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190038440"/>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solidFill>
                  <a:srgbClr val="FF0000"/>
                </a:solidFill>
              </a:rPr>
              <a:t>Intravenous fluid therapy in DHF during the critical period</a:t>
            </a:r>
          </a:p>
        </p:txBody>
      </p:sp>
      <p:sp>
        <p:nvSpPr>
          <p:cNvPr id="2" name="Content Placeholder 1"/>
          <p:cNvSpPr>
            <a:spLocks noGrp="1"/>
          </p:cNvSpPr>
          <p:nvPr>
            <p:ph idx="1"/>
          </p:nvPr>
        </p:nvSpPr>
        <p:spPr>
          <a:xfrm>
            <a:off x="457200" y="2133600"/>
            <a:ext cx="7620000" cy="4267200"/>
          </a:xfrm>
        </p:spPr>
        <p:txBody>
          <a:bodyPr/>
          <a:lstStyle/>
          <a:p>
            <a:r>
              <a:rPr lang="en-GB" sz="3200" dirty="0"/>
              <a:t>Indications for IV fluid:</a:t>
            </a:r>
          </a:p>
          <a:p>
            <a:pPr lvl="1"/>
            <a:r>
              <a:rPr lang="en-GB" sz="3200" dirty="0" smtClean="0"/>
              <a:t>When </a:t>
            </a:r>
            <a:r>
              <a:rPr lang="en-GB" sz="3200" dirty="0"/>
              <a:t>the patient cannot have adequate oral fluid intake or is vomiting.</a:t>
            </a:r>
          </a:p>
          <a:p>
            <a:pPr lvl="1"/>
            <a:r>
              <a:rPr lang="en-GB" sz="3200" dirty="0" smtClean="0"/>
              <a:t>When </a:t>
            </a:r>
            <a:r>
              <a:rPr lang="en-GB" sz="3200" dirty="0"/>
              <a:t>HCT continues to rise 10%–20% despite oral rehydration.</a:t>
            </a:r>
          </a:p>
          <a:p>
            <a:pPr lvl="1"/>
            <a:r>
              <a:rPr lang="en-GB" sz="3200" dirty="0" smtClean="0"/>
              <a:t>Impending </a:t>
            </a:r>
            <a:r>
              <a:rPr lang="en-GB" sz="3200" dirty="0"/>
              <a:t>shock/shock</a:t>
            </a:r>
            <a:r>
              <a:rPr lang="en-GB" sz="3200" dirty="0" smtClean="0"/>
              <a:t>.</a:t>
            </a:r>
          </a:p>
          <a:p>
            <a:pPr marL="594360" indent="-457200"/>
            <a:endParaRPr lang="en-GB"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437210449"/>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Management of DHF grade I, II (non-shock cases)</a:t>
            </a:r>
          </a:p>
        </p:txBody>
      </p:sp>
      <p:sp>
        <p:nvSpPr>
          <p:cNvPr id="2" name="Content Placeholder 1"/>
          <p:cNvSpPr>
            <a:spLocks noGrp="1"/>
          </p:cNvSpPr>
          <p:nvPr>
            <p:ph idx="1"/>
          </p:nvPr>
        </p:nvSpPr>
        <p:spPr/>
        <p:txBody>
          <a:bodyPr>
            <a:normAutofit/>
          </a:bodyPr>
          <a:lstStyle/>
          <a:p>
            <a:r>
              <a:rPr lang="en-GB" dirty="0"/>
              <a:t>In general, the fluid allowance (oral + IV) is about maintenance (</a:t>
            </a:r>
            <a:r>
              <a:rPr lang="en-GB" b="1" dirty="0"/>
              <a:t>for one day</a:t>
            </a:r>
            <a:r>
              <a:rPr lang="en-GB" dirty="0"/>
              <a:t>) + 5% deficit (</a:t>
            </a:r>
            <a:r>
              <a:rPr lang="en-GB" dirty="0" smtClean="0"/>
              <a:t>oral and </a:t>
            </a:r>
            <a:r>
              <a:rPr lang="en-GB" dirty="0"/>
              <a:t>IV fluid together), to be administered over </a:t>
            </a:r>
            <a:r>
              <a:rPr lang="en-GB" b="1" dirty="0"/>
              <a:t>48 </a:t>
            </a:r>
            <a:r>
              <a:rPr lang="en-GB" dirty="0"/>
              <a:t>hours. </a:t>
            </a:r>
            <a:endParaRPr lang="en-GB" dirty="0" smtClean="0"/>
          </a:p>
          <a:p>
            <a:r>
              <a:rPr lang="en-GB" dirty="0" smtClean="0"/>
              <a:t>For </a:t>
            </a:r>
            <a:r>
              <a:rPr lang="en-GB" dirty="0"/>
              <a:t>example, in a child weighing 20 </a:t>
            </a:r>
            <a:r>
              <a:rPr lang="en-GB" dirty="0" smtClean="0"/>
              <a:t>kg, the </a:t>
            </a:r>
            <a:r>
              <a:rPr lang="en-GB" dirty="0"/>
              <a:t>deficit of 5% is 50 ml/kg x 20 = </a:t>
            </a:r>
            <a:r>
              <a:rPr lang="en-GB" b="1" dirty="0"/>
              <a:t>1000 ml</a:t>
            </a:r>
            <a:r>
              <a:rPr lang="en-GB" dirty="0"/>
              <a:t>. </a:t>
            </a:r>
            <a:endParaRPr lang="en-GB" dirty="0" smtClean="0"/>
          </a:p>
          <a:p>
            <a:r>
              <a:rPr lang="en-GB" dirty="0" smtClean="0"/>
              <a:t>The </a:t>
            </a:r>
            <a:r>
              <a:rPr lang="en-GB" dirty="0"/>
              <a:t>maintenance is </a:t>
            </a:r>
            <a:r>
              <a:rPr lang="en-GB" b="1" dirty="0"/>
              <a:t>1500 ml for one day</a:t>
            </a:r>
            <a:r>
              <a:rPr lang="en-GB" dirty="0"/>
              <a:t>. </a:t>
            </a:r>
            <a:endParaRPr lang="en-GB" dirty="0" smtClean="0"/>
          </a:p>
          <a:p>
            <a:r>
              <a:rPr lang="en-GB" dirty="0" smtClean="0"/>
              <a:t>Hence, the </a:t>
            </a:r>
            <a:r>
              <a:rPr lang="en-GB" dirty="0"/>
              <a:t>total of M + 5% is </a:t>
            </a:r>
            <a:r>
              <a:rPr lang="en-GB" b="1" dirty="0"/>
              <a:t>2500 </a:t>
            </a:r>
            <a:r>
              <a:rPr lang="en-GB" b="1" dirty="0" smtClean="0"/>
              <a:t>ml</a:t>
            </a:r>
          </a:p>
          <a:p>
            <a:r>
              <a:rPr lang="en-GB" dirty="0" smtClean="0"/>
              <a:t>This </a:t>
            </a:r>
            <a:r>
              <a:rPr lang="en-GB" dirty="0"/>
              <a:t>volume is to be administered over </a:t>
            </a:r>
            <a:r>
              <a:rPr lang="en-GB" b="1" dirty="0"/>
              <a:t>48 hours in </a:t>
            </a:r>
            <a:r>
              <a:rPr lang="en-GB" b="1" dirty="0" smtClean="0"/>
              <a:t>non-shock patients</a:t>
            </a:r>
            <a:r>
              <a:rPr lang="en-GB" dirty="0"/>
              <a:t>.</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2780641820"/>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b="0" dirty="0"/>
              <a:t>Rate of IV fluid in adults and children</a:t>
            </a:r>
            <a:endParaRPr lang="en-GB"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 y="2128838"/>
            <a:ext cx="9143999" cy="29765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Picture 5"/>
          <p:cNvPicPr>
            <a:picLocks noChangeAspect="1" noChangeArrowheads="1"/>
          </p:cNvPicPr>
          <p:nvPr/>
        </p:nvPicPr>
        <p:blipFill>
          <a:blip r:embed="rId3"/>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3672259962"/>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42022052"/>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Rate </a:t>
            </a:r>
            <a:r>
              <a:rPr lang="en-GB" dirty="0"/>
              <a:t>of IV replacement</a:t>
            </a:r>
          </a:p>
        </p:txBody>
      </p:sp>
      <p:sp>
        <p:nvSpPr>
          <p:cNvPr id="2" name="Content Placeholder 1"/>
          <p:cNvSpPr>
            <a:spLocks noGrp="1"/>
          </p:cNvSpPr>
          <p:nvPr>
            <p:ph idx="1"/>
          </p:nvPr>
        </p:nvSpPr>
        <p:spPr>
          <a:xfrm>
            <a:off x="457200" y="2209800"/>
            <a:ext cx="8229600" cy="1795272"/>
          </a:xfrm>
        </p:spPr>
        <p:txBody>
          <a:bodyPr>
            <a:noAutofit/>
          </a:bodyPr>
          <a:lstStyle/>
          <a:p>
            <a:r>
              <a:rPr lang="en-GB" sz="3200" dirty="0"/>
              <a:t>The rate of IV replacement should be </a:t>
            </a:r>
            <a:r>
              <a:rPr lang="en-GB" sz="3200" dirty="0" smtClean="0"/>
              <a:t>adjusted according </a:t>
            </a:r>
            <a:r>
              <a:rPr lang="en-GB" sz="3200" dirty="0"/>
              <a:t>to the rate of plasma loss, guided by the clinical condition, vital signs, urine output </a:t>
            </a:r>
            <a:r>
              <a:rPr lang="en-GB" sz="3200" dirty="0" smtClean="0"/>
              <a:t>and haematocrit </a:t>
            </a:r>
            <a:r>
              <a:rPr lang="en-GB" sz="3200" dirty="0"/>
              <a:t>levels.</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483712731"/>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smtClean="0"/>
              <a:t>Indication of Platelet Transfusion</a:t>
            </a:r>
            <a:endParaRPr lang="en-GB" dirty="0"/>
          </a:p>
        </p:txBody>
      </p:sp>
      <p:sp>
        <p:nvSpPr>
          <p:cNvPr id="2" name="Content Placeholder 1"/>
          <p:cNvSpPr>
            <a:spLocks noGrp="1"/>
          </p:cNvSpPr>
          <p:nvPr>
            <p:ph idx="1"/>
          </p:nvPr>
        </p:nvSpPr>
        <p:spPr/>
        <p:txBody>
          <a:bodyPr>
            <a:normAutofit/>
          </a:bodyPr>
          <a:lstStyle/>
          <a:p>
            <a:r>
              <a:rPr lang="en-GB" sz="2400" dirty="0"/>
              <a:t>Platelet transfusion is not recommended for thrombocytopenia </a:t>
            </a:r>
            <a:r>
              <a:rPr lang="en-GB" sz="2400" dirty="0">
                <a:solidFill>
                  <a:srgbClr val="C00000"/>
                </a:solidFill>
              </a:rPr>
              <a:t>(no prophylaxis </a:t>
            </a:r>
            <a:r>
              <a:rPr lang="en-GB" sz="2400" dirty="0" smtClean="0">
                <a:solidFill>
                  <a:srgbClr val="C00000"/>
                </a:solidFill>
              </a:rPr>
              <a:t>platelet transfusion</a:t>
            </a:r>
            <a:r>
              <a:rPr lang="en-GB" sz="2400" dirty="0">
                <a:solidFill>
                  <a:srgbClr val="C00000"/>
                </a:solidFill>
              </a:rPr>
              <a:t>). </a:t>
            </a:r>
            <a:endParaRPr lang="en-GB" sz="2400" dirty="0" smtClean="0">
              <a:solidFill>
                <a:srgbClr val="C00000"/>
              </a:solidFill>
            </a:endParaRPr>
          </a:p>
          <a:p>
            <a:endParaRPr lang="en-GB" sz="2400" dirty="0" smtClean="0">
              <a:solidFill>
                <a:srgbClr val="C00000"/>
              </a:solidFill>
            </a:endParaRPr>
          </a:p>
          <a:p>
            <a:r>
              <a:rPr lang="en-GB" sz="2400" dirty="0" smtClean="0"/>
              <a:t>It </a:t>
            </a:r>
            <a:r>
              <a:rPr lang="en-GB" sz="2400" dirty="0"/>
              <a:t>may be considered in adults with underlying hypertension and very </a:t>
            </a:r>
            <a:r>
              <a:rPr lang="en-GB" sz="2400" dirty="0" smtClean="0"/>
              <a:t>severe thrombocytopenia </a:t>
            </a:r>
            <a:r>
              <a:rPr lang="en-GB" sz="2400" dirty="0"/>
              <a:t>(less than 10 000 cell/mm3).</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14662269"/>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Management of patients with warning signs</a:t>
            </a:r>
          </a:p>
        </p:txBody>
      </p:sp>
      <p:sp>
        <p:nvSpPr>
          <p:cNvPr id="2" name="Content Placeholder 1"/>
          <p:cNvSpPr>
            <a:spLocks noGrp="1"/>
          </p:cNvSpPr>
          <p:nvPr>
            <p:ph idx="1"/>
          </p:nvPr>
        </p:nvSpPr>
        <p:spPr>
          <a:xfrm>
            <a:off x="457200" y="1600200"/>
            <a:ext cx="7620000" cy="4267200"/>
          </a:xfrm>
        </p:spPr>
        <p:txBody>
          <a:bodyPr>
            <a:normAutofit fontScale="92500" lnSpcReduction="10000"/>
          </a:bodyPr>
          <a:lstStyle/>
          <a:p>
            <a:r>
              <a:rPr lang="en-GB" dirty="0"/>
              <a:t>It is important to verify if the warning signs are due to dengue shock syndrome or other causes </a:t>
            </a:r>
            <a:r>
              <a:rPr lang="en-GB" dirty="0" smtClean="0"/>
              <a:t>such as </a:t>
            </a:r>
            <a:r>
              <a:rPr lang="en-GB" dirty="0"/>
              <a:t>acute gastroenteritis, vasovagal reflex, </a:t>
            </a:r>
            <a:r>
              <a:rPr lang="en-GB" dirty="0" err="1"/>
              <a:t>hypoglycemia</a:t>
            </a:r>
            <a:r>
              <a:rPr lang="en-GB" dirty="0"/>
              <a:t>, etc. </a:t>
            </a:r>
            <a:endParaRPr lang="en-GB" dirty="0" smtClean="0"/>
          </a:p>
          <a:p>
            <a:r>
              <a:rPr lang="en-GB" dirty="0" smtClean="0"/>
              <a:t>The </a:t>
            </a:r>
            <a:r>
              <a:rPr lang="en-GB" dirty="0"/>
              <a:t>presence of </a:t>
            </a:r>
            <a:r>
              <a:rPr lang="en-GB" dirty="0" smtClean="0"/>
              <a:t>thrombocytopenia with </a:t>
            </a:r>
            <a:r>
              <a:rPr lang="en-GB" dirty="0"/>
              <a:t>evidence of plasma leakage such as rising </a:t>
            </a:r>
            <a:r>
              <a:rPr lang="en-GB" dirty="0" err="1"/>
              <a:t>haemotocrit</a:t>
            </a:r>
            <a:r>
              <a:rPr lang="en-GB" dirty="0"/>
              <a:t> and pleural effusion differentiates </a:t>
            </a:r>
            <a:r>
              <a:rPr lang="en-GB" dirty="0" smtClean="0"/>
              <a:t>DHF/ DSS </a:t>
            </a:r>
            <a:r>
              <a:rPr lang="en-GB" dirty="0"/>
              <a:t>from other causes. </a:t>
            </a:r>
            <a:endParaRPr lang="en-GB" dirty="0" smtClean="0"/>
          </a:p>
          <a:p>
            <a:r>
              <a:rPr lang="en-GB" dirty="0" smtClean="0"/>
              <a:t>Blood </a:t>
            </a:r>
            <a:r>
              <a:rPr lang="en-GB" dirty="0"/>
              <a:t>glucose level and other laboratory tests may be indicated to find </a:t>
            </a:r>
            <a:r>
              <a:rPr lang="en-GB" dirty="0" smtClean="0"/>
              <a:t>the causes</a:t>
            </a:r>
            <a:r>
              <a:rPr lang="en-GB" dirty="0"/>
              <a:t>. </a:t>
            </a:r>
            <a:endParaRPr lang="en-GB" dirty="0" smtClean="0"/>
          </a:p>
          <a:p>
            <a:r>
              <a:rPr lang="en-GB" dirty="0" smtClean="0"/>
              <a:t>For </a:t>
            </a:r>
            <a:r>
              <a:rPr lang="en-GB" dirty="0"/>
              <a:t>other causes, IV fluids and supportive </a:t>
            </a:r>
            <a:r>
              <a:rPr lang="en-GB" dirty="0" smtClean="0"/>
              <a:t>and symptomatic </a:t>
            </a:r>
            <a:r>
              <a:rPr lang="en-GB" dirty="0"/>
              <a:t>treatment should be given while these patients are under observation in hospital</a:t>
            </a:r>
            <a:r>
              <a:rPr lang="en-GB" dirty="0" smtClean="0">
                <a:solidFill>
                  <a:srgbClr val="FF0000"/>
                </a:solidFill>
              </a:rPr>
              <a:t>. They might need ICU support .</a:t>
            </a:r>
          </a:p>
          <a:p>
            <a:r>
              <a:rPr lang="en-GB" dirty="0" smtClean="0"/>
              <a:t>They</a:t>
            </a:r>
            <a:r>
              <a:rPr lang="en-GB" dirty="0"/>
              <a:t> </a:t>
            </a:r>
            <a:r>
              <a:rPr lang="en-GB" dirty="0" smtClean="0"/>
              <a:t>can </a:t>
            </a:r>
            <a:r>
              <a:rPr lang="en-GB" dirty="0"/>
              <a:t>be sent home within 8 to 24 hours if they show rapid recovery and are not in the critical </a:t>
            </a:r>
            <a:r>
              <a:rPr lang="en-GB" dirty="0" smtClean="0"/>
              <a:t>period (i.e</a:t>
            </a:r>
            <a:r>
              <a:rPr lang="en-GB" dirty="0"/>
              <a:t>. when their platelet count is &gt;100 000 cells/mm3).</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479186044"/>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0" y="0"/>
            <a:ext cx="9144000" cy="579438"/>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3200" b="1">
                <a:solidFill>
                  <a:schemeClr val="tx2"/>
                </a:solidFill>
                <a:latin typeface="Tahoma" pitchFamily="34" charset="0"/>
                <a:cs typeface="Times New Roman" pitchFamily="18" charset="0"/>
              </a:rPr>
              <a:t>MANAGEMENT OF DHF Grade I &amp; II</a:t>
            </a:r>
            <a:endParaRPr lang="en-US" sz="3200">
              <a:solidFill>
                <a:schemeClr val="tx2"/>
              </a:solidFill>
              <a:latin typeface="Tahoma" pitchFamily="34" charset="0"/>
            </a:endParaRPr>
          </a:p>
        </p:txBody>
      </p:sp>
      <p:sp>
        <p:nvSpPr>
          <p:cNvPr id="12291" name="Text Box 3"/>
          <p:cNvSpPr txBox="1">
            <a:spLocks noChangeArrowheads="1"/>
          </p:cNvSpPr>
          <p:nvPr/>
        </p:nvSpPr>
        <p:spPr bwMode="auto">
          <a:xfrm>
            <a:off x="0" y="533400"/>
            <a:ext cx="9144000" cy="708025"/>
          </a:xfrm>
          <a:prstGeom prst="rect">
            <a:avLst/>
          </a:prstGeom>
          <a:blipFill>
            <a:blip r:embed="rId3"/>
            <a:tile tx="0" ty="0" sx="100000" sy="100000" flip="none" algn="tl"/>
          </a:blipFill>
          <a:ln w="9525">
            <a:noFill/>
            <a:miter lim="800000"/>
            <a:headEnd/>
            <a:tailEnd/>
          </a:ln>
        </p:spPr>
        <p:txBody>
          <a:bodyPr>
            <a:spAutoFit/>
          </a:bodyPr>
          <a:lstStyle/>
          <a:p>
            <a:pPr algn="ctr">
              <a:spcBef>
                <a:spcPct val="50000"/>
              </a:spcBef>
              <a:defRPr/>
            </a:pPr>
            <a:r>
              <a:rPr lang="en-US" sz="2000" b="1" dirty="0">
                <a:solidFill>
                  <a:schemeClr val="accent2">
                    <a:lumMod val="75000"/>
                  </a:schemeClr>
                </a:solidFill>
                <a:latin typeface="Tahoma" pitchFamily="34" charset="0"/>
              </a:rPr>
              <a:t>Patients should be </a:t>
            </a:r>
            <a:r>
              <a:rPr lang="en-US" sz="2000" b="1" dirty="0" err="1">
                <a:solidFill>
                  <a:schemeClr val="accent2">
                    <a:lumMod val="75000"/>
                  </a:schemeClr>
                </a:solidFill>
                <a:latin typeface="Tahoma" pitchFamily="34" charset="0"/>
              </a:rPr>
              <a:t>obsereved</a:t>
            </a:r>
            <a:r>
              <a:rPr lang="en-US" sz="2000" b="1" dirty="0">
                <a:solidFill>
                  <a:schemeClr val="accent2">
                    <a:lumMod val="75000"/>
                  </a:schemeClr>
                </a:solidFill>
                <a:latin typeface="Tahoma" pitchFamily="34" charset="0"/>
              </a:rPr>
              <a:t> for </a:t>
            </a:r>
            <a:r>
              <a:rPr lang="en-US" sz="2000" b="1" dirty="0" err="1">
                <a:solidFill>
                  <a:schemeClr val="accent2">
                    <a:lumMod val="75000"/>
                  </a:schemeClr>
                </a:solidFill>
                <a:latin typeface="Tahoma" pitchFamily="34" charset="0"/>
              </a:rPr>
              <a:t>atleast</a:t>
            </a:r>
            <a:r>
              <a:rPr lang="en-US" sz="2000" b="1" dirty="0">
                <a:solidFill>
                  <a:schemeClr val="accent2">
                    <a:lumMod val="75000"/>
                  </a:schemeClr>
                </a:solidFill>
                <a:latin typeface="Tahoma" pitchFamily="34" charset="0"/>
              </a:rPr>
              <a:t> 3 days after fall in temperature for</a:t>
            </a:r>
            <a:endParaRPr lang="en-US" sz="2000" dirty="0">
              <a:solidFill>
                <a:schemeClr val="accent2">
                  <a:lumMod val="75000"/>
                </a:schemeClr>
              </a:solidFill>
              <a:latin typeface="Tahoma" pitchFamily="34" charset="0"/>
            </a:endParaRPr>
          </a:p>
        </p:txBody>
      </p:sp>
      <p:sp>
        <p:nvSpPr>
          <p:cNvPr id="21508" name="Text Box 4"/>
          <p:cNvSpPr txBox="1">
            <a:spLocks noChangeArrowheads="1"/>
          </p:cNvSpPr>
          <p:nvPr/>
        </p:nvSpPr>
        <p:spPr bwMode="auto">
          <a:xfrm>
            <a:off x="2362200" y="1371600"/>
            <a:ext cx="44958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b="1">
                <a:latin typeface="Calibri" pitchFamily="34" charset="0"/>
              </a:rPr>
              <a:t>PURPURA ON THE SKIN </a:t>
            </a:r>
            <a:endParaRPr lang="en-US">
              <a:latin typeface="Calibri" pitchFamily="34" charset="0"/>
            </a:endParaRPr>
          </a:p>
        </p:txBody>
      </p:sp>
      <p:pic>
        <p:nvPicPr>
          <p:cNvPr id="21509" name="Picture 5" descr="Purpura 01"/>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1676400"/>
            <a:ext cx="91440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116159824"/>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5" name="Text Box 3"/>
          <p:cNvSpPr txBox="1">
            <a:spLocks noChangeArrowheads="1"/>
          </p:cNvSpPr>
          <p:nvPr/>
        </p:nvSpPr>
        <p:spPr bwMode="auto">
          <a:xfrm>
            <a:off x="838200" y="0"/>
            <a:ext cx="7467600" cy="523220"/>
          </a:xfrm>
          <a:prstGeom prst="rect">
            <a:avLst/>
          </a:prstGeom>
          <a:noFill/>
          <a:ln w="9525">
            <a:noFill/>
            <a:miter lim="800000"/>
            <a:headEnd/>
            <a:tailEnd/>
          </a:ln>
        </p:spPr>
        <p:txBody>
          <a:bodyPr wrap="square">
            <a:spAutoFit/>
          </a:bodyPr>
          <a:lstStyle/>
          <a:p>
            <a:pPr algn="ctr">
              <a:spcBef>
                <a:spcPct val="50000"/>
              </a:spcBef>
              <a:defRPr/>
            </a:pPr>
            <a:r>
              <a:rPr lang="en-US" sz="2800" b="1" dirty="0">
                <a:solidFill>
                  <a:schemeClr val="accent2">
                    <a:lumMod val="75000"/>
                  </a:schemeClr>
                </a:solidFill>
                <a:latin typeface="Tahoma" pitchFamily="34" charset="0"/>
              </a:rPr>
              <a:t>SUB CONJUNCTIAL HAEMORRHAGE</a:t>
            </a:r>
            <a:endParaRPr lang="en-US" sz="2800" dirty="0">
              <a:solidFill>
                <a:schemeClr val="accent2">
                  <a:lumMod val="75000"/>
                </a:schemeClr>
              </a:solidFill>
              <a:latin typeface="Tahoma" pitchFamily="34" charset="0"/>
            </a:endParaRPr>
          </a:p>
        </p:txBody>
      </p:sp>
      <p:pic>
        <p:nvPicPr>
          <p:cNvPr id="22532" name="Picture 4" descr="SubConjunctival Hmg001"/>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295400"/>
            <a:ext cx="91440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56003756"/>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A8F50A-2AE8-4F8B-9738-DF883D4F9774}"/>
              </a:ext>
            </a:extLst>
          </p:cNvPr>
          <p:cNvSpPr>
            <a:spLocks noGrp="1"/>
          </p:cNvSpPr>
          <p:nvPr>
            <p:ph type="title"/>
          </p:nvPr>
        </p:nvSpPr>
        <p:spPr/>
        <p:txBody>
          <a:bodyPr>
            <a:normAutofit fontScale="90000"/>
          </a:bodyPr>
          <a:lstStyle/>
          <a:p>
            <a:r>
              <a:rPr lang="en-US" b="1" dirty="0"/>
              <a:t>Dengue fever</a:t>
            </a:r>
            <a:r>
              <a:rPr lang="en-SG" b="1" dirty="0"/>
              <a:t/>
            </a:r>
            <a:br>
              <a:rPr lang="en-SG" b="1" dirty="0"/>
            </a:br>
            <a:endParaRPr lang="en-SG" dirty="0"/>
          </a:p>
        </p:txBody>
      </p:sp>
      <p:sp>
        <p:nvSpPr>
          <p:cNvPr id="3" name="Content Placeholder 2">
            <a:extLst>
              <a:ext uri="{FF2B5EF4-FFF2-40B4-BE49-F238E27FC236}">
                <a16:creationId xmlns:a16="http://schemas.microsoft.com/office/drawing/2014/main" xmlns="" id="{178435F8-F11C-42C2-8869-B3933380CE80}"/>
              </a:ext>
            </a:extLst>
          </p:cNvPr>
          <p:cNvSpPr>
            <a:spLocks noGrp="1"/>
          </p:cNvSpPr>
          <p:nvPr>
            <p:ph idx="1"/>
          </p:nvPr>
        </p:nvSpPr>
        <p:spPr>
          <a:xfrm>
            <a:off x="457200" y="1295400"/>
            <a:ext cx="8229600" cy="4830763"/>
          </a:xfrm>
        </p:spPr>
        <p:txBody>
          <a:bodyPr>
            <a:normAutofit/>
          </a:bodyPr>
          <a:lstStyle/>
          <a:p>
            <a:pPr marL="0" indent="0">
              <a:buNone/>
            </a:pPr>
            <a:r>
              <a:rPr lang="en-US" dirty="0"/>
              <a:t> </a:t>
            </a:r>
            <a:endParaRPr lang="en-SG" dirty="0"/>
          </a:p>
          <a:p>
            <a:r>
              <a:rPr lang="en-US" dirty="0"/>
              <a:t>Typically, </a:t>
            </a:r>
            <a:r>
              <a:rPr lang="en-US" dirty="0">
                <a:solidFill>
                  <a:srgbClr val="C00000"/>
                </a:solidFill>
              </a:rPr>
              <a:t>the onset of DF is sudden </a:t>
            </a:r>
            <a:r>
              <a:rPr lang="en-US" dirty="0"/>
              <a:t>with a </a:t>
            </a:r>
            <a:r>
              <a:rPr lang="en-US" dirty="0">
                <a:solidFill>
                  <a:srgbClr val="C00000"/>
                </a:solidFill>
              </a:rPr>
              <a:t>sharp rise in temperature </a:t>
            </a:r>
            <a:r>
              <a:rPr lang="en-US" dirty="0"/>
              <a:t>and is frequently associated with a </a:t>
            </a:r>
            <a:r>
              <a:rPr lang="en-US" dirty="0">
                <a:solidFill>
                  <a:srgbClr val="C00000"/>
                </a:solidFill>
              </a:rPr>
              <a:t>flushed face </a:t>
            </a:r>
            <a:r>
              <a:rPr lang="en-US" dirty="0"/>
              <a:t>and </a:t>
            </a:r>
            <a:r>
              <a:rPr lang="en-US" dirty="0">
                <a:solidFill>
                  <a:srgbClr val="C00000"/>
                </a:solidFill>
              </a:rPr>
              <a:t>headache</a:t>
            </a:r>
            <a:r>
              <a:rPr lang="en-US" dirty="0"/>
              <a:t>. Occasionally, chills accompany the sudden rise in temperature. The following features are usually observed:</a:t>
            </a:r>
            <a:endParaRPr lang="en-SG" dirty="0"/>
          </a:p>
          <a:p>
            <a:pPr lvl="0"/>
            <a:r>
              <a:rPr lang="en-US" dirty="0">
                <a:solidFill>
                  <a:srgbClr val="C00000"/>
                </a:solidFill>
              </a:rPr>
              <a:t>retro-orbital pain on eye movement </a:t>
            </a:r>
            <a:r>
              <a:rPr lang="en-US" dirty="0"/>
              <a:t>or eye pressure</a:t>
            </a:r>
            <a:endParaRPr lang="en-SG" dirty="0"/>
          </a:p>
          <a:p>
            <a:pPr lvl="0"/>
            <a:r>
              <a:rPr lang="en-US" dirty="0"/>
              <a:t> photophobia</a:t>
            </a:r>
            <a:endParaRPr lang="en-SG" dirty="0"/>
          </a:p>
          <a:p>
            <a:pPr lvl="0"/>
            <a:r>
              <a:rPr lang="en-US" dirty="0"/>
              <a:t> </a:t>
            </a:r>
            <a:r>
              <a:rPr lang="en-US" dirty="0">
                <a:solidFill>
                  <a:srgbClr val="C00000"/>
                </a:solidFill>
              </a:rPr>
              <a:t>backache, and pain in the muscles and joints/bones</a:t>
            </a:r>
            <a:r>
              <a:rPr lang="en-US" dirty="0"/>
              <a:t>.</a:t>
            </a:r>
            <a:endParaRPr lang="en-SG" dirty="0"/>
          </a:p>
          <a:p>
            <a:pPr lvl="0"/>
            <a:r>
              <a:rPr lang="en-US" dirty="0"/>
              <a:t> The other common symptoms include anorexia and altered</a:t>
            </a:r>
            <a:r>
              <a:rPr lang="en-US" b="1" dirty="0"/>
              <a:t> </a:t>
            </a:r>
            <a:r>
              <a:rPr lang="en-US" dirty="0"/>
              <a:t>taste sensation, constipation, colicky pain and abdominal tenderness </a:t>
            </a:r>
            <a:endParaRPr lang="en-SG" dirty="0"/>
          </a:p>
          <a:p>
            <a:endParaRPr lang="en-SG" dirty="0"/>
          </a:p>
        </p:txBody>
      </p:sp>
    </p:spTree>
    <p:extLst>
      <p:ext uri="{BB962C8B-B14F-4D97-AF65-F5344CB8AC3E}">
        <p14:creationId xmlns:p14="http://schemas.microsoft.com/office/powerpoint/2010/main" xmlns="" val="4233515605"/>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9" name="Text Box 3"/>
          <p:cNvSpPr txBox="1">
            <a:spLocks noChangeArrowheads="1"/>
          </p:cNvSpPr>
          <p:nvPr/>
        </p:nvSpPr>
        <p:spPr bwMode="auto">
          <a:xfrm>
            <a:off x="838200" y="0"/>
            <a:ext cx="7467600" cy="523220"/>
          </a:xfrm>
          <a:prstGeom prst="rect">
            <a:avLst/>
          </a:prstGeom>
          <a:noFill/>
          <a:ln w="9525">
            <a:noFill/>
            <a:miter lim="800000"/>
            <a:headEnd/>
            <a:tailEnd/>
          </a:ln>
        </p:spPr>
        <p:txBody>
          <a:bodyPr wrap="square">
            <a:spAutoFit/>
          </a:bodyPr>
          <a:lstStyle/>
          <a:p>
            <a:pPr algn="ctr">
              <a:spcBef>
                <a:spcPct val="50000"/>
              </a:spcBef>
              <a:defRPr/>
            </a:pPr>
            <a:r>
              <a:rPr lang="en-US" sz="2800" b="1" dirty="0" smtClean="0">
                <a:solidFill>
                  <a:schemeClr val="accent2">
                    <a:lumMod val="75000"/>
                  </a:schemeClr>
                </a:solidFill>
                <a:latin typeface="Tahoma" pitchFamily="34" charset="0"/>
              </a:rPr>
              <a:t>SUB CUTENOUS BLEEDING</a:t>
            </a:r>
            <a:endParaRPr lang="en-US" sz="2800" b="1" dirty="0">
              <a:solidFill>
                <a:schemeClr val="accent2">
                  <a:lumMod val="75000"/>
                </a:schemeClr>
              </a:solidFill>
              <a:latin typeface="Tahoma" pitchFamily="34" charset="0"/>
            </a:endParaRPr>
          </a:p>
        </p:txBody>
      </p:sp>
      <p:pic>
        <p:nvPicPr>
          <p:cNvPr id="23556" name="Picture 4" descr="Blue spot"/>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246188"/>
            <a:ext cx="9144000" cy="5611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71097630"/>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458200" cy="1143000"/>
          </a:xfrm>
        </p:spPr>
        <p:txBody>
          <a:bodyPr>
            <a:normAutofit fontScale="90000"/>
          </a:bodyPr>
          <a:lstStyle/>
          <a:p>
            <a:r>
              <a:rPr lang="en-GB" dirty="0"/>
              <a:t>Management of shock: DHF Grade 3</a:t>
            </a:r>
          </a:p>
        </p:txBody>
      </p:sp>
      <p:sp>
        <p:nvSpPr>
          <p:cNvPr id="2" name="Content Placeholder 1"/>
          <p:cNvSpPr>
            <a:spLocks noGrp="1"/>
          </p:cNvSpPr>
          <p:nvPr>
            <p:ph idx="1"/>
          </p:nvPr>
        </p:nvSpPr>
        <p:spPr/>
        <p:txBody>
          <a:bodyPr>
            <a:normAutofit/>
          </a:bodyPr>
          <a:lstStyle/>
          <a:p>
            <a:r>
              <a:rPr lang="en-GB" dirty="0"/>
              <a:t>DSS is hypovolemic shock caused by plasma leakage and characterized by </a:t>
            </a:r>
            <a:r>
              <a:rPr lang="en-GB" dirty="0" smtClean="0"/>
              <a:t>increased </a:t>
            </a:r>
            <a:r>
              <a:rPr lang="en-GB" dirty="0"/>
              <a:t>systemic </a:t>
            </a:r>
            <a:r>
              <a:rPr lang="en-GB" dirty="0" smtClean="0"/>
              <a:t>vascular resistance</a:t>
            </a:r>
            <a:r>
              <a:rPr lang="en-GB" dirty="0"/>
              <a:t>, manifested by narrowed pulse pressure (systolic pressure is maintained with </a:t>
            </a:r>
            <a:r>
              <a:rPr lang="en-GB" dirty="0" smtClean="0"/>
              <a:t>increased diastolic </a:t>
            </a:r>
            <a:r>
              <a:rPr lang="en-GB" dirty="0"/>
              <a:t>pressure, e.g. 100/90 mmHg). </a:t>
            </a:r>
            <a:endParaRPr lang="en-GB" dirty="0" smtClean="0"/>
          </a:p>
          <a:p>
            <a:r>
              <a:rPr lang="en-GB" dirty="0" smtClean="0"/>
              <a:t>When </a:t>
            </a:r>
            <a:r>
              <a:rPr lang="en-GB" b="1" i="1" dirty="0" smtClean="0"/>
              <a:t>hypotension </a:t>
            </a:r>
            <a:r>
              <a:rPr lang="en-GB" dirty="0" smtClean="0"/>
              <a:t>is present, one should suspect that severe </a:t>
            </a:r>
            <a:r>
              <a:rPr lang="en-GB" b="1" i="1" dirty="0" smtClean="0"/>
              <a:t>bleeding, and often concealed gastrointestinal bleeding</a:t>
            </a:r>
            <a:r>
              <a:rPr lang="en-GB" dirty="0" smtClean="0"/>
              <a:t>, may have occurred in addition to the plasma leakage.</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3086453003"/>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458200" cy="1143000"/>
          </a:xfrm>
        </p:spPr>
        <p:txBody>
          <a:bodyPr>
            <a:normAutofit fontScale="90000"/>
          </a:bodyPr>
          <a:lstStyle/>
          <a:p>
            <a:r>
              <a:rPr lang="en-GB" dirty="0"/>
              <a:t>Management of shock: DHF Grade 3</a:t>
            </a:r>
          </a:p>
        </p:txBody>
      </p:sp>
      <p:sp>
        <p:nvSpPr>
          <p:cNvPr id="2" name="Content Placeholder 1"/>
          <p:cNvSpPr>
            <a:spLocks noGrp="1"/>
          </p:cNvSpPr>
          <p:nvPr>
            <p:ph idx="1"/>
          </p:nvPr>
        </p:nvSpPr>
        <p:spPr/>
        <p:txBody>
          <a:bodyPr>
            <a:normAutofit/>
          </a:bodyPr>
          <a:lstStyle/>
          <a:p>
            <a:r>
              <a:rPr lang="en-GB" dirty="0" smtClean="0"/>
              <a:t>It </a:t>
            </a:r>
            <a:r>
              <a:rPr lang="en-GB" dirty="0"/>
              <a:t>should be noted that the fluid resuscitation of DSS is different from other types of shock </a:t>
            </a:r>
            <a:r>
              <a:rPr lang="en-GB" dirty="0" smtClean="0"/>
              <a:t>such as </a:t>
            </a:r>
            <a:r>
              <a:rPr lang="en-GB" dirty="0"/>
              <a:t>septic shock. </a:t>
            </a:r>
            <a:endParaRPr lang="en-GB" dirty="0" smtClean="0"/>
          </a:p>
          <a:p>
            <a:r>
              <a:rPr lang="en-GB" dirty="0" smtClean="0"/>
              <a:t>Most </a:t>
            </a:r>
            <a:r>
              <a:rPr lang="en-GB" dirty="0"/>
              <a:t>cases of DSS will respond to 10 ml/kg in children or 300–500 ml in adults </a:t>
            </a:r>
            <a:r>
              <a:rPr lang="en-GB" dirty="0" smtClean="0"/>
              <a:t>over one </a:t>
            </a:r>
            <a:r>
              <a:rPr lang="en-GB" dirty="0"/>
              <a:t>hour or by bolus, if necessary. </a:t>
            </a:r>
            <a:endParaRPr lang="en-GB" dirty="0" smtClean="0"/>
          </a:p>
          <a:p>
            <a:r>
              <a:rPr lang="en-GB" dirty="0" smtClean="0"/>
              <a:t>However</a:t>
            </a:r>
            <a:r>
              <a:rPr lang="en-GB" dirty="0"/>
              <a:t>, before reducing the rate of IV replacement, the clinical condition, vital signs, </a:t>
            </a:r>
            <a:r>
              <a:rPr lang="en-GB" dirty="0" smtClean="0"/>
              <a:t>urine output </a:t>
            </a:r>
            <a:r>
              <a:rPr lang="en-GB" dirty="0"/>
              <a:t>and haematocrit levels should be checked to ensure clinical improvement.</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3546351614"/>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b="0" dirty="0"/>
              <a:t>Rate of infusion in DSS case</a:t>
            </a:r>
            <a:endParaRPr lang="en-GB"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352550"/>
            <a:ext cx="9144000" cy="5581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8669506"/>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5172" name="Picture 41" descr="thumbnail"/>
          <p:cNvPicPr>
            <a:picLocks noGrp="1" noChangeAspect="1" noChangeArrowheads="1"/>
          </p:cNvPicPr>
          <p:nvPr>
            <p:ph idx="1"/>
          </p:nvPr>
        </p:nvPicPr>
        <p:blipFill>
          <a:blip r:embed="rId2"/>
          <a:srcRect/>
          <a:stretch>
            <a:fillRect/>
          </a:stretch>
        </p:blipFill>
        <p:spPr>
          <a:xfrm>
            <a:off x="228600" y="304800"/>
            <a:ext cx="2743200" cy="2286000"/>
          </a:xfrm>
          <a:noFill/>
          <a:ln/>
        </p:spPr>
      </p:pic>
      <p:pic>
        <p:nvPicPr>
          <p:cNvPr id="135173" name="Picture 25" descr="thumbnail"/>
          <p:cNvPicPr>
            <a:picLocks noChangeAspect="1" noChangeArrowheads="1"/>
          </p:cNvPicPr>
          <p:nvPr/>
        </p:nvPicPr>
        <p:blipFill>
          <a:blip r:embed="rId3"/>
          <a:srcRect/>
          <a:stretch>
            <a:fillRect/>
          </a:stretch>
        </p:blipFill>
        <p:spPr bwMode="auto">
          <a:xfrm>
            <a:off x="6096000" y="228600"/>
            <a:ext cx="2819400" cy="2209800"/>
          </a:xfrm>
          <a:prstGeom prst="rect">
            <a:avLst/>
          </a:prstGeom>
          <a:noFill/>
          <a:ln w="9525">
            <a:noFill/>
            <a:miter lim="800000"/>
            <a:headEnd/>
            <a:tailEnd/>
          </a:ln>
        </p:spPr>
      </p:pic>
      <p:pic>
        <p:nvPicPr>
          <p:cNvPr id="135174" name="Picture 31" descr="thumbnail"/>
          <p:cNvPicPr>
            <a:picLocks noChangeAspect="1" noChangeArrowheads="1"/>
          </p:cNvPicPr>
          <p:nvPr/>
        </p:nvPicPr>
        <p:blipFill>
          <a:blip r:embed="rId4"/>
          <a:srcRect/>
          <a:stretch>
            <a:fillRect/>
          </a:stretch>
        </p:blipFill>
        <p:spPr bwMode="auto">
          <a:xfrm>
            <a:off x="5943600" y="4343400"/>
            <a:ext cx="2819400" cy="2057400"/>
          </a:xfrm>
          <a:prstGeom prst="rect">
            <a:avLst/>
          </a:prstGeom>
          <a:noFill/>
          <a:ln w="9525">
            <a:noFill/>
            <a:miter lim="800000"/>
            <a:headEnd/>
            <a:tailEnd/>
          </a:ln>
        </p:spPr>
      </p:pic>
      <p:pic>
        <p:nvPicPr>
          <p:cNvPr id="135175" name="Picture 39" descr="thumbnail"/>
          <p:cNvPicPr>
            <a:picLocks noChangeAspect="1" noChangeArrowheads="1"/>
          </p:cNvPicPr>
          <p:nvPr/>
        </p:nvPicPr>
        <p:blipFill>
          <a:blip r:embed="rId5"/>
          <a:srcRect/>
          <a:stretch>
            <a:fillRect/>
          </a:stretch>
        </p:blipFill>
        <p:spPr bwMode="auto">
          <a:xfrm>
            <a:off x="381000" y="4267200"/>
            <a:ext cx="2743200" cy="2286000"/>
          </a:xfrm>
          <a:prstGeom prst="rect">
            <a:avLst/>
          </a:prstGeom>
          <a:noFill/>
          <a:ln w="9525">
            <a:noFill/>
            <a:miter lim="800000"/>
            <a:headEnd/>
            <a:tailEnd/>
          </a:ln>
        </p:spPr>
      </p:pic>
    </p:spTree>
    <p:extLst>
      <p:ext uri="{BB962C8B-B14F-4D97-AF65-F5344CB8AC3E}">
        <p14:creationId xmlns:p14="http://schemas.microsoft.com/office/powerpoint/2010/main" xmlns="" val="3672011807"/>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GB" sz="2800" dirty="0"/>
              <a:t>Management of prolonged/profound shock: DHF Grade 4</a:t>
            </a:r>
          </a:p>
        </p:txBody>
      </p:sp>
      <p:sp>
        <p:nvSpPr>
          <p:cNvPr id="2" name="Content Placeholder 1"/>
          <p:cNvSpPr>
            <a:spLocks noGrp="1"/>
          </p:cNvSpPr>
          <p:nvPr>
            <p:ph idx="1"/>
          </p:nvPr>
        </p:nvSpPr>
        <p:spPr/>
        <p:txBody>
          <a:bodyPr>
            <a:normAutofit/>
          </a:bodyPr>
          <a:lstStyle/>
          <a:p>
            <a:r>
              <a:rPr lang="en-GB" dirty="0"/>
              <a:t>The initial fluid resuscitation in Grade 4 DHF is more </a:t>
            </a:r>
            <a:r>
              <a:rPr lang="en-GB" dirty="0" smtClean="0"/>
              <a:t>vigorous. </a:t>
            </a:r>
          </a:p>
          <a:p>
            <a:r>
              <a:rPr lang="en-GB" dirty="0" smtClean="0"/>
              <a:t>Even </a:t>
            </a:r>
            <a:r>
              <a:rPr lang="en-GB" dirty="0"/>
              <a:t>mild hypotension should be treated aggressively. </a:t>
            </a:r>
            <a:endParaRPr lang="en-GB" dirty="0" smtClean="0"/>
          </a:p>
          <a:p>
            <a:r>
              <a:rPr lang="en-GB" b="1" i="1" dirty="0" smtClean="0"/>
              <a:t>10 </a:t>
            </a:r>
            <a:r>
              <a:rPr lang="en-GB" b="1" i="1" dirty="0"/>
              <a:t>ml/kg of bolus fluid </a:t>
            </a:r>
            <a:r>
              <a:rPr lang="en-GB" b="1" i="1" dirty="0" smtClean="0"/>
              <a:t>should be </a:t>
            </a:r>
            <a:r>
              <a:rPr lang="en-GB" b="1" i="1" dirty="0"/>
              <a:t>given as fast as possible, ideally within 10 to 15 minutes. </a:t>
            </a:r>
            <a:endParaRPr lang="en-GB" b="1" i="1" dirty="0" smtClean="0"/>
          </a:p>
          <a:p>
            <a:r>
              <a:rPr lang="en-GB" dirty="0" smtClean="0"/>
              <a:t>When </a:t>
            </a:r>
            <a:r>
              <a:rPr lang="en-GB" dirty="0"/>
              <a:t>the blood pressure is </a:t>
            </a:r>
            <a:r>
              <a:rPr lang="en-GB" dirty="0" smtClean="0"/>
              <a:t>restored, further </a:t>
            </a:r>
            <a:r>
              <a:rPr lang="en-GB" dirty="0"/>
              <a:t>intravenous fluid may be given as in Grade 3. </a:t>
            </a:r>
            <a:endParaRPr lang="en-GB" dirty="0" smtClean="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1051138549"/>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GB" sz="2800" dirty="0"/>
              <a:t>Management of prolonged/profound shock: DHF Grade 4</a:t>
            </a:r>
          </a:p>
        </p:txBody>
      </p:sp>
      <p:sp>
        <p:nvSpPr>
          <p:cNvPr id="2" name="Content Placeholder 1"/>
          <p:cNvSpPr>
            <a:spLocks noGrp="1"/>
          </p:cNvSpPr>
          <p:nvPr>
            <p:ph idx="1"/>
          </p:nvPr>
        </p:nvSpPr>
        <p:spPr/>
        <p:txBody>
          <a:bodyPr>
            <a:normAutofit/>
          </a:bodyPr>
          <a:lstStyle/>
          <a:p>
            <a:r>
              <a:rPr lang="en-GB" b="1" i="1" dirty="0" smtClean="0"/>
              <a:t>If </a:t>
            </a:r>
            <a:r>
              <a:rPr lang="en-GB" b="1" i="1" dirty="0"/>
              <a:t>shock is not reversible after the first 10 </a:t>
            </a:r>
            <a:r>
              <a:rPr lang="en-GB" b="1" i="1" dirty="0" smtClean="0"/>
              <a:t>ml/ kg</a:t>
            </a:r>
            <a:r>
              <a:rPr lang="en-GB" b="1" i="1" dirty="0"/>
              <a:t>, a repeat bolus of 10 ml/kg and laboratory results should be pursued and corrected as </a:t>
            </a:r>
            <a:r>
              <a:rPr lang="en-GB" b="1" i="1" dirty="0" smtClean="0"/>
              <a:t>soon as </a:t>
            </a:r>
            <a:r>
              <a:rPr lang="en-GB" b="1" i="1" dirty="0"/>
              <a:t>possible. </a:t>
            </a:r>
            <a:endParaRPr lang="en-GB" b="1" i="1" dirty="0" smtClean="0"/>
          </a:p>
          <a:p>
            <a:r>
              <a:rPr lang="en-GB" dirty="0" smtClean="0"/>
              <a:t>Urgent </a:t>
            </a:r>
            <a:r>
              <a:rPr lang="en-GB" dirty="0"/>
              <a:t>blood transfusion should be considered as the next step (after reviewing the </a:t>
            </a:r>
            <a:r>
              <a:rPr lang="en-GB" dirty="0" err="1" smtClean="0"/>
              <a:t>preresuscitation</a:t>
            </a:r>
            <a:r>
              <a:rPr lang="en-GB" dirty="0"/>
              <a:t> </a:t>
            </a:r>
            <a:r>
              <a:rPr lang="en-GB" dirty="0" smtClean="0"/>
              <a:t>HCT</a:t>
            </a:r>
            <a:r>
              <a:rPr lang="en-GB" dirty="0"/>
              <a:t>) and followed up by closer monitoring, e.g. continuous bladder </a:t>
            </a:r>
            <a:r>
              <a:rPr lang="en-GB" dirty="0" smtClean="0"/>
              <a:t>catheterization, central </a:t>
            </a:r>
            <a:r>
              <a:rPr lang="en-GB" dirty="0"/>
              <a:t>venous catheterization or arterial lines</a:t>
            </a:r>
            <a:r>
              <a:rPr lang="en-GB" dirty="0" smtClean="0"/>
              <a:t>.</a:t>
            </a:r>
            <a:endParaRPr lang="en-GB"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1739870422"/>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GB" sz="2800" dirty="0"/>
              <a:t>Management of prolonged/profound shock: DHF Grade 4</a:t>
            </a:r>
          </a:p>
        </p:txBody>
      </p:sp>
      <p:sp>
        <p:nvSpPr>
          <p:cNvPr id="2" name="Content Placeholder 1"/>
          <p:cNvSpPr>
            <a:spLocks noGrp="1"/>
          </p:cNvSpPr>
          <p:nvPr>
            <p:ph idx="1"/>
          </p:nvPr>
        </p:nvSpPr>
        <p:spPr/>
        <p:txBody>
          <a:bodyPr>
            <a:normAutofit/>
          </a:bodyPr>
          <a:lstStyle/>
          <a:p>
            <a:r>
              <a:rPr lang="en-GB" sz="2400" dirty="0" smtClean="0"/>
              <a:t>It </a:t>
            </a:r>
            <a:r>
              <a:rPr lang="en-GB" sz="2400" dirty="0"/>
              <a:t>should be noted that restoring the blood pressure is critical for survival and if this cannot </a:t>
            </a:r>
            <a:r>
              <a:rPr lang="en-GB" sz="2400" dirty="0" smtClean="0"/>
              <a:t>be achieved </a:t>
            </a:r>
            <a:r>
              <a:rPr lang="en-GB" sz="2400" dirty="0"/>
              <a:t>quickly then the </a:t>
            </a:r>
            <a:r>
              <a:rPr lang="en-GB" sz="2400" dirty="0">
                <a:solidFill>
                  <a:srgbClr val="C00000"/>
                </a:solidFill>
              </a:rPr>
              <a:t>prognosis is extremely grave. </a:t>
            </a:r>
            <a:endParaRPr lang="en-GB" sz="2400" dirty="0" smtClean="0">
              <a:solidFill>
                <a:srgbClr val="C00000"/>
              </a:solidFill>
            </a:endParaRPr>
          </a:p>
          <a:p>
            <a:pPr marL="114300" indent="0">
              <a:buNone/>
            </a:pPr>
            <a:endParaRPr lang="en-GB" sz="2400" dirty="0" smtClean="0"/>
          </a:p>
          <a:p>
            <a:r>
              <a:rPr lang="en-GB" sz="2400" dirty="0" smtClean="0"/>
              <a:t>Inotropes </a:t>
            </a:r>
            <a:r>
              <a:rPr lang="en-GB" sz="2400" dirty="0"/>
              <a:t>may be used to support the </a:t>
            </a:r>
            <a:r>
              <a:rPr lang="en-GB" sz="2400" dirty="0" smtClean="0"/>
              <a:t>blood pressure</a:t>
            </a:r>
            <a:r>
              <a:rPr lang="en-GB" sz="2400" dirty="0"/>
              <a:t>, if volume replacement has been considered to be adequate such as in high central </a:t>
            </a:r>
            <a:r>
              <a:rPr lang="en-GB" sz="2400" dirty="0" smtClean="0"/>
              <a:t>venous pressure </a:t>
            </a:r>
            <a:r>
              <a:rPr lang="en-GB" sz="2400" dirty="0"/>
              <a:t>(CVP), or cardiomegaly, or in documented poor cardiac contractility</a:t>
            </a:r>
            <a:r>
              <a:rPr lang="en-GB" sz="2400" dirty="0" smtClean="0"/>
              <a:t>.</a:t>
            </a:r>
          </a:p>
          <a:p>
            <a:endParaRPr lang="en-GB" sz="2400"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2716378111"/>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2"/>
          <p:cNvSpPr>
            <a:spLocks noGrp="1"/>
          </p:cNvSpPr>
          <p:nvPr>
            <p:ph type="title"/>
          </p:nvPr>
        </p:nvSpPr>
        <p:spPr/>
        <p:txBody>
          <a:bodyPr>
            <a:noAutofit/>
          </a:bodyPr>
          <a:lstStyle/>
          <a:p>
            <a:r>
              <a:rPr lang="en-GB" sz="2800" dirty="0"/>
              <a:t>Management of prolonged/profound shock: DHF Grade 4</a:t>
            </a:r>
          </a:p>
        </p:txBody>
      </p:sp>
      <p:sp>
        <p:nvSpPr>
          <p:cNvPr id="2" name="Content Placeholder 1"/>
          <p:cNvSpPr>
            <a:spLocks noGrp="1"/>
          </p:cNvSpPr>
          <p:nvPr>
            <p:ph idx="1"/>
          </p:nvPr>
        </p:nvSpPr>
        <p:spPr>
          <a:xfrm>
            <a:off x="457200" y="1600200"/>
            <a:ext cx="7620000" cy="4267200"/>
          </a:xfrm>
        </p:spPr>
        <p:txBody>
          <a:bodyPr>
            <a:normAutofit lnSpcReduction="10000"/>
          </a:bodyPr>
          <a:lstStyle/>
          <a:p>
            <a:r>
              <a:rPr lang="en-GB" dirty="0"/>
              <a:t>If blood pressure is restored after fluid resuscitation with or without blood transfusion, </a:t>
            </a:r>
            <a:r>
              <a:rPr lang="en-GB" dirty="0" smtClean="0"/>
              <a:t>and organ </a:t>
            </a:r>
            <a:r>
              <a:rPr lang="en-GB" dirty="0"/>
              <a:t>impairment is present, the patient has to be managed appropriately with special </a:t>
            </a:r>
            <a:r>
              <a:rPr lang="en-GB" dirty="0" smtClean="0"/>
              <a:t>supportive treatment</a:t>
            </a:r>
            <a:r>
              <a:rPr lang="en-GB" dirty="0"/>
              <a:t>. </a:t>
            </a:r>
            <a:endParaRPr lang="en-GB" dirty="0" smtClean="0"/>
          </a:p>
          <a:p>
            <a:r>
              <a:rPr lang="en-GB" dirty="0" smtClean="0"/>
              <a:t>Examples </a:t>
            </a:r>
            <a:r>
              <a:rPr lang="en-GB" dirty="0"/>
              <a:t>of organ support are peritoneal dialysis, continuous renal replacement therapy</a:t>
            </a:r>
          </a:p>
          <a:p>
            <a:r>
              <a:rPr lang="en-GB" dirty="0"/>
              <a:t>and mechanical ventilation.</a:t>
            </a:r>
          </a:p>
          <a:p>
            <a:r>
              <a:rPr lang="en-GB" b="1" i="1" dirty="0"/>
              <a:t>If intravenous access cannot be obtained urgently, try oral electrolyte solution if the </a:t>
            </a:r>
            <a:r>
              <a:rPr lang="en-GB" b="1" i="1" dirty="0" smtClean="0"/>
              <a:t>patient is </a:t>
            </a:r>
            <a:r>
              <a:rPr lang="en-GB" b="1" i="1" dirty="0"/>
              <a:t>conscious or the </a:t>
            </a:r>
            <a:r>
              <a:rPr lang="en-GB" b="1" i="1" dirty="0" err="1"/>
              <a:t>intraosseous</a:t>
            </a:r>
            <a:r>
              <a:rPr lang="en-GB" b="1" i="1" dirty="0"/>
              <a:t> route if otherwise. The </a:t>
            </a:r>
            <a:r>
              <a:rPr lang="en-GB" b="1" i="1" dirty="0" err="1"/>
              <a:t>intraosseous</a:t>
            </a:r>
            <a:r>
              <a:rPr lang="en-GB" b="1" i="1" dirty="0"/>
              <a:t> access is life-saving </a:t>
            </a:r>
            <a:r>
              <a:rPr lang="en-GB" b="1" i="1" dirty="0" smtClean="0"/>
              <a:t>and should </a:t>
            </a:r>
            <a:r>
              <a:rPr lang="en-GB" b="1" i="1" dirty="0"/>
              <a:t>be attempted after 2–5 minutes or after two failed attempts at peripheral venous </a:t>
            </a:r>
            <a:r>
              <a:rPr lang="en-GB" b="1" i="1" dirty="0" smtClean="0"/>
              <a:t>access or </a:t>
            </a:r>
            <a:r>
              <a:rPr lang="en-GB" b="1" i="1" dirty="0"/>
              <a:t>after the oral route fails.</a:t>
            </a:r>
            <a:endParaRPr lang="en-GB"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2428155516"/>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Management of severe haemorrhage</a:t>
            </a:r>
          </a:p>
        </p:txBody>
      </p:sp>
      <p:sp>
        <p:nvSpPr>
          <p:cNvPr id="2" name="Content Placeholder 1"/>
          <p:cNvSpPr>
            <a:spLocks noGrp="1"/>
          </p:cNvSpPr>
          <p:nvPr>
            <p:ph idx="1"/>
          </p:nvPr>
        </p:nvSpPr>
        <p:spPr/>
        <p:txBody>
          <a:bodyPr>
            <a:normAutofit/>
          </a:bodyPr>
          <a:lstStyle/>
          <a:p>
            <a:r>
              <a:rPr lang="en-GB" dirty="0" smtClean="0"/>
              <a:t>If </a:t>
            </a:r>
            <a:r>
              <a:rPr lang="en-GB" dirty="0"/>
              <a:t>the source of bleeding is identified, attempts should be made to stop the bleeding </a:t>
            </a:r>
            <a:r>
              <a:rPr lang="en-GB" dirty="0" smtClean="0"/>
              <a:t>if possible</a:t>
            </a:r>
            <a:r>
              <a:rPr lang="en-GB" dirty="0"/>
              <a:t>. </a:t>
            </a:r>
            <a:endParaRPr lang="en-GB" dirty="0" smtClean="0"/>
          </a:p>
          <a:p>
            <a:r>
              <a:rPr lang="en-GB" dirty="0" smtClean="0"/>
              <a:t>Urgent blood transfusion </a:t>
            </a:r>
            <a:r>
              <a:rPr lang="en-GB" dirty="0"/>
              <a:t>is life-saving and should not be delayed till the HCT drops to low levels. </a:t>
            </a:r>
            <a:endParaRPr lang="en-GB" dirty="0" smtClean="0"/>
          </a:p>
          <a:p>
            <a:r>
              <a:rPr lang="en-GB" dirty="0" smtClean="0"/>
              <a:t>If blood loss </a:t>
            </a:r>
            <a:r>
              <a:rPr lang="en-GB" dirty="0"/>
              <a:t>can be quantified, this should be replaced. However, if this cannot be </a:t>
            </a:r>
            <a:r>
              <a:rPr lang="en-GB" dirty="0" smtClean="0"/>
              <a:t>quantified, aliquots </a:t>
            </a:r>
            <a:r>
              <a:rPr lang="en-GB" dirty="0"/>
              <a:t>of 10 ml/kg of fresh whole blood or 5 ml/kg of freshly packed red cells should </a:t>
            </a:r>
            <a:r>
              <a:rPr lang="en-GB" dirty="0" smtClean="0"/>
              <a:t>be transfused </a:t>
            </a:r>
            <a:r>
              <a:rPr lang="en-GB" dirty="0"/>
              <a:t>and response evaluated. The patient may require one or more aliquot</a:t>
            </a:r>
            <a:r>
              <a:rPr lang="en-GB" dirty="0" smtClean="0"/>
              <a:t>.</a:t>
            </a:r>
            <a:endParaRPr lang="en-GB"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504775806"/>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A13E2F-5679-487B-8400-0C0555DCAF48}"/>
              </a:ext>
            </a:extLst>
          </p:cNvPr>
          <p:cNvSpPr>
            <a:spLocks noGrp="1"/>
          </p:cNvSpPr>
          <p:nvPr>
            <p:ph type="title"/>
          </p:nvPr>
        </p:nvSpPr>
        <p:spPr/>
        <p:txBody>
          <a:bodyPr/>
          <a:lstStyle/>
          <a:p>
            <a:r>
              <a:rPr lang="en-SG" dirty="0"/>
              <a:t>Fever and Rash</a:t>
            </a:r>
          </a:p>
        </p:txBody>
      </p:sp>
      <p:sp>
        <p:nvSpPr>
          <p:cNvPr id="3" name="Content Placeholder 2">
            <a:extLst>
              <a:ext uri="{FF2B5EF4-FFF2-40B4-BE49-F238E27FC236}">
                <a16:creationId xmlns:a16="http://schemas.microsoft.com/office/drawing/2014/main" xmlns="" id="{5078AEDE-61D6-43EF-9974-9BADDF518C92}"/>
              </a:ext>
            </a:extLst>
          </p:cNvPr>
          <p:cNvSpPr>
            <a:spLocks noGrp="1"/>
          </p:cNvSpPr>
          <p:nvPr>
            <p:ph idx="1"/>
          </p:nvPr>
        </p:nvSpPr>
        <p:spPr>
          <a:xfrm>
            <a:off x="457200" y="1600200"/>
            <a:ext cx="7620000" cy="5105400"/>
          </a:xfrm>
        </p:spPr>
        <p:txBody>
          <a:bodyPr>
            <a:normAutofit/>
          </a:bodyPr>
          <a:lstStyle/>
          <a:p>
            <a:r>
              <a:rPr lang="en-US" b="1" dirty="0">
                <a:solidFill>
                  <a:srgbClr val="C00000"/>
                </a:solidFill>
              </a:rPr>
              <a:t>Fever:</a:t>
            </a:r>
            <a:r>
              <a:rPr lang="en-US" b="1" dirty="0"/>
              <a:t> </a:t>
            </a:r>
            <a:r>
              <a:rPr lang="en-US" dirty="0"/>
              <a:t>The body temperature is usually between 39 °C and 40 °C (102° F to 104° F) and the fever may be biphasic(“Saddleback”,) lasting 2–7 days in the majority of cases.</a:t>
            </a:r>
            <a:endParaRPr lang="en-SG" dirty="0"/>
          </a:p>
          <a:p>
            <a:r>
              <a:rPr lang="en-US" b="1" dirty="0">
                <a:solidFill>
                  <a:srgbClr val="C00000"/>
                </a:solidFill>
              </a:rPr>
              <a:t>Rash:</a:t>
            </a:r>
            <a:r>
              <a:rPr lang="en-US" b="1" dirty="0"/>
              <a:t> </a:t>
            </a:r>
            <a:endParaRPr lang="en-SG" dirty="0"/>
          </a:p>
          <a:p>
            <a:pPr lvl="0"/>
            <a:r>
              <a:rPr lang="en-US" dirty="0"/>
              <a:t>First 2 to 3 days - Diffuse flushing or fleeting eruptions may be seen on the face, neck and chest </a:t>
            </a:r>
            <a:endParaRPr lang="en-SG" dirty="0"/>
          </a:p>
          <a:p>
            <a:pPr lvl="0"/>
            <a:r>
              <a:rPr lang="en-US" dirty="0"/>
              <a:t>Third and fourth  day-  a conspicuous rash that may be maculopapular or </a:t>
            </a:r>
            <a:r>
              <a:rPr lang="en-US" dirty="0" err="1"/>
              <a:t>rubelliform</a:t>
            </a:r>
            <a:r>
              <a:rPr lang="en-US" dirty="0"/>
              <a:t> </a:t>
            </a:r>
            <a:endParaRPr lang="en-SG" dirty="0"/>
          </a:p>
          <a:p>
            <a:pPr lvl="0"/>
            <a:r>
              <a:rPr lang="en-US" dirty="0"/>
              <a:t>Afebrile period or </a:t>
            </a:r>
            <a:r>
              <a:rPr lang="en-US" dirty="0" err="1"/>
              <a:t>defervescence</a:t>
            </a:r>
            <a:r>
              <a:rPr lang="en-US" dirty="0"/>
              <a:t> -  Petechiae surrounding scattered pale, round areas of normal skin may appear over the dorsum of the feet, on the legs, and on the hands and arms. Skin itching maybe observed.</a:t>
            </a:r>
            <a:endParaRPr lang="en-SG" dirty="0"/>
          </a:p>
          <a:p>
            <a:pPr marL="0" indent="0">
              <a:buNone/>
            </a:pPr>
            <a:endParaRPr lang="en-SG" dirty="0"/>
          </a:p>
        </p:txBody>
      </p:sp>
    </p:spTree>
    <p:extLst>
      <p:ext uri="{BB962C8B-B14F-4D97-AF65-F5344CB8AC3E}">
        <p14:creationId xmlns:p14="http://schemas.microsoft.com/office/powerpoint/2010/main" xmlns="" val="2283964950"/>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Management of severe haemorrhage</a:t>
            </a:r>
          </a:p>
        </p:txBody>
      </p:sp>
      <p:sp>
        <p:nvSpPr>
          <p:cNvPr id="2" name="Content Placeholder 1"/>
          <p:cNvSpPr>
            <a:spLocks noGrp="1"/>
          </p:cNvSpPr>
          <p:nvPr>
            <p:ph idx="1"/>
          </p:nvPr>
        </p:nvSpPr>
        <p:spPr/>
        <p:txBody>
          <a:bodyPr>
            <a:normAutofit/>
          </a:bodyPr>
          <a:lstStyle/>
          <a:p>
            <a:r>
              <a:rPr lang="en-GB" dirty="0" smtClean="0"/>
              <a:t>In </a:t>
            </a:r>
            <a:r>
              <a:rPr lang="en-GB" dirty="0"/>
              <a:t>gastrointestinal bleeding, H-2 antagonists and proton pump inhibitors have been </a:t>
            </a:r>
            <a:r>
              <a:rPr lang="en-GB" dirty="0" smtClean="0"/>
              <a:t>used, but </a:t>
            </a:r>
            <a:r>
              <a:rPr lang="en-GB" dirty="0"/>
              <a:t>there has been no proper study to show its efficacy.</a:t>
            </a:r>
          </a:p>
          <a:p>
            <a:r>
              <a:rPr lang="en-GB" dirty="0" smtClean="0"/>
              <a:t>There </a:t>
            </a:r>
            <a:r>
              <a:rPr lang="en-GB" dirty="0"/>
              <a:t>is no evidence to support the use of blood components such as platelet </a:t>
            </a:r>
            <a:r>
              <a:rPr lang="en-GB" dirty="0" smtClean="0"/>
              <a:t>concentrates, fresh </a:t>
            </a:r>
            <a:r>
              <a:rPr lang="en-GB" dirty="0"/>
              <a:t>frozen plasma or cryoprecipitate. Its use could contribute to fluid overload.</a:t>
            </a:r>
          </a:p>
          <a:p>
            <a:r>
              <a:rPr lang="en-GB" dirty="0" smtClean="0"/>
              <a:t>Recombinant </a:t>
            </a:r>
            <a:r>
              <a:rPr lang="en-GB" dirty="0"/>
              <a:t>Factor </a:t>
            </a:r>
            <a:r>
              <a:rPr lang="en-GB" dirty="0" smtClean="0"/>
              <a:t>VII </a:t>
            </a:r>
            <a:r>
              <a:rPr lang="en-GB" dirty="0"/>
              <a:t>might be helpful in some patients without organ failure, but it </a:t>
            </a:r>
            <a:r>
              <a:rPr lang="en-GB" dirty="0" smtClean="0"/>
              <a:t>is very </a:t>
            </a:r>
            <a:r>
              <a:rPr lang="en-GB" dirty="0"/>
              <a:t>expensive and generally not available.</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855312171"/>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Management of high-risk </a:t>
            </a:r>
            <a:r>
              <a:rPr lang="en-GB" dirty="0" smtClean="0"/>
              <a:t>patients </a:t>
            </a:r>
            <a:r>
              <a:rPr lang="en-GB" u="sng" dirty="0" smtClean="0">
                <a:solidFill>
                  <a:srgbClr val="C00000"/>
                </a:solidFill>
              </a:rPr>
              <a:t>(In Special Situations)</a:t>
            </a:r>
            <a:endParaRPr lang="en-GB" u="sng" dirty="0">
              <a:solidFill>
                <a:srgbClr val="C00000"/>
              </a:solidFill>
            </a:endParaRPr>
          </a:p>
        </p:txBody>
      </p:sp>
      <p:sp>
        <p:nvSpPr>
          <p:cNvPr id="2" name="Content Placeholder 1"/>
          <p:cNvSpPr>
            <a:spLocks noGrp="1"/>
          </p:cNvSpPr>
          <p:nvPr>
            <p:ph idx="1"/>
          </p:nvPr>
        </p:nvSpPr>
        <p:spPr/>
        <p:txBody>
          <a:bodyPr>
            <a:normAutofit/>
          </a:bodyPr>
          <a:lstStyle/>
          <a:p>
            <a:r>
              <a:rPr lang="en-GB" b="1" u="sng" dirty="0"/>
              <a:t>Obese </a:t>
            </a:r>
            <a:r>
              <a:rPr lang="en-GB" b="1" u="sng" dirty="0" smtClean="0"/>
              <a:t>patients</a:t>
            </a:r>
            <a:r>
              <a:rPr lang="en-GB" u="sng" dirty="0" smtClean="0"/>
              <a:t> </a:t>
            </a:r>
            <a:r>
              <a:rPr lang="en-GB" dirty="0"/>
              <a:t>have less respiratory reserves and care should be taken to avoid </a:t>
            </a:r>
            <a:r>
              <a:rPr lang="en-GB" dirty="0" smtClean="0"/>
              <a:t>excessive intravenous </a:t>
            </a:r>
            <a:r>
              <a:rPr lang="en-GB" dirty="0"/>
              <a:t>fluid infusions. </a:t>
            </a:r>
          </a:p>
          <a:p>
            <a:r>
              <a:rPr lang="en-GB" b="1" u="sng" dirty="0" smtClean="0"/>
              <a:t>Infants</a:t>
            </a:r>
            <a:r>
              <a:rPr lang="en-GB" u="sng" dirty="0" smtClean="0"/>
              <a:t> </a:t>
            </a:r>
            <a:r>
              <a:rPr lang="en-GB" dirty="0"/>
              <a:t>also have less respiratory reserves and are more susceptible to liver </a:t>
            </a:r>
            <a:r>
              <a:rPr lang="en-GB" dirty="0" smtClean="0"/>
              <a:t>impairment and </a:t>
            </a:r>
            <a:r>
              <a:rPr lang="en-GB" dirty="0"/>
              <a:t>electrolyte imbalance. </a:t>
            </a:r>
            <a:r>
              <a:rPr lang="en-GB" dirty="0" smtClean="0"/>
              <a:t>Infants </a:t>
            </a:r>
            <a:r>
              <a:rPr lang="en-GB" dirty="0"/>
              <a:t>should, therefore, be evaluated </a:t>
            </a:r>
            <a:r>
              <a:rPr lang="en-GB" dirty="0" smtClean="0"/>
              <a:t>more frequently </a:t>
            </a:r>
            <a:r>
              <a:rPr lang="en-GB" dirty="0"/>
              <a:t>for oral fluid intake and urine output.</a:t>
            </a:r>
          </a:p>
          <a:p>
            <a:r>
              <a:rPr lang="en-GB" dirty="0" smtClean="0"/>
              <a:t>Intravenous </a:t>
            </a:r>
            <a:r>
              <a:rPr lang="en-GB" dirty="0"/>
              <a:t>insulin is usually required to control the blood sugar levels in dengue </a:t>
            </a:r>
            <a:r>
              <a:rPr lang="en-GB" dirty="0" smtClean="0"/>
              <a:t>patients with </a:t>
            </a:r>
            <a:r>
              <a:rPr lang="en-GB" b="1" u="sng" dirty="0"/>
              <a:t>diabetes mellitus</a:t>
            </a:r>
            <a:r>
              <a:rPr lang="en-GB" u="sng" dirty="0"/>
              <a:t>. </a:t>
            </a:r>
            <a:r>
              <a:rPr lang="en-GB" dirty="0"/>
              <a:t>Non-glucose containing crystalloids should be used.</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2840278145"/>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Management of high-risk patients</a:t>
            </a:r>
          </a:p>
        </p:txBody>
      </p:sp>
      <p:sp>
        <p:nvSpPr>
          <p:cNvPr id="2" name="Content Placeholder 1"/>
          <p:cNvSpPr>
            <a:spLocks noGrp="1"/>
          </p:cNvSpPr>
          <p:nvPr>
            <p:ph idx="1"/>
          </p:nvPr>
        </p:nvSpPr>
        <p:spPr/>
        <p:txBody>
          <a:bodyPr>
            <a:normAutofit/>
          </a:bodyPr>
          <a:lstStyle/>
          <a:p>
            <a:r>
              <a:rPr lang="en-GB" b="1" u="sng" dirty="0" smtClean="0"/>
              <a:t>Pregnant women</a:t>
            </a:r>
            <a:r>
              <a:rPr lang="en-GB" u="sng" dirty="0" smtClean="0"/>
              <a:t> </a:t>
            </a:r>
            <a:r>
              <a:rPr lang="en-GB" dirty="0" smtClean="0"/>
              <a:t>with dengue should be admitted early to intensely monitor disease progress. Joint care among obstetrics, medicine and paediatrics specialities is essential. Families may have to be counselled in some severe situations. Amount and rate of IV fluid for pregnant women should be similar to those for non-pregnant woman using pre-pregnant weight for calculation.</a:t>
            </a:r>
          </a:p>
          <a:p>
            <a:r>
              <a:rPr lang="en-GB" dirty="0" smtClean="0"/>
              <a:t>Patients </a:t>
            </a:r>
            <a:r>
              <a:rPr lang="en-GB" dirty="0"/>
              <a:t>with </a:t>
            </a:r>
            <a:r>
              <a:rPr lang="en-GB" b="1" u="sng" dirty="0" smtClean="0"/>
              <a:t>hypertension</a:t>
            </a:r>
            <a:r>
              <a:rPr lang="en-GB" dirty="0" smtClean="0"/>
              <a:t> </a:t>
            </a:r>
            <a:r>
              <a:rPr lang="en-GB" dirty="0"/>
              <a:t>may be on anti-hypertensive therapy that masks the </a:t>
            </a:r>
            <a:r>
              <a:rPr lang="en-GB" dirty="0" smtClean="0"/>
              <a:t>cardiovascular response </a:t>
            </a:r>
            <a:r>
              <a:rPr lang="en-GB" dirty="0"/>
              <a:t>in </a:t>
            </a:r>
            <a:r>
              <a:rPr lang="en-GB" dirty="0" smtClean="0"/>
              <a:t>shock. A blood </a:t>
            </a:r>
            <a:r>
              <a:rPr lang="en-GB" dirty="0"/>
              <a:t>pressure that is perceived to be normal may in fact be low for these patients.</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1950422998"/>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Management of high-risk patients</a:t>
            </a:r>
          </a:p>
        </p:txBody>
      </p:sp>
      <p:sp>
        <p:nvSpPr>
          <p:cNvPr id="2" name="Content Placeholder 1"/>
          <p:cNvSpPr>
            <a:spLocks noGrp="1"/>
          </p:cNvSpPr>
          <p:nvPr>
            <p:ph idx="1"/>
          </p:nvPr>
        </p:nvSpPr>
        <p:spPr/>
        <p:txBody>
          <a:bodyPr/>
          <a:lstStyle/>
          <a:p>
            <a:r>
              <a:rPr lang="en-GB" b="1" u="sng" dirty="0"/>
              <a:t>Anti-coagulant therapy</a:t>
            </a:r>
            <a:r>
              <a:rPr lang="en-GB" u="sng" dirty="0"/>
              <a:t> </a:t>
            </a:r>
            <a:r>
              <a:rPr lang="en-GB" dirty="0"/>
              <a:t>may have to be stopped temporarily during the critical period</a:t>
            </a:r>
            <a:r>
              <a:rPr lang="en-GB" dirty="0" smtClean="0"/>
              <a:t>.</a:t>
            </a:r>
          </a:p>
          <a:p>
            <a:endParaRPr lang="en-GB" dirty="0"/>
          </a:p>
          <a:p>
            <a:r>
              <a:rPr lang="en-GB" b="1" u="sng" dirty="0" smtClean="0"/>
              <a:t>Haemolytic </a:t>
            </a:r>
            <a:r>
              <a:rPr lang="en-GB" b="1" u="sng" dirty="0"/>
              <a:t>diseases and </a:t>
            </a:r>
            <a:r>
              <a:rPr lang="en-GB" b="1" u="sng" dirty="0" err="1"/>
              <a:t>haemoglobinopathies</a:t>
            </a:r>
            <a:r>
              <a:rPr lang="en-GB" b="1" u="sng" dirty="0"/>
              <a:t>:</a:t>
            </a:r>
            <a:r>
              <a:rPr lang="en-GB" u="sng" dirty="0"/>
              <a:t> </a:t>
            </a:r>
            <a:r>
              <a:rPr lang="en-GB" dirty="0"/>
              <a:t>These patients are at risk of haemolysis </a:t>
            </a:r>
            <a:r>
              <a:rPr lang="en-GB" dirty="0" smtClean="0"/>
              <a:t>and will </a:t>
            </a:r>
            <a:r>
              <a:rPr lang="en-GB" dirty="0"/>
              <a:t>require blood transfusion. Caution should accompany </a:t>
            </a:r>
            <a:r>
              <a:rPr lang="en-GB" dirty="0" err="1"/>
              <a:t>hyperhydration</a:t>
            </a:r>
            <a:r>
              <a:rPr lang="en-GB" dirty="0"/>
              <a:t> and </a:t>
            </a:r>
            <a:r>
              <a:rPr lang="en-GB" dirty="0" err="1" smtClean="0"/>
              <a:t>alkalinization</a:t>
            </a:r>
            <a:r>
              <a:rPr lang="en-GB" dirty="0"/>
              <a:t> </a:t>
            </a:r>
            <a:r>
              <a:rPr lang="en-GB" dirty="0" smtClean="0"/>
              <a:t>therapy</a:t>
            </a:r>
            <a:r>
              <a:rPr lang="en-GB" dirty="0"/>
              <a:t>, which can cause fluid overload and </a:t>
            </a:r>
            <a:r>
              <a:rPr lang="en-GB" dirty="0" err="1"/>
              <a:t>hypocalcemia</a:t>
            </a:r>
            <a:r>
              <a:rPr lang="en-GB" dirty="0"/>
              <a:t>.</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1950422998"/>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Management of high-risk patients</a:t>
            </a:r>
          </a:p>
        </p:txBody>
      </p:sp>
      <p:sp>
        <p:nvSpPr>
          <p:cNvPr id="2" name="Content Placeholder 1"/>
          <p:cNvSpPr>
            <a:spLocks noGrp="1"/>
          </p:cNvSpPr>
          <p:nvPr>
            <p:ph idx="1"/>
          </p:nvPr>
        </p:nvSpPr>
        <p:spPr/>
        <p:txBody>
          <a:bodyPr/>
          <a:lstStyle/>
          <a:p>
            <a:r>
              <a:rPr lang="en-GB" b="1" u="sng" dirty="0"/>
              <a:t>Congenital and ischaemic heart diseases:</a:t>
            </a:r>
            <a:r>
              <a:rPr lang="en-GB" u="sng" dirty="0"/>
              <a:t> </a:t>
            </a:r>
            <a:r>
              <a:rPr lang="en-GB" dirty="0"/>
              <a:t>Fluid therapy should be more cautious as </a:t>
            </a:r>
            <a:r>
              <a:rPr lang="en-GB" dirty="0" smtClean="0"/>
              <a:t>they may </a:t>
            </a:r>
            <a:r>
              <a:rPr lang="en-GB" dirty="0"/>
              <a:t>have less cardiac reserves</a:t>
            </a:r>
            <a:r>
              <a:rPr lang="en-GB" dirty="0" smtClean="0"/>
              <a:t>.</a:t>
            </a:r>
          </a:p>
          <a:p>
            <a:pPr marL="114300" indent="0">
              <a:buNone/>
            </a:pPr>
            <a:endParaRPr lang="en-GB" dirty="0"/>
          </a:p>
          <a:p>
            <a:r>
              <a:rPr lang="en-GB" b="1" u="sng" dirty="0" smtClean="0"/>
              <a:t>Patients </a:t>
            </a:r>
            <a:r>
              <a:rPr lang="en-GB" b="1" u="sng" dirty="0"/>
              <a:t>on steroid therapy</a:t>
            </a:r>
            <a:r>
              <a:rPr lang="en-GB" u="sng" dirty="0"/>
              <a:t>,</a:t>
            </a:r>
            <a:r>
              <a:rPr lang="en-GB" dirty="0"/>
              <a:t> continued steroid treatment is recommended but the </a:t>
            </a:r>
            <a:r>
              <a:rPr lang="en-GB" dirty="0" smtClean="0"/>
              <a:t>route may </a:t>
            </a:r>
            <a:r>
              <a:rPr lang="en-GB" dirty="0"/>
              <a:t>be changed.</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1950422998"/>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Management of convalescence</a:t>
            </a:r>
          </a:p>
        </p:txBody>
      </p:sp>
      <p:sp>
        <p:nvSpPr>
          <p:cNvPr id="2" name="Content Placeholder 1"/>
          <p:cNvSpPr>
            <a:spLocks noGrp="1"/>
          </p:cNvSpPr>
          <p:nvPr>
            <p:ph idx="1"/>
          </p:nvPr>
        </p:nvSpPr>
        <p:spPr/>
        <p:txBody>
          <a:bodyPr>
            <a:normAutofit/>
          </a:bodyPr>
          <a:lstStyle/>
          <a:p>
            <a:r>
              <a:rPr lang="en-GB" sz="2400" dirty="0"/>
              <a:t>Convalescence can be recognized by the improvement in clinical parameters, </a:t>
            </a:r>
            <a:r>
              <a:rPr lang="en-GB" sz="2400" dirty="0" smtClean="0"/>
              <a:t>appetite and </a:t>
            </a:r>
            <a:r>
              <a:rPr lang="en-GB" sz="2400" dirty="0"/>
              <a:t>general well-being</a:t>
            </a:r>
            <a:r>
              <a:rPr lang="en-GB" sz="2400" dirty="0" smtClean="0"/>
              <a:t>.</a:t>
            </a:r>
          </a:p>
          <a:p>
            <a:endParaRPr lang="en-GB" sz="2400" dirty="0"/>
          </a:p>
          <a:p>
            <a:r>
              <a:rPr lang="en-GB" sz="2400" dirty="0" smtClean="0"/>
              <a:t>Haemodynamic </a:t>
            </a:r>
            <a:r>
              <a:rPr lang="en-GB" sz="2400" dirty="0"/>
              <a:t>state such as good peripheral perfusion and stable vital signs should </a:t>
            </a:r>
            <a:r>
              <a:rPr lang="en-GB" sz="2400" dirty="0" smtClean="0"/>
              <a:t>be observed</a:t>
            </a:r>
            <a:r>
              <a:rPr lang="en-GB" sz="2400" dirty="0"/>
              <a:t>.</a:t>
            </a:r>
          </a:p>
          <a:p>
            <a:endParaRPr lang="en-GB" sz="2400" dirty="0" smtClean="0"/>
          </a:p>
          <a:p>
            <a:r>
              <a:rPr lang="en-GB" sz="2400" dirty="0" smtClean="0"/>
              <a:t>Decrease </a:t>
            </a:r>
            <a:r>
              <a:rPr lang="en-GB" sz="2400" dirty="0"/>
              <a:t>of HCT to baseline or below and dieresis are usually observed.</a:t>
            </a:r>
          </a:p>
          <a:p>
            <a:endParaRPr lang="en-GB" sz="2400" b="1" dirty="0" smtClean="0"/>
          </a:p>
          <a:p>
            <a:r>
              <a:rPr lang="en-GB" sz="2400" b="1" dirty="0" smtClean="0"/>
              <a:t>Intravenous </a:t>
            </a:r>
            <a:r>
              <a:rPr lang="en-GB" sz="2400" b="1" dirty="0"/>
              <a:t>fluid should be discontinued</a:t>
            </a:r>
            <a:r>
              <a:rPr lang="en-GB" sz="2400" b="1" dirty="0" smtClean="0"/>
              <a:t>.</a:t>
            </a:r>
            <a:endParaRPr lang="en-GB" sz="2400" b="1"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1950422998"/>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Management of convalescence</a:t>
            </a:r>
          </a:p>
        </p:txBody>
      </p:sp>
      <p:sp>
        <p:nvSpPr>
          <p:cNvPr id="2" name="Content Placeholder 1"/>
          <p:cNvSpPr>
            <a:spLocks noGrp="1"/>
          </p:cNvSpPr>
          <p:nvPr>
            <p:ph idx="1"/>
          </p:nvPr>
        </p:nvSpPr>
        <p:spPr/>
        <p:txBody>
          <a:bodyPr>
            <a:normAutofit/>
          </a:bodyPr>
          <a:lstStyle/>
          <a:p>
            <a:r>
              <a:rPr lang="en-GB" dirty="0" smtClean="0"/>
              <a:t>In </a:t>
            </a:r>
            <a:r>
              <a:rPr lang="en-GB" dirty="0"/>
              <a:t>those patients with massive effusion and ascites, hypervolemia may occur and </a:t>
            </a:r>
            <a:r>
              <a:rPr lang="en-GB" dirty="0" smtClean="0"/>
              <a:t>diuretic therapy </a:t>
            </a:r>
            <a:r>
              <a:rPr lang="en-GB" dirty="0"/>
              <a:t>may be necessary to prevent pulmonary oedema.</a:t>
            </a:r>
          </a:p>
          <a:p>
            <a:r>
              <a:rPr lang="en-GB" dirty="0" err="1" smtClean="0"/>
              <a:t>Hypokalemia</a:t>
            </a:r>
            <a:r>
              <a:rPr lang="en-GB" dirty="0" smtClean="0"/>
              <a:t> </a:t>
            </a:r>
            <a:r>
              <a:rPr lang="en-GB" dirty="0"/>
              <a:t>may be present due to stress and diuresis and should be corrected </a:t>
            </a:r>
            <a:r>
              <a:rPr lang="en-GB" dirty="0" smtClean="0"/>
              <a:t>with potassium-rich </a:t>
            </a:r>
            <a:r>
              <a:rPr lang="en-GB" dirty="0"/>
              <a:t>fruits or supplements.</a:t>
            </a:r>
          </a:p>
          <a:p>
            <a:r>
              <a:rPr lang="en-GB" dirty="0" err="1" smtClean="0"/>
              <a:t>Bradycardia</a:t>
            </a:r>
            <a:r>
              <a:rPr lang="en-GB" dirty="0" smtClean="0"/>
              <a:t> </a:t>
            </a:r>
            <a:r>
              <a:rPr lang="en-GB" dirty="0"/>
              <a:t>is commonly found and requires intense monitoring for possible </a:t>
            </a:r>
            <a:r>
              <a:rPr lang="en-GB" dirty="0" smtClean="0"/>
              <a:t>rare complications </a:t>
            </a:r>
            <a:r>
              <a:rPr lang="en-GB" dirty="0"/>
              <a:t>such as heart block or ventricular premature contraction (VPC).</a:t>
            </a:r>
          </a:p>
          <a:p>
            <a:r>
              <a:rPr lang="en-GB" dirty="0" smtClean="0"/>
              <a:t>Convalescence </a:t>
            </a:r>
            <a:r>
              <a:rPr lang="en-GB" dirty="0"/>
              <a:t>rash is found in 20%–30% of patients.</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1646538972"/>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Text Box 3"/>
          <p:cNvSpPr txBox="1">
            <a:spLocks noChangeArrowheads="1"/>
          </p:cNvSpPr>
          <p:nvPr/>
        </p:nvSpPr>
        <p:spPr bwMode="auto">
          <a:xfrm>
            <a:off x="0" y="0"/>
            <a:ext cx="9144000" cy="519113"/>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800" b="1">
                <a:solidFill>
                  <a:schemeClr val="tx2"/>
                </a:solidFill>
                <a:latin typeface="Tahoma" pitchFamily="34" charset="0"/>
                <a:cs typeface="Times New Roman" pitchFamily="18" charset="0"/>
              </a:rPr>
              <a:t>CONVALESCENT  CONFLUENT  PETECHIAE  RASH</a:t>
            </a:r>
            <a:r>
              <a:rPr lang="en-US" b="1">
                <a:solidFill>
                  <a:schemeClr val="tx2"/>
                </a:solidFill>
                <a:latin typeface="Tahoma" pitchFamily="34" charset="0"/>
              </a:rPr>
              <a:t> </a:t>
            </a:r>
          </a:p>
        </p:txBody>
      </p:sp>
      <p:pic>
        <p:nvPicPr>
          <p:cNvPr id="40963" name="Picture 3" descr="C:\Documents and Settings\Tanjid\Desktop\Snap2.bmp"/>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533400"/>
            <a:ext cx="9129713" cy="632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981432698"/>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Signs of recovery</a:t>
            </a:r>
          </a:p>
        </p:txBody>
      </p:sp>
      <p:sp>
        <p:nvSpPr>
          <p:cNvPr id="2" name="Content Placeholder 1"/>
          <p:cNvSpPr>
            <a:spLocks noGrp="1"/>
          </p:cNvSpPr>
          <p:nvPr>
            <p:ph idx="1"/>
          </p:nvPr>
        </p:nvSpPr>
        <p:spPr/>
        <p:txBody>
          <a:bodyPr>
            <a:normAutofit/>
          </a:bodyPr>
          <a:lstStyle/>
          <a:p>
            <a:r>
              <a:rPr lang="en-GB" dirty="0" smtClean="0"/>
              <a:t>Stable </a:t>
            </a:r>
            <a:r>
              <a:rPr lang="en-GB" dirty="0"/>
              <a:t>pulse, blood pressure and breathing rate.</a:t>
            </a:r>
          </a:p>
          <a:p>
            <a:r>
              <a:rPr lang="en-GB" dirty="0" smtClean="0"/>
              <a:t>Normal </a:t>
            </a:r>
            <a:r>
              <a:rPr lang="en-GB" dirty="0"/>
              <a:t>temperature.</a:t>
            </a:r>
          </a:p>
          <a:p>
            <a:r>
              <a:rPr lang="en-GB" dirty="0" smtClean="0"/>
              <a:t>No </a:t>
            </a:r>
            <a:r>
              <a:rPr lang="en-GB" dirty="0"/>
              <a:t>evidence of external or internal bleeding.</a:t>
            </a:r>
          </a:p>
          <a:p>
            <a:r>
              <a:rPr lang="en-GB" dirty="0" smtClean="0"/>
              <a:t>Return </a:t>
            </a:r>
            <a:r>
              <a:rPr lang="en-GB" dirty="0"/>
              <a:t>of appetite.</a:t>
            </a:r>
          </a:p>
          <a:p>
            <a:r>
              <a:rPr lang="pt-BR" dirty="0" smtClean="0"/>
              <a:t>No </a:t>
            </a:r>
            <a:r>
              <a:rPr lang="pt-BR" dirty="0"/>
              <a:t>vomiting, no abdominal pain.</a:t>
            </a:r>
          </a:p>
          <a:p>
            <a:r>
              <a:rPr lang="en-GB" dirty="0" smtClean="0"/>
              <a:t>Good </a:t>
            </a:r>
            <a:r>
              <a:rPr lang="en-GB" dirty="0"/>
              <a:t>urinary output.</a:t>
            </a:r>
          </a:p>
          <a:p>
            <a:r>
              <a:rPr lang="en-GB" dirty="0" smtClean="0"/>
              <a:t>Stable </a:t>
            </a:r>
            <a:r>
              <a:rPr lang="en-GB" dirty="0"/>
              <a:t>haematocrit at baseline level.</a:t>
            </a:r>
          </a:p>
          <a:p>
            <a:r>
              <a:rPr lang="en-GB" dirty="0" smtClean="0"/>
              <a:t>Convalescent </a:t>
            </a:r>
            <a:r>
              <a:rPr lang="en-GB" dirty="0"/>
              <a:t>confluent </a:t>
            </a:r>
            <a:r>
              <a:rPr lang="en-GB" dirty="0" err="1"/>
              <a:t>petechiae</a:t>
            </a:r>
            <a:r>
              <a:rPr lang="en-GB" dirty="0"/>
              <a:t> rash or itching, especially on the extremities.</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3475422333"/>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Criteria for discharging patients</a:t>
            </a:r>
          </a:p>
        </p:txBody>
      </p:sp>
      <p:sp>
        <p:nvSpPr>
          <p:cNvPr id="2" name="Content Placeholder 1"/>
          <p:cNvSpPr>
            <a:spLocks noGrp="1"/>
          </p:cNvSpPr>
          <p:nvPr>
            <p:ph idx="1"/>
          </p:nvPr>
        </p:nvSpPr>
        <p:spPr>
          <a:xfrm>
            <a:off x="457200" y="1600200"/>
            <a:ext cx="7620000" cy="4495800"/>
          </a:xfrm>
        </p:spPr>
        <p:txBody>
          <a:bodyPr>
            <a:normAutofit lnSpcReduction="10000"/>
          </a:bodyPr>
          <a:lstStyle/>
          <a:p>
            <a:r>
              <a:rPr lang="en-GB" dirty="0"/>
              <a:t>Absence of fever for at least 24 hours without the use of anti-fever therapy.</a:t>
            </a:r>
          </a:p>
          <a:p>
            <a:r>
              <a:rPr lang="en-GB" dirty="0" smtClean="0"/>
              <a:t>Return </a:t>
            </a:r>
            <a:r>
              <a:rPr lang="en-GB" dirty="0"/>
              <a:t>of appetite.</a:t>
            </a:r>
          </a:p>
          <a:p>
            <a:r>
              <a:rPr lang="en-GB" dirty="0" smtClean="0"/>
              <a:t>Visible </a:t>
            </a:r>
            <a:r>
              <a:rPr lang="en-GB" dirty="0"/>
              <a:t>clinical improvement.</a:t>
            </a:r>
          </a:p>
          <a:p>
            <a:r>
              <a:rPr lang="en-GB" dirty="0" smtClean="0"/>
              <a:t>Satisfactory </a:t>
            </a:r>
            <a:r>
              <a:rPr lang="en-GB" dirty="0"/>
              <a:t>urine output.</a:t>
            </a:r>
          </a:p>
          <a:p>
            <a:r>
              <a:rPr lang="en-GB" dirty="0" smtClean="0"/>
              <a:t>A </a:t>
            </a:r>
            <a:r>
              <a:rPr lang="en-GB" dirty="0"/>
              <a:t>minimum of 2–3 days have elapsed after recovery from shock.</a:t>
            </a:r>
          </a:p>
          <a:p>
            <a:r>
              <a:rPr lang="en-GB" dirty="0" smtClean="0"/>
              <a:t>No </a:t>
            </a:r>
            <a:r>
              <a:rPr lang="en-GB" dirty="0"/>
              <a:t>respiratory distress from pleural effusion and no ascites.</a:t>
            </a:r>
          </a:p>
          <a:p>
            <a:r>
              <a:rPr lang="en-GB" dirty="0" smtClean="0"/>
              <a:t>Platelet </a:t>
            </a:r>
            <a:r>
              <a:rPr lang="en-GB" dirty="0"/>
              <a:t>count of more than 50 000/mm3. If not, patients can be recommended to </a:t>
            </a:r>
            <a:r>
              <a:rPr lang="en-GB" dirty="0" smtClean="0"/>
              <a:t>avoid traumatic </a:t>
            </a:r>
            <a:r>
              <a:rPr lang="en-GB" dirty="0"/>
              <a:t>activities for at least 1–2 weeks for platelet count to become normal. In </a:t>
            </a:r>
            <a:r>
              <a:rPr lang="en-GB" dirty="0" smtClean="0"/>
              <a:t>most uncomplicated </a:t>
            </a:r>
            <a:r>
              <a:rPr lang="en-GB" dirty="0"/>
              <a:t>cases, platelet rises to normal within 3–5 days.</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1188620974"/>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3"/>
          <p:cNvSpPr txBox="1">
            <a:spLocks noChangeArrowheads="1"/>
          </p:cNvSpPr>
          <p:nvPr/>
        </p:nvSpPr>
        <p:spPr bwMode="auto">
          <a:xfrm>
            <a:off x="838200" y="0"/>
            <a:ext cx="7467600" cy="523220"/>
          </a:xfrm>
          <a:prstGeom prst="rect">
            <a:avLst/>
          </a:prstGeom>
          <a:noFill/>
          <a:ln w="9525">
            <a:noFill/>
            <a:miter lim="800000"/>
            <a:headEnd/>
            <a:tailEnd/>
          </a:ln>
        </p:spPr>
        <p:txBody>
          <a:bodyPr wrap="square">
            <a:spAutoFit/>
          </a:bodyPr>
          <a:lstStyle/>
          <a:p>
            <a:pPr algn="ctr">
              <a:spcBef>
                <a:spcPct val="50000"/>
              </a:spcBef>
              <a:defRPr/>
            </a:pPr>
            <a:r>
              <a:rPr lang="en-US" sz="2800" b="1" dirty="0">
                <a:solidFill>
                  <a:schemeClr val="accent2">
                    <a:lumMod val="75000"/>
                  </a:schemeClr>
                </a:solidFill>
                <a:latin typeface="Tahoma" pitchFamily="34" charset="0"/>
              </a:rPr>
              <a:t>SUB CONJUNCTIAL HAEMORRHAGE</a:t>
            </a:r>
            <a:endParaRPr lang="en-US" sz="2800" dirty="0">
              <a:solidFill>
                <a:schemeClr val="accent2">
                  <a:lumMod val="75000"/>
                </a:schemeClr>
              </a:solidFill>
              <a:latin typeface="Tahoma" pitchFamily="34" charset="0"/>
            </a:endParaRPr>
          </a:p>
        </p:txBody>
      </p:sp>
      <p:pic>
        <p:nvPicPr>
          <p:cNvPr id="22532" name="Picture 4" descr="SubConjunctival Hmg001"/>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295400"/>
            <a:ext cx="91440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56003756"/>
      </p:ext>
    </p:extLst>
  </p:cSld>
  <p:clrMapOvr>
    <a:masterClrMapping/>
  </p:clrMapOvr>
  <p:transition spd="slow"/>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Management of complications</a:t>
            </a:r>
          </a:p>
        </p:txBody>
      </p:sp>
      <p:sp>
        <p:nvSpPr>
          <p:cNvPr id="2" name="Content Placeholder 1"/>
          <p:cNvSpPr>
            <a:spLocks noGrp="1"/>
          </p:cNvSpPr>
          <p:nvPr>
            <p:ph idx="1"/>
          </p:nvPr>
        </p:nvSpPr>
        <p:spPr/>
        <p:txBody>
          <a:bodyPr>
            <a:normAutofit/>
          </a:bodyPr>
          <a:lstStyle/>
          <a:p>
            <a:pPr marL="114300" indent="0">
              <a:buNone/>
            </a:pPr>
            <a:endParaRPr lang="en-GB" sz="2800" dirty="0" smtClean="0"/>
          </a:p>
          <a:p>
            <a:r>
              <a:rPr lang="en-GB" sz="2800" dirty="0" smtClean="0"/>
              <a:t>Detection </a:t>
            </a:r>
            <a:r>
              <a:rPr lang="en-GB" sz="2800" dirty="0"/>
              <a:t>of fluid overload in </a:t>
            </a:r>
            <a:r>
              <a:rPr lang="en-GB" sz="2800" dirty="0" smtClean="0"/>
              <a:t>patients</a:t>
            </a:r>
          </a:p>
          <a:p>
            <a:endParaRPr lang="en-GB" sz="2800" dirty="0"/>
          </a:p>
          <a:p>
            <a:r>
              <a:rPr lang="en-GB" sz="2800" dirty="0"/>
              <a:t>Management of fluid </a:t>
            </a:r>
            <a:r>
              <a:rPr lang="en-GB" sz="2800" dirty="0" smtClean="0"/>
              <a:t>overload</a:t>
            </a:r>
          </a:p>
          <a:p>
            <a:endParaRPr lang="en-GB" sz="2800" dirty="0"/>
          </a:p>
          <a:p>
            <a:r>
              <a:rPr lang="en-GB" sz="2800" dirty="0"/>
              <a:t>Management of </a:t>
            </a:r>
            <a:r>
              <a:rPr lang="en-GB" sz="2800" dirty="0" smtClean="0"/>
              <a:t>encephalopathy</a:t>
            </a:r>
          </a:p>
          <a:p>
            <a:pPr marL="114300" indent="0">
              <a:buNone/>
            </a:pPr>
            <a:endParaRPr lang="en-GB" sz="2800"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1418590329"/>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smtClean="0"/>
              <a:t>Referral to Tertiary Care Hospital</a:t>
            </a:r>
            <a:endParaRPr lang="en-GB" dirty="0"/>
          </a:p>
        </p:txBody>
      </p:sp>
      <p:sp>
        <p:nvSpPr>
          <p:cNvPr id="2" name="Content Placeholder 1"/>
          <p:cNvSpPr>
            <a:spLocks noGrp="1"/>
          </p:cNvSpPr>
          <p:nvPr>
            <p:ph idx="1"/>
          </p:nvPr>
        </p:nvSpPr>
        <p:spPr>
          <a:xfrm>
            <a:off x="457200" y="1600200"/>
            <a:ext cx="7620000" cy="4343400"/>
          </a:xfrm>
        </p:spPr>
        <p:txBody>
          <a:bodyPr>
            <a:normAutofit fontScale="85000" lnSpcReduction="20000"/>
          </a:bodyPr>
          <a:lstStyle/>
          <a:p>
            <a:r>
              <a:rPr lang="en-GB" dirty="0" smtClean="0"/>
              <a:t>Infants </a:t>
            </a:r>
            <a:r>
              <a:rPr lang="en-GB" dirty="0"/>
              <a:t>&lt;1 year old.</a:t>
            </a:r>
          </a:p>
          <a:p>
            <a:r>
              <a:rPr lang="en-GB" dirty="0" smtClean="0"/>
              <a:t>Obese </a:t>
            </a:r>
            <a:r>
              <a:rPr lang="en-GB" dirty="0"/>
              <a:t>patients.</a:t>
            </a:r>
          </a:p>
          <a:p>
            <a:r>
              <a:rPr lang="en-GB" dirty="0" smtClean="0"/>
              <a:t>Pregnant </a:t>
            </a:r>
            <a:r>
              <a:rPr lang="en-GB" dirty="0"/>
              <a:t>women.</a:t>
            </a:r>
          </a:p>
          <a:p>
            <a:r>
              <a:rPr lang="en-GB" dirty="0" smtClean="0"/>
              <a:t>Profound/prolonged </a:t>
            </a:r>
            <a:r>
              <a:rPr lang="en-GB" dirty="0"/>
              <a:t>shock.</a:t>
            </a:r>
          </a:p>
          <a:p>
            <a:r>
              <a:rPr lang="en-GB" dirty="0" smtClean="0"/>
              <a:t>Significant </a:t>
            </a:r>
            <a:r>
              <a:rPr lang="en-GB" dirty="0"/>
              <a:t>bleeding.</a:t>
            </a:r>
          </a:p>
          <a:p>
            <a:r>
              <a:rPr lang="en-GB" dirty="0" smtClean="0"/>
              <a:t>Repeated </a:t>
            </a:r>
            <a:r>
              <a:rPr lang="en-GB" dirty="0"/>
              <a:t>shock 2–3 times during treatment.</a:t>
            </a:r>
          </a:p>
          <a:p>
            <a:r>
              <a:rPr lang="en-GB" dirty="0" smtClean="0"/>
              <a:t>Patients </a:t>
            </a:r>
            <a:r>
              <a:rPr lang="en-GB" dirty="0"/>
              <a:t>who seem not to respond to conventional fluid therapy.</a:t>
            </a:r>
          </a:p>
          <a:p>
            <a:r>
              <a:rPr lang="en-GB" dirty="0" smtClean="0"/>
              <a:t>Patients </a:t>
            </a:r>
            <a:r>
              <a:rPr lang="en-GB" dirty="0"/>
              <a:t>who continue to have rising haematocrit and no colloidal solution is available.</a:t>
            </a:r>
          </a:p>
          <a:p>
            <a:r>
              <a:rPr lang="en-GB" dirty="0" smtClean="0"/>
              <a:t>Patients </a:t>
            </a:r>
            <a:r>
              <a:rPr lang="en-GB" dirty="0"/>
              <a:t>with known underlying diseases such as Diabetes mellitus (DM) , </a:t>
            </a:r>
            <a:r>
              <a:rPr lang="en-GB" dirty="0" smtClean="0"/>
              <a:t>hypertension, heart </a:t>
            </a:r>
            <a:r>
              <a:rPr lang="en-GB" dirty="0"/>
              <a:t>disease or haemolytic disease.</a:t>
            </a:r>
          </a:p>
          <a:p>
            <a:r>
              <a:rPr lang="en-GB" dirty="0" smtClean="0"/>
              <a:t>Patients </a:t>
            </a:r>
            <a:r>
              <a:rPr lang="en-GB" dirty="0"/>
              <a:t>with signs and symptoms of fluid overload.</a:t>
            </a:r>
          </a:p>
          <a:p>
            <a:r>
              <a:rPr lang="en-GB" dirty="0" smtClean="0"/>
              <a:t>Patient </a:t>
            </a:r>
            <a:r>
              <a:rPr lang="en-GB" dirty="0"/>
              <a:t>with isolated/multiple organ involvement.</a:t>
            </a:r>
          </a:p>
          <a:p>
            <a:r>
              <a:rPr lang="en-GB" dirty="0" smtClean="0"/>
              <a:t>Patients </a:t>
            </a:r>
            <a:r>
              <a:rPr lang="en-GB" dirty="0"/>
              <a:t>with neurological manifestations such as change of consciousness, </a:t>
            </a:r>
            <a:r>
              <a:rPr lang="en-GB" dirty="0" smtClean="0"/>
              <a:t>semi-coma, coma</a:t>
            </a:r>
            <a:r>
              <a:rPr lang="en-GB" dirty="0"/>
              <a:t>, convulsion, etc.</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626143576"/>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sz="4800" smtClean="0"/>
              <a:t>Prospects of Dengue Vaccine</a:t>
            </a:r>
            <a:endParaRPr lang="th-TH" sz="4800" smtClean="0"/>
          </a:p>
        </p:txBody>
      </p:sp>
      <p:pic>
        <p:nvPicPr>
          <p:cNvPr id="35843" name="Picture 2" descr="Coloured SEM of head of mosquito, Aedes aegypti">
            <a:hlinkClick r:id="rId2"/>
          </p:cNvPr>
          <p:cNvPicPr>
            <a:picLocks noChangeAspect="1" noChangeArrowheads="1"/>
          </p:cNvPicPr>
          <p:nvPr/>
        </p:nvPicPr>
        <p:blipFill>
          <a:blip r:embed="rId3">
            <a:extLst>
              <a:ext uri="{28A0092B-C50C-407E-A947-70E740481C1C}">
                <a14:useLocalDpi xmlns:a14="http://schemas.microsoft.com/office/drawing/2010/main" xmlns="" val="0"/>
              </a:ext>
            </a:extLst>
          </a:blip>
          <a:srcRect b="7422"/>
          <a:stretch>
            <a:fillRect/>
          </a:stretch>
        </p:blipFill>
        <p:spPr bwMode="auto">
          <a:xfrm>
            <a:off x="4267200" y="2057400"/>
            <a:ext cx="4043363"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5" name="Picture 6" descr="http://t2.gstatic.com/images?q=tbn:ANd9GcSWTFSwannIGVlPcWGTvnLEwlGYHL-Mrbbzg2T3ifciFICZcS7Usw"/>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57200" y="2286000"/>
            <a:ext cx="3038475"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782101706"/>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4"/>
          <p:cNvSpPr>
            <a:spLocks noGrp="1"/>
          </p:cNvSpPr>
          <p:nvPr>
            <p:ph type="title"/>
          </p:nvPr>
        </p:nvSpPr>
        <p:spPr/>
        <p:txBody>
          <a:bodyPr>
            <a:normAutofit fontScale="90000"/>
          </a:bodyPr>
          <a:lstStyle/>
          <a:p>
            <a:pPr>
              <a:defRPr/>
            </a:pPr>
            <a:r>
              <a:rPr lang="en-GB" dirty="0" smtClean="0">
                <a:ea typeface="ＭＳ Ｐゴシック" charset="-128"/>
              </a:rPr>
              <a:t>Burden of dengue in disability-adjusted life years (DALY)</a:t>
            </a:r>
          </a:p>
        </p:txBody>
      </p:sp>
      <p:sp>
        <p:nvSpPr>
          <p:cNvPr id="53251" name="Content Placeholder 3"/>
          <p:cNvSpPr>
            <a:spLocks noGrp="1"/>
          </p:cNvSpPr>
          <p:nvPr>
            <p:ph idx="1"/>
          </p:nvPr>
        </p:nvSpPr>
        <p:spPr/>
        <p:txBody>
          <a:bodyPr/>
          <a:lstStyle/>
          <a:p>
            <a:pPr>
              <a:defRPr/>
            </a:pPr>
            <a:r>
              <a:rPr lang="en-GB" sz="2400" dirty="0" smtClean="0"/>
              <a:t>Estimated global burden (from 2001</a:t>
            </a:r>
            <a:r>
              <a:rPr lang="en-GB" sz="2400" dirty="0" smtClean="0">
                <a:latin typeface="Arial" pitchFamily="34" charset="0"/>
                <a:cs typeface="Arial" pitchFamily="34" charset="0"/>
              </a:rPr>
              <a:t>–</a:t>
            </a:r>
            <a:r>
              <a:rPr lang="en-GB" sz="2400" dirty="0" smtClean="0"/>
              <a:t>2003) was </a:t>
            </a:r>
            <a:r>
              <a:rPr lang="en-GB" sz="2400" dirty="0" smtClean="0">
                <a:solidFill>
                  <a:srgbClr val="FF0000"/>
                </a:solidFill>
              </a:rPr>
              <a:t>264 DALY per million per year </a:t>
            </a:r>
            <a:r>
              <a:rPr lang="en-GB" sz="2400" dirty="0" smtClean="0"/>
              <a:t>(DALY/M/</a:t>
            </a:r>
            <a:r>
              <a:rPr lang="en-GB" sz="2400" dirty="0" err="1" smtClean="0"/>
              <a:t>yr</a:t>
            </a:r>
            <a:r>
              <a:rPr lang="en-GB" sz="2400" dirty="0" smtClean="0"/>
              <a:t>) for the 2 billion people living at risk of dengue</a:t>
            </a:r>
            <a:r>
              <a:rPr lang="en-GB" sz="2400" baseline="30000" dirty="0" smtClean="0"/>
              <a:t>1</a:t>
            </a:r>
          </a:p>
          <a:p>
            <a:pPr>
              <a:defRPr/>
            </a:pPr>
            <a:r>
              <a:rPr lang="en-GB" sz="2400" dirty="0" smtClean="0"/>
              <a:t>Estimate for SE Asia (from 2004) was </a:t>
            </a:r>
            <a:r>
              <a:rPr lang="en-GB" sz="2400" dirty="0" smtClean="0">
                <a:solidFill>
                  <a:srgbClr val="FF0000"/>
                </a:solidFill>
              </a:rPr>
              <a:t>420 DALY/M/yr</a:t>
            </a:r>
            <a:r>
              <a:rPr lang="en-GB" sz="2400" baseline="30000" dirty="0" smtClean="0">
                <a:solidFill>
                  <a:srgbClr val="FF0000"/>
                </a:solidFill>
              </a:rPr>
              <a:t>2</a:t>
            </a:r>
          </a:p>
          <a:p>
            <a:pPr lvl="1">
              <a:defRPr/>
            </a:pPr>
            <a:r>
              <a:rPr lang="en-GB" sz="2000" dirty="0" smtClean="0">
                <a:solidFill>
                  <a:srgbClr val="FF0000"/>
                </a:solidFill>
              </a:rPr>
              <a:t>Comparable to meningitis,  twice the burden of hepatitis, one third the burden of HIV/AIDS</a:t>
            </a:r>
          </a:p>
          <a:p>
            <a:pPr>
              <a:defRPr/>
            </a:pPr>
            <a:r>
              <a:rPr lang="en-GB" sz="2400" dirty="0" smtClean="0"/>
              <a:t>Estimated burden for Puerto Rico (from 1984</a:t>
            </a:r>
            <a:r>
              <a:rPr lang="en-GB" sz="2400" dirty="0" smtClean="0">
                <a:latin typeface="Arial" pitchFamily="34" charset="0"/>
                <a:cs typeface="Arial" pitchFamily="34" charset="0"/>
              </a:rPr>
              <a:t>–</a:t>
            </a:r>
            <a:r>
              <a:rPr lang="en-GB" sz="2400" dirty="0" smtClean="0"/>
              <a:t>1994) was 658 DALY/M/yr</a:t>
            </a:r>
            <a:r>
              <a:rPr lang="en-GB" sz="2400" baseline="30000" dirty="0" smtClean="0"/>
              <a:t>3</a:t>
            </a:r>
          </a:p>
          <a:p>
            <a:pPr lvl="1">
              <a:defRPr/>
            </a:pPr>
            <a:r>
              <a:rPr lang="en-GB" sz="2000" dirty="0" smtClean="0">
                <a:solidFill>
                  <a:srgbClr val="FF0000"/>
                </a:solidFill>
              </a:rPr>
              <a:t>Comparable to meningitis, hepatitis, malaria, tuberculosis</a:t>
            </a:r>
          </a:p>
        </p:txBody>
      </p:sp>
      <p:sp>
        <p:nvSpPr>
          <p:cNvPr id="38916" name="Text Box 77"/>
          <p:cNvSpPr txBox="1">
            <a:spLocks noChangeArrowheads="1"/>
          </p:cNvSpPr>
          <p:nvPr/>
        </p:nvSpPr>
        <p:spPr bwMode="auto">
          <a:xfrm>
            <a:off x="2205038" y="6288088"/>
            <a:ext cx="4752975"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72000" tIns="72000" rIns="72000" bIns="72000" anchor="b"/>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algn="ctr" eaLnBrk="1" fontAlgn="base" hangingPunct="1">
              <a:spcBef>
                <a:spcPct val="0"/>
              </a:spcBef>
              <a:spcAft>
                <a:spcPct val="0"/>
              </a:spcAft>
            </a:pPr>
            <a:r>
              <a:rPr lang="en-GB" sz="1000" baseline="30000" smtClean="0">
                <a:solidFill>
                  <a:prstClr val="white"/>
                </a:solidFill>
                <a:latin typeface="Calibri" pitchFamily="34" charset="0"/>
                <a:ea typeface="MS PGothic" pitchFamily="34" charset="-128"/>
              </a:rPr>
              <a:t>1</a:t>
            </a:r>
            <a:r>
              <a:rPr lang="en-GB" sz="1000" smtClean="0">
                <a:solidFill>
                  <a:prstClr val="white"/>
                </a:solidFill>
                <a:latin typeface="Calibri" pitchFamily="34" charset="0"/>
                <a:ea typeface="MS PGothic" pitchFamily="34" charset="-128"/>
              </a:rPr>
              <a:t>Suaya et al. 2006. WP3.2 from http://apps.who.int/tdr/svc/publications/tdr-research-publications/swg-report-dengue. </a:t>
            </a:r>
            <a:r>
              <a:rPr lang="en-GB" sz="1000" baseline="30000" smtClean="0">
                <a:solidFill>
                  <a:prstClr val="white"/>
                </a:solidFill>
                <a:latin typeface="Calibri" pitchFamily="34" charset="0"/>
                <a:ea typeface="MS PGothic" pitchFamily="34" charset="-128"/>
              </a:rPr>
              <a:t>2</a:t>
            </a:r>
            <a:r>
              <a:rPr lang="en-GB" sz="1000" smtClean="0">
                <a:solidFill>
                  <a:prstClr val="white"/>
                </a:solidFill>
                <a:latin typeface="Calibri" pitchFamily="34" charset="0"/>
                <a:ea typeface="MS PGothic" pitchFamily="34" charset="-128"/>
              </a:rPr>
              <a:t>Shepard et al. </a:t>
            </a:r>
            <a:r>
              <a:rPr lang="en-GB" sz="1000" i="1" smtClean="0">
                <a:solidFill>
                  <a:prstClr val="white"/>
                </a:solidFill>
                <a:latin typeface="Calibri" pitchFamily="34" charset="0"/>
                <a:ea typeface="MS PGothic" pitchFamily="34" charset="-128"/>
              </a:rPr>
              <a:t>Vaccine</a:t>
            </a:r>
            <a:r>
              <a:rPr lang="en-GB" sz="1000" smtClean="0">
                <a:solidFill>
                  <a:prstClr val="white"/>
                </a:solidFill>
                <a:latin typeface="Calibri" pitchFamily="34" charset="0"/>
                <a:ea typeface="MS PGothic" pitchFamily="34" charset="-128"/>
              </a:rPr>
              <a:t> 2004;22:1275–80. </a:t>
            </a:r>
            <a:r>
              <a:rPr lang="en-GB" sz="1000" baseline="30000" smtClean="0">
                <a:solidFill>
                  <a:prstClr val="white"/>
                </a:solidFill>
                <a:latin typeface="Calibri" pitchFamily="34" charset="0"/>
                <a:ea typeface="MS PGothic" pitchFamily="34" charset="-128"/>
              </a:rPr>
              <a:t>3</a:t>
            </a:r>
            <a:r>
              <a:rPr lang="en-GB" sz="1000" smtClean="0">
                <a:solidFill>
                  <a:prstClr val="white"/>
                </a:solidFill>
                <a:latin typeface="Calibri" pitchFamily="34" charset="0"/>
                <a:ea typeface="MS PGothic" pitchFamily="34" charset="-128"/>
              </a:rPr>
              <a:t>Meltzer et al. </a:t>
            </a:r>
            <a:r>
              <a:rPr lang="en-GB" sz="1000" i="1" smtClean="0">
                <a:solidFill>
                  <a:prstClr val="white"/>
                </a:solidFill>
                <a:latin typeface="Calibri" pitchFamily="34" charset="0"/>
                <a:ea typeface="MS PGothic" pitchFamily="34" charset="-128"/>
              </a:rPr>
              <a:t>Am. J Trop Med Hyg </a:t>
            </a:r>
            <a:r>
              <a:rPr lang="en-GB" sz="1000" smtClean="0">
                <a:solidFill>
                  <a:prstClr val="white"/>
                </a:solidFill>
                <a:latin typeface="Calibri" pitchFamily="34" charset="0"/>
                <a:ea typeface="MS PGothic" pitchFamily="34" charset="-128"/>
              </a:rPr>
              <a:t>1998;59:265–71</a:t>
            </a:r>
            <a:endParaRPr lang="en-US" sz="1000" smtClean="0">
              <a:solidFill>
                <a:prstClr val="white"/>
              </a:solidFill>
              <a:latin typeface="Calibri" pitchFamily="34" charset="0"/>
              <a:ea typeface="MS PGothic" pitchFamily="34" charset="-128"/>
            </a:endParaRPr>
          </a:p>
        </p:txBody>
      </p:sp>
    </p:spTree>
    <p:extLst>
      <p:ext uri="{BB962C8B-B14F-4D97-AF65-F5344CB8AC3E}">
        <p14:creationId xmlns:p14="http://schemas.microsoft.com/office/powerpoint/2010/main" xmlns="" val="4240236506"/>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GB" sz="3600" smtClean="0">
                <a:ea typeface="MS PGothic" pitchFamily="34" charset="-128"/>
              </a:rPr>
              <a:t>Estimated direct costs of dengue in eight countries in Asia and the Americas, 2005</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900496777"/>
              </p:ext>
            </p:extLst>
          </p:nvPr>
        </p:nvGraphicFramePr>
        <p:xfrm>
          <a:off x="523875" y="2057400"/>
          <a:ext cx="8147050" cy="4297370"/>
        </p:xfrm>
        <a:graphic>
          <a:graphicData uri="http://schemas.openxmlformats.org/drawingml/2006/table">
            <a:tbl>
              <a:tblPr firstRow="1" bandRow="1">
                <a:tableStyleId>{00A15C55-8517-42AA-B614-E9B94910E393}</a:tableStyleId>
              </a:tblPr>
              <a:tblGrid>
                <a:gridCol w="2132890"/>
                <a:gridCol w="1900736"/>
                <a:gridCol w="1813680"/>
                <a:gridCol w="2299744"/>
              </a:tblGrid>
              <a:tr h="640068">
                <a:tc>
                  <a:txBody>
                    <a:bodyPr/>
                    <a:lstStyle/>
                    <a:p>
                      <a:pPr algn="ctr"/>
                      <a:endParaRPr lang="en-GB" sz="1800" dirty="0" smtClean="0">
                        <a:solidFill>
                          <a:srgbClr val="FFFF00"/>
                        </a:solidFill>
                      </a:endParaRPr>
                    </a:p>
                    <a:p>
                      <a:pPr algn="ctr"/>
                      <a:endParaRPr lang="en-GB" sz="1800" dirty="0">
                        <a:solidFill>
                          <a:srgbClr val="FFFF00"/>
                        </a:solidFill>
                      </a:endParaRPr>
                    </a:p>
                  </a:txBody>
                  <a:tcPr marL="91439" marR="91439" marT="45717" marB="45717">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smtClean="0">
                          <a:solidFill>
                            <a:srgbClr val="FFFF00"/>
                          </a:solidFill>
                        </a:rPr>
                        <a:t>Number of cases </a:t>
                      </a:r>
                      <a:endParaRPr lang="en-GB" sz="1800" dirty="0">
                        <a:solidFill>
                          <a:srgbClr val="FFFF00"/>
                        </a:solidFill>
                      </a:endParaRPr>
                    </a:p>
                  </a:txBody>
                  <a:tcPr marL="91439" marR="91439" marT="45717" marB="45717">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smtClean="0">
                          <a:solidFill>
                            <a:srgbClr val="FFFF00"/>
                          </a:solidFill>
                        </a:rPr>
                        <a:t>Cost/case in US$</a:t>
                      </a:r>
                      <a:endParaRPr lang="en-GB" sz="1800" dirty="0">
                        <a:solidFill>
                          <a:srgbClr val="FFFF00"/>
                        </a:solidFill>
                      </a:endParaRPr>
                    </a:p>
                  </a:txBody>
                  <a:tcPr marL="91439" marR="91439" marT="45717" marB="45717">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smtClean="0">
                          <a:solidFill>
                            <a:srgbClr val="FFFF00"/>
                          </a:solidFill>
                        </a:rPr>
                        <a:t>Cost in millions of</a:t>
                      </a:r>
                      <a:r>
                        <a:rPr lang="en-GB" sz="1800" baseline="0" dirty="0" smtClean="0">
                          <a:solidFill>
                            <a:srgbClr val="FFFF00"/>
                          </a:solidFill>
                        </a:rPr>
                        <a:t> </a:t>
                      </a:r>
                      <a:r>
                        <a:rPr lang="en-GB" sz="1800" dirty="0" smtClean="0">
                          <a:solidFill>
                            <a:srgbClr val="FFFF00"/>
                          </a:solidFill>
                        </a:rPr>
                        <a:t>US$</a:t>
                      </a:r>
                      <a:endParaRPr lang="en-GB" sz="1800" dirty="0">
                        <a:solidFill>
                          <a:srgbClr val="FFFF00"/>
                        </a:solidFill>
                      </a:endParaRPr>
                    </a:p>
                  </a:txBody>
                  <a:tcPr marL="91439" marR="91439" marT="45717" marB="45717">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45716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800" dirty="0" smtClean="0"/>
                        <a:t>Thailand</a:t>
                      </a:r>
                      <a:endParaRPr kumimoji="0" lang="en-US" sz="1800" b="0" i="0" u="none" strike="noStrike" cap="none" normalizeH="0" baseline="0" dirty="0" smtClean="0">
                        <a:ln>
                          <a:noFill/>
                        </a:ln>
                        <a:solidFill>
                          <a:schemeClr val="tx1"/>
                        </a:solidFill>
                        <a:effectLst/>
                        <a:latin typeface="+mn-lt"/>
                      </a:endParaRPr>
                    </a:p>
                  </a:txBody>
                  <a:tcPr marL="91439" marR="91439" marT="45717" marB="45717">
                    <a:lnL w="12700" cmpd="sng">
                      <a:noFill/>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cap="none" normalizeH="0" baseline="0" dirty="0" smtClean="0">
                          <a:ln>
                            <a:noFill/>
                          </a:ln>
                          <a:solidFill>
                            <a:schemeClr val="bg1"/>
                          </a:solidFill>
                          <a:effectLst/>
                          <a:latin typeface="+mn-lt"/>
                        </a:rPr>
                        <a:t>84,000</a:t>
                      </a:r>
                    </a:p>
                  </a:txBody>
                  <a:tcPr marL="91439" marR="91439" marT="45717" marB="45717">
                    <a:lnL w="12700" cmpd="sng">
                      <a:noFill/>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1800" dirty="0" smtClean="0"/>
                        <a:t>599</a:t>
                      </a:r>
                      <a:endParaRPr lang="en-GB" sz="1800" dirty="0"/>
                    </a:p>
                  </a:txBody>
                  <a:tcPr marL="91439" marR="91439" marT="45717" marB="45717">
                    <a:lnL w="12700" cmpd="sng">
                      <a:noFill/>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1800" dirty="0" smtClean="0"/>
                        <a:t>47.8 million</a:t>
                      </a:r>
                      <a:endParaRPr lang="en-GB" sz="1800" dirty="0"/>
                    </a:p>
                  </a:txBody>
                  <a:tcPr marL="91439" marR="91439" marT="45717" marB="45717">
                    <a:lnL w="12700" cmpd="sng">
                      <a:noFill/>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tr>
              <a:tr h="45716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800" dirty="0" smtClean="0"/>
                        <a:t>Malaysia</a:t>
                      </a:r>
                    </a:p>
                  </a:txBody>
                  <a:tcPr marL="91439" marR="91439" marT="45717" marB="4571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800" dirty="0" smtClean="0"/>
                        <a:t>31,000</a:t>
                      </a:r>
                      <a:endParaRPr lang="en-GB" sz="1800" dirty="0"/>
                    </a:p>
                  </a:txBody>
                  <a:tcPr marL="91439" marR="91439" marT="45717" marB="4571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800" dirty="0" smtClean="0"/>
                        <a:t>234</a:t>
                      </a:r>
                      <a:endParaRPr lang="en-GB" sz="1800" dirty="0"/>
                    </a:p>
                  </a:txBody>
                  <a:tcPr marL="91439" marR="91439" marT="45717" marB="4571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800" dirty="0" smtClean="0"/>
                        <a:t>38.2 million</a:t>
                      </a:r>
                      <a:endParaRPr lang="en-GB" sz="1800" dirty="0"/>
                    </a:p>
                  </a:txBody>
                  <a:tcPr marL="91439" marR="91439" marT="45717" marB="45717">
                    <a:lnL w="12700" cmpd="sng">
                      <a:noFill/>
                    </a:lnL>
                    <a:lnR w="12700" cmpd="sng">
                      <a:noFill/>
                    </a:lnR>
                    <a:lnT w="12700" cmpd="sng">
                      <a:noFill/>
                    </a:lnT>
                    <a:lnB w="12700" cmpd="sng">
                      <a:noFill/>
                    </a:lnB>
                    <a:lnTlToBr w="12700" cmpd="sng">
                      <a:noFill/>
                      <a:prstDash val="solid"/>
                    </a:lnTlToBr>
                    <a:lnBlToTr w="12700" cmpd="sng">
                      <a:noFill/>
                      <a:prstDash val="solid"/>
                    </a:lnBlToTr>
                  </a:tcPr>
                </a:tc>
              </a:tr>
              <a:tr h="457162">
                <a:tc>
                  <a:txBody>
                    <a:bodyPr/>
                    <a:lstStyle/>
                    <a:p>
                      <a:pPr algn="ctr"/>
                      <a:r>
                        <a:rPr lang="en-GB" sz="1800" dirty="0" smtClean="0"/>
                        <a:t>Cambodia</a:t>
                      </a:r>
                      <a:endParaRPr lang="en-GB" sz="1800" dirty="0"/>
                    </a:p>
                  </a:txBody>
                  <a:tcPr marL="91439" marR="91439" marT="45717" marB="4571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800" dirty="0" smtClean="0"/>
                        <a:t>11,000</a:t>
                      </a:r>
                      <a:endParaRPr lang="en-GB" sz="1800" dirty="0"/>
                    </a:p>
                  </a:txBody>
                  <a:tcPr marL="91439" marR="91439" marT="45717" marB="4571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800" dirty="0" smtClean="0"/>
                        <a:t>265</a:t>
                      </a:r>
                      <a:endParaRPr lang="en-GB" sz="1800" dirty="0"/>
                    </a:p>
                  </a:txBody>
                  <a:tcPr marL="91439" marR="91439" marT="45717" marB="4571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800" dirty="0" smtClean="0"/>
                        <a:t>2.8 million</a:t>
                      </a:r>
                      <a:endParaRPr lang="en-GB" sz="1800" dirty="0"/>
                    </a:p>
                  </a:txBody>
                  <a:tcPr marL="91439" marR="91439" marT="45717" marB="45717">
                    <a:lnL w="12700" cmpd="sng">
                      <a:noFill/>
                    </a:lnL>
                    <a:lnR w="12700" cmpd="sng">
                      <a:noFill/>
                    </a:lnR>
                    <a:lnT w="12700" cmpd="sng">
                      <a:noFill/>
                    </a:lnT>
                    <a:lnB w="12700" cmpd="sng">
                      <a:noFill/>
                    </a:lnB>
                    <a:lnTlToBr w="12700" cmpd="sng">
                      <a:noFill/>
                      <a:prstDash val="solid"/>
                    </a:lnTlToBr>
                    <a:lnBlToTr w="12700" cmpd="sng">
                      <a:noFill/>
                      <a:prstDash val="solid"/>
                    </a:lnBlToTr>
                  </a:tcPr>
                </a:tc>
              </a:tr>
              <a:tr h="457162">
                <a:tc>
                  <a:txBody>
                    <a:bodyPr/>
                    <a:lstStyle/>
                    <a:p>
                      <a:pPr algn="ctr"/>
                      <a:r>
                        <a:rPr lang="en-GB" sz="1800" dirty="0" smtClean="0"/>
                        <a:t>Venezuela</a:t>
                      </a:r>
                      <a:endParaRPr lang="en-GB" sz="1800" dirty="0"/>
                    </a:p>
                  </a:txBody>
                  <a:tcPr marL="91439" marR="91439" marT="45717" marB="4571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800" dirty="0" smtClean="0"/>
                        <a:t>44,000</a:t>
                      </a:r>
                      <a:endParaRPr lang="en-GB" sz="1800" dirty="0"/>
                    </a:p>
                  </a:txBody>
                  <a:tcPr marL="91439" marR="91439" marT="45717" marB="4571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800" dirty="0" smtClean="0"/>
                        <a:t>231</a:t>
                      </a:r>
                      <a:endParaRPr lang="en-GB" sz="1800" dirty="0"/>
                    </a:p>
                  </a:txBody>
                  <a:tcPr marL="91439" marR="91439" marT="45717" marB="4571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800" dirty="0" smtClean="0"/>
                        <a:t>10.2 million</a:t>
                      </a:r>
                      <a:endParaRPr lang="en-GB" sz="1800" dirty="0"/>
                    </a:p>
                  </a:txBody>
                  <a:tcPr marL="91439" marR="91439" marT="45717" marB="45717">
                    <a:lnL w="12700" cmpd="sng">
                      <a:noFill/>
                    </a:lnL>
                    <a:lnR w="12700" cmpd="sng">
                      <a:noFill/>
                    </a:lnR>
                    <a:lnT w="12700" cmpd="sng">
                      <a:noFill/>
                    </a:lnT>
                    <a:lnB w="12700" cmpd="sng">
                      <a:noFill/>
                    </a:lnB>
                    <a:lnTlToBr w="12700" cmpd="sng">
                      <a:noFill/>
                      <a:prstDash val="solid"/>
                    </a:lnTlToBr>
                    <a:lnBlToTr w="12700" cmpd="sng">
                      <a:noFill/>
                      <a:prstDash val="solid"/>
                    </a:lnBlToTr>
                  </a:tcPr>
                </a:tc>
              </a:tr>
              <a:tr h="457162">
                <a:tc>
                  <a:txBody>
                    <a:bodyPr/>
                    <a:lstStyle/>
                    <a:p>
                      <a:pPr algn="ctr"/>
                      <a:r>
                        <a:rPr lang="en-GB" sz="1800" dirty="0" smtClean="0"/>
                        <a:t>Panama</a:t>
                      </a:r>
                      <a:endParaRPr lang="en-GB" sz="1800" dirty="0"/>
                    </a:p>
                  </a:txBody>
                  <a:tcPr marL="91439" marR="91439" marT="45717" marB="4571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800" dirty="0" smtClean="0"/>
                        <a:t>2000</a:t>
                      </a:r>
                      <a:endParaRPr lang="en-GB" sz="1800" dirty="0"/>
                    </a:p>
                  </a:txBody>
                  <a:tcPr marL="91439" marR="91439" marT="45717" marB="4571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800" dirty="0" smtClean="0"/>
                        <a:t>536</a:t>
                      </a:r>
                      <a:endParaRPr lang="en-GB" sz="1800" dirty="0"/>
                    </a:p>
                  </a:txBody>
                  <a:tcPr marL="91439" marR="91439" marT="45717" marB="4571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800" dirty="0" smtClean="0"/>
                        <a:t>0.9 million</a:t>
                      </a:r>
                      <a:endParaRPr lang="en-GB" sz="1800" dirty="0"/>
                    </a:p>
                  </a:txBody>
                  <a:tcPr marL="91439" marR="91439" marT="45717" marB="45717">
                    <a:lnL w="12700" cmpd="sng">
                      <a:noFill/>
                    </a:lnL>
                    <a:lnR w="12700" cmpd="sng">
                      <a:noFill/>
                    </a:lnR>
                    <a:lnT w="12700" cmpd="sng">
                      <a:noFill/>
                    </a:lnT>
                    <a:lnB w="12700" cmpd="sng">
                      <a:noFill/>
                    </a:lnB>
                    <a:lnTlToBr w="12700" cmpd="sng">
                      <a:noFill/>
                      <a:prstDash val="solid"/>
                    </a:lnTlToBr>
                    <a:lnBlToTr w="12700" cmpd="sng">
                      <a:noFill/>
                      <a:prstDash val="solid"/>
                    </a:lnBlToTr>
                  </a:tcPr>
                </a:tc>
              </a:tr>
              <a:tr h="457162">
                <a:tc>
                  <a:txBody>
                    <a:bodyPr/>
                    <a:lstStyle/>
                    <a:p>
                      <a:pPr algn="ctr"/>
                      <a:r>
                        <a:rPr lang="en-GB" sz="1800" dirty="0" smtClean="0"/>
                        <a:t>Guatemala</a:t>
                      </a:r>
                      <a:endParaRPr lang="en-GB" sz="1800" dirty="0"/>
                    </a:p>
                  </a:txBody>
                  <a:tcPr marL="91439" marR="91439" marT="45717" marB="4571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800" dirty="0" smtClean="0"/>
                        <a:t>8000</a:t>
                      </a:r>
                      <a:endParaRPr lang="en-GB" sz="1800" dirty="0"/>
                    </a:p>
                  </a:txBody>
                  <a:tcPr marL="91439" marR="91439" marT="45717" marB="4571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800" dirty="0" smtClean="0"/>
                        <a:t>144</a:t>
                      </a:r>
                      <a:endParaRPr lang="en-GB" sz="1800" dirty="0"/>
                    </a:p>
                  </a:txBody>
                  <a:tcPr marL="91439" marR="91439" marT="45717" marB="4571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800" dirty="0" smtClean="0"/>
                        <a:t>1.2 million</a:t>
                      </a:r>
                      <a:endParaRPr lang="en-GB" sz="1800" dirty="0"/>
                    </a:p>
                  </a:txBody>
                  <a:tcPr marL="91439" marR="91439" marT="45717" marB="45717">
                    <a:lnL w="12700" cmpd="sng">
                      <a:noFill/>
                    </a:lnL>
                    <a:lnR w="12700" cmpd="sng">
                      <a:noFill/>
                    </a:lnR>
                    <a:lnT w="12700" cmpd="sng">
                      <a:noFill/>
                    </a:lnT>
                    <a:lnB w="12700" cmpd="sng">
                      <a:noFill/>
                    </a:lnB>
                    <a:lnTlToBr w="12700" cmpd="sng">
                      <a:noFill/>
                      <a:prstDash val="solid"/>
                    </a:lnTlToBr>
                    <a:lnBlToTr w="12700" cmpd="sng">
                      <a:noFill/>
                      <a:prstDash val="solid"/>
                    </a:lnBlToTr>
                  </a:tcPr>
                </a:tc>
              </a:tr>
              <a:tr h="45716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800" dirty="0" smtClean="0"/>
                        <a:t>El Salvador</a:t>
                      </a:r>
                    </a:p>
                  </a:txBody>
                  <a:tcPr marL="91439" marR="91439" marT="45717" marB="45717">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smtClean="0"/>
                        <a:t>11,000</a:t>
                      </a:r>
                      <a:endParaRPr lang="en-GB" sz="1800" dirty="0"/>
                    </a:p>
                  </a:txBody>
                  <a:tcPr marL="91439" marR="91439" marT="45717" marB="45717">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smtClean="0"/>
                        <a:t>156</a:t>
                      </a:r>
                      <a:endParaRPr lang="en-GB" sz="1800" dirty="0"/>
                    </a:p>
                  </a:txBody>
                  <a:tcPr marL="91439" marR="91439" marT="45717" marB="45717">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smtClean="0"/>
                        <a:t>1.7 million</a:t>
                      </a:r>
                      <a:endParaRPr lang="en-GB" sz="1800" dirty="0"/>
                    </a:p>
                  </a:txBody>
                  <a:tcPr marL="91439" marR="91439" marT="45717" marB="45717">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tr>
              <a:tr h="45716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800" dirty="0" smtClean="0"/>
                        <a:t>Brazil</a:t>
                      </a:r>
                    </a:p>
                  </a:txBody>
                  <a:tcPr marL="91439" marR="91439" marT="45717" marB="45717">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smtClean="0"/>
                        <a:t>387,000</a:t>
                      </a:r>
                      <a:endParaRPr lang="en-GB" sz="1800" dirty="0"/>
                    </a:p>
                  </a:txBody>
                  <a:tcPr marL="91439" marR="91439" marT="45717" marB="45717">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smtClean="0"/>
                        <a:t>351</a:t>
                      </a:r>
                      <a:endParaRPr lang="en-GB" sz="1800" dirty="0"/>
                    </a:p>
                  </a:txBody>
                  <a:tcPr marL="91439" marR="91439" marT="45717" marB="45717">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smtClean="0"/>
                        <a:t>135.2 million</a:t>
                      </a:r>
                      <a:endParaRPr lang="en-GB" sz="1800" dirty="0"/>
                    </a:p>
                  </a:txBody>
                  <a:tcPr marL="91439" marR="91439" marT="45717" marB="45717">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54315" name="Text Box 77"/>
          <p:cNvSpPr txBox="1">
            <a:spLocks noChangeArrowheads="1"/>
          </p:cNvSpPr>
          <p:nvPr/>
        </p:nvSpPr>
        <p:spPr bwMode="auto">
          <a:xfrm>
            <a:off x="3438525" y="6527800"/>
            <a:ext cx="2243138" cy="298450"/>
          </a:xfrm>
          <a:prstGeom prst="rect">
            <a:avLst/>
          </a:prstGeom>
          <a:noFill/>
          <a:ln>
            <a:noFill/>
          </a:ln>
          <a:extLst/>
        </p:spPr>
        <p:txBody>
          <a:bodyPr wrap="none" lIns="72000" tIns="72000" rIns="72000" bIns="72000" anchor="b"/>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fontAlgn="base" hangingPunct="1">
              <a:spcBef>
                <a:spcPct val="0"/>
              </a:spcBef>
              <a:spcAft>
                <a:spcPct val="0"/>
              </a:spcAft>
              <a:defRPr/>
            </a:pPr>
            <a:r>
              <a:rPr lang="en-US" dirty="0" err="1" smtClean="0">
                <a:latin typeface="Calibri" pitchFamily="34" charset="0"/>
                <a:cs typeface="Angsana New" pitchFamily="18" charset="-34"/>
              </a:rPr>
              <a:t>Suaya</a:t>
            </a:r>
            <a:r>
              <a:rPr lang="en-US" dirty="0" smtClean="0">
                <a:latin typeface="Calibri" pitchFamily="34" charset="0"/>
                <a:cs typeface="Angsana New" pitchFamily="18" charset="-34"/>
              </a:rPr>
              <a:t>. </a:t>
            </a:r>
            <a:r>
              <a:rPr lang="en-US" i="1" dirty="0" err="1" smtClean="0">
                <a:latin typeface="Calibri" pitchFamily="34" charset="0"/>
                <a:cs typeface="Angsana New" pitchFamily="18" charset="-34"/>
              </a:rPr>
              <a:t>Am.J</a:t>
            </a:r>
            <a:r>
              <a:rPr lang="en-US" i="1" dirty="0" smtClean="0">
                <a:latin typeface="Calibri" pitchFamily="34" charset="0"/>
                <a:cs typeface="Angsana New" pitchFamily="18" charset="-34"/>
              </a:rPr>
              <a:t> Trop Med </a:t>
            </a:r>
            <a:r>
              <a:rPr lang="en-US" i="1" dirty="0" err="1" smtClean="0">
                <a:latin typeface="Calibri" pitchFamily="34" charset="0"/>
                <a:cs typeface="Angsana New" pitchFamily="18" charset="-34"/>
              </a:rPr>
              <a:t>Hyg</a:t>
            </a:r>
            <a:r>
              <a:rPr lang="en-US" i="1" dirty="0" smtClean="0">
                <a:latin typeface="Calibri" pitchFamily="34" charset="0"/>
                <a:cs typeface="Angsana New" pitchFamily="18" charset="-34"/>
              </a:rPr>
              <a:t> </a:t>
            </a:r>
            <a:r>
              <a:rPr lang="en-US" dirty="0" smtClean="0">
                <a:latin typeface="Calibri" pitchFamily="34" charset="0"/>
                <a:cs typeface="Angsana New" pitchFamily="18" charset="-34"/>
              </a:rPr>
              <a:t>2009;80:846</a:t>
            </a:r>
          </a:p>
        </p:txBody>
      </p:sp>
    </p:spTree>
    <p:extLst>
      <p:ext uri="{BB962C8B-B14F-4D97-AF65-F5344CB8AC3E}">
        <p14:creationId xmlns:p14="http://schemas.microsoft.com/office/powerpoint/2010/main" xmlns="" val="1890279892"/>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4000" cy="274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3"/>
          <p:cNvGrpSpPr>
            <a:grpSpLocks/>
          </p:cNvGrpSpPr>
          <p:nvPr/>
        </p:nvGrpSpPr>
        <p:grpSpPr bwMode="auto">
          <a:xfrm>
            <a:off x="0" y="3032125"/>
            <a:ext cx="9144000" cy="3825875"/>
            <a:chOff x="0" y="3031653"/>
            <a:chExt cx="9144000" cy="3826347"/>
          </a:xfrm>
        </p:grpSpPr>
        <p:sp>
          <p:nvSpPr>
            <p:cNvPr id="10" name="Rectangle 9"/>
            <p:cNvSpPr/>
            <p:nvPr/>
          </p:nvSpPr>
          <p:spPr>
            <a:xfrm>
              <a:off x="0" y="3706424"/>
              <a:ext cx="9144000" cy="3151576"/>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41989" name="TextBox 3"/>
            <p:cNvSpPr txBox="1">
              <a:spLocks noChangeArrowheads="1"/>
            </p:cNvSpPr>
            <p:nvPr/>
          </p:nvSpPr>
          <p:spPr bwMode="auto">
            <a:xfrm>
              <a:off x="788810" y="4625710"/>
              <a:ext cx="7653868" cy="1292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38138" indent="-338138" eaLnBrk="0" hangingPunct="0">
                <a:tabLst>
                  <a:tab pos="5316538" algn="r"/>
                  <a:tab pos="7258050" algn="r"/>
                </a:tabLst>
                <a:defRPr sz="2800">
                  <a:solidFill>
                    <a:schemeClr val="tx1"/>
                  </a:solidFill>
                  <a:latin typeface="Arial" pitchFamily="34" charset="0"/>
                  <a:cs typeface="Angsana New" pitchFamily="18" charset="-34"/>
                </a:defRPr>
              </a:lvl1pPr>
              <a:lvl2pPr marL="742950" indent="-285750" eaLnBrk="0" hangingPunct="0">
                <a:tabLst>
                  <a:tab pos="5316538" algn="r"/>
                  <a:tab pos="7258050" algn="r"/>
                </a:tabLst>
                <a:defRPr sz="2800">
                  <a:solidFill>
                    <a:schemeClr val="tx1"/>
                  </a:solidFill>
                  <a:latin typeface="Arial" pitchFamily="34" charset="0"/>
                  <a:cs typeface="Angsana New" pitchFamily="18" charset="-34"/>
                </a:defRPr>
              </a:lvl2pPr>
              <a:lvl3pPr marL="1143000" indent="-228600" eaLnBrk="0" hangingPunct="0">
                <a:tabLst>
                  <a:tab pos="5316538" algn="r"/>
                  <a:tab pos="7258050" algn="r"/>
                </a:tabLst>
                <a:defRPr sz="2800">
                  <a:solidFill>
                    <a:schemeClr val="tx1"/>
                  </a:solidFill>
                  <a:latin typeface="Arial" pitchFamily="34" charset="0"/>
                  <a:cs typeface="Angsana New" pitchFamily="18" charset="-34"/>
                </a:defRPr>
              </a:lvl3pPr>
              <a:lvl4pPr marL="1600200" indent="-228600" eaLnBrk="0" hangingPunct="0">
                <a:tabLst>
                  <a:tab pos="5316538" algn="r"/>
                  <a:tab pos="7258050" algn="r"/>
                </a:tabLst>
                <a:defRPr sz="2800">
                  <a:solidFill>
                    <a:schemeClr val="tx1"/>
                  </a:solidFill>
                  <a:latin typeface="Arial" pitchFamily="34" charset="0"/>
                  <a:cs typeface="Angsana New" pitchFamily="18" charset="-34"/>
                </a:defRPr>
              </a:lvl4pPr>
              <a:lvl5pPr marL="2057400" indent="-228600" eaLnBrk="0" hangingPunct="0">
                <a:tabLst>
                  <a:tab pos="5316538" algn="r"/>
                  <a:tab pos="7258050" algn="r"/>
                </a:tabLst>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tabLst>
                  <a:tab pos="5316538" algn="r"/>
                  <a:tab pos="7258050" algn="r"/>
                </a:tabLs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tabLst>
                  <a:tab pos="5316538" algn="r"/>
                  <a:tab pos="7258050" algn="r"/>
                </a:tabLs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tabLst>
                  <a:tab pos="5316538" algn="r"/>
                  <a:tab pos="7258050" algn="r"/>
                </a:tabLs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tabLst>
                  <a:tab pos="5316538" algn="r"/>
                  <a:tab pos="7258050" algn="r"/>
                </a:tabLst>
                <a:defRPr sz="2800">
                  <a:solidFill>
                    <a:schemeClr val="tx1"/>
                  </a:solidFill>
                  <a:latin typeface="Arial" pitchFamily="34" charset="0"/>
                  <a:cs typeface="Angsana New" pitchFamily="18" charset="-34"/>
                </a:defRPr>
              </a:lvl9pPr>
            </a:lstStyle>
            <a:p>
              <a:pPr eaLnBrk="1" fontAlgn="base" hangingPunct="1">
                <a:spcBef>
                  <a:spcPct val="0"/>
                </a:spcBef>
                <a:spcAft>
                  <a:spcPct val="0"/>
                </a:spcAft>
                <a:buClr>
                  <a:srgbClr val="FF00FF"/>
                </a:buClr>
                <a:buSzPct val="120000"/>
                <a:buFont typeface="Arial" pitchFamily="34" charset="0"/>
                <a:buChar char="•"/>
              </a:pPr>
              <a:r>
                <a:rPr lang="en-US" sz="2600" b="1" dirty="0" smtClean="0">
                  <a:solidFill>
                    <a:srgbClr val="002060"/>
                  </a:solidFill>
                  <a:ea typeface="MS PGothic" pitchFamily="34" charset="-128"/>
                </a:rPr>
                <a:t>Thailand* 	8.7 fold 	2.6 fold </a:t>
              </a:r>
              <a:br>
                <a:rPr lang="en-US" sz="2600" b="1" dirty="0" smtClean="0">
                  <a:solidFill>
                    <a:srgbClr val="002060"/>
                  </a:solidFill>
                  <a:ea typeface="MS PGothic" pitchFamily="34" charset="-128"/>
                </a:rPr>
              </a:br>
              <a:endParaRPr lang="en-US" sz="2600" b="1" dirty="0" smtClean="0">
                <a:solidFill>
                  <a:srgbClr val="002060"/>
                </a:solidFill>
                <a:ea typeface="MS PGothic" pitchFamily="34" charset="-128"/>
              </a:endParaRPr>
            </a:p>
            <a:p>
              <a:pPr eaLnBrk="1" fontAlgn="base" hangingPunct="1">
                <a:spcBef>
                  <a:spcPct val="0"/>
                </a:spcBef>
                <a:spcAft>
                  <a:spcPct val="0"/>
                </a:spcAft>
                <a:buClr>
                  <a:srgbClr val="FF00FF"/>
                </a:buClr>
                <a:buSzPct val="120000"/>
                <a:buFont typeface="Arial" pitchFamily="34" charset="0"/>
                <a:buChar char="•"/>
              </a:pPr>
              <a:r>
                <a:rPr lang="en-US" sz="2600" b="1" dirty="0" smtClean="0">
                  <a:solidFill>
                    <a:srgbClr val="002060"/>
                  </a:solidFill>
                  <a:ea typeface="MS PGothic" pitchFamily="34" charset="-128"/>
                </a:rPr>
                <a:t>Cambodia	9.1 fold 	1.4 fold </a:t>
              </a:r>
            </a:p>
          </p:txBody>
        </p:sp>
        <p:sp>
          <p:nvSpPr>
            <p:cNvPr id="41990" name="TextBox 5"/>
            <p:cNvSpPr txBox="1">
              <a:spLocks noChangeArrowheads="1"/>
            </p:cNvSpPr>
            <p:nvPr/>
          </p:nvSpPr>
          <p:spPr bwMode="auto">
            <a:xfrm>
              <a:off x="5133621" y="3859476"/>
              <a:ext cx="1063979"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eaLnBrk="1" fontAlgn="base" hangingPunct="1">
                <a:spcBef>
                  <a:spcPct val="0"/>
                </a:spcBef>
                <a:spcAft>
                  <a:spcPct val="0"/>
                </a:spcAft>
              </a:pPr>
              <a:r>
                <a:rPr lang="en-US" sz="2600" b="1" smtClean="0">
                  <a:solidFill>
                    <a:srgbClr val="7030A0"/>
                  </a:solidFill>
                  <a:ea typeface="MS PGothic" pitchFamily="34" charset="-128"/>
                </a:rPr>
                <a:t>Total</a:t>
              </a:r>
            </a:p>
          </p:txBody>
        </p:sp>
        <p:sp>
          <p:nvSpPr>
            <p:cNvPr id="41991" name="TextBox 6"/>
            <p:cNvSpPr txBox="1">
              <a:spLocks noChangeArrowheads="1"/>
            </p:cNvSpPr>
            <p:nvPr/>
          </p:nvSpPr>
          <p:spPr bwMode="auto">
            <a:xfrm>
              <a:off x="6788855" y="3839719"/>
              <a:ext cx="1574470"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eaLnBrk="1" fontAlgn="base" hangingPunct="1">
                <a:spcBef>
                  <a:spcPct val="0"/>
                </a:spcBef>
                <a:spcAft>
                  <a:spcPct val="0"/>
                </a:spcAft>
              </a:pPr>
              <a:r>
                <a:rPr lang="en-US" sz="2600" b="1" smtClean="0">
                  <a:solidFill>
                    <a:srgbClr val="7030A0"/>
                  </a:solidFill>
                  <a:ea typeface="MS PGothic" pitchFamily="34" charset="-128"/>
                </a:rPr>
                <a:t>Inpatient</a:t>
              </a:r>
            </a:p>
          </p:txBody>
        </p:sp>
        <p:sp>
          <p:nvSpPr>
            <p:cNvPr id="8" name="Rectangle 7"/>
            <p:cNvSpPr/>
            <p:nvPr/>
          </p:nvSpPr>
          <p:spPr>
            <a:xfrm>
              <a:off x="1047750" y="3031653"/>
              <a:ext cx="7162800" cy="584775"/>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gn="ctr" fontAlgn="base">
                <a:spcBef>
                  <a:spcPct val="0"/>
                </a:spcBef>
                <a:spcAft>
                  <a:spcPct val="0"/>
                </a:spcAft>
                <a:defRPr/>
              </a:pPr>
              <a:r>
                <a:rPr lang="en-US" sz="3200" b="1" dirty="0">
                  <a:solidFill>
                    <a:srgbClr val="FFC000"/>
                  </a:solidFill>
                  <a:latin typeface="Arial" pitchFamily="34" charset="0"/>
                  <a:cs typeface="Arial" pitchFamily="34" charset="0"/>
                </a:rPr>
                <a:t>Under Reported Dengue Cases</a:t>
              </a:r>
              <a:endParaRPr lang="en-US" sz="3200" b="1" dirty="0">
                <a:solidFill>
                  <a:srgbClr val="FFC000"/>
                </a:solidFill>
              </a:endParaRPr>
            </a:p>
          </p:txBody>
        </p:sp>
        <p:sp>
          <p:nvSpPr>
            <p:cNvPr id="41995" name="TextBox 10"/>
            <p:cNvSpPr txBox="1">
              <a:spLocks noChangeArrowheads="1"/>
            </p:cNvSpPr>
            <p:nvPr/>
          </p:nvSpPr>
          <p:spPr bwMode="auto">
            <a:xfrm>
              <a:off x="840672" y="6327059"/>
              <a:ext cx="323999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eaLnBrk="1" fontAlgn="base" hangingPunct="1">
                <a:spcBef>
                  <a:spcPct val="0"/>
                </a:spcBef>
                <a:spcAft>
                  <a:spcPct val="0"/>
                </a:spcAft>
              </a:pPr>
              <a:r>
                <a:rPr lang="en-US" sz="1600" b="1" smtClean="0">
                  <a:solidFill>
                    <a:srgbClr val="FFFFFF"/>
                  </a:solidFill>
                  <a:ea typeface="MS PGothic" pitchFamily="34" charset="-128"/>
                </a:rPr>
                <a:t>* </a:t>
              </a:r>
              <a:r>
                <a:rPr lang="en-US" sz="1600" b="1" smtClean="0">
                  <a:solidFill>
                    <a:srgbClr val="000000"/>
                  </a:solidFill>
                  <a:ea typeface="MS PGothic" pitchFamily="34" charset="-128"/>
                </a:rPr>
                <a:t>Ratchaburi, Kamphaeng Phet </a:t>
              </a:r>
            </a:p>
          </p:txBody>
        </p:sp>
        <p:sp>
          <p:nvSpPr>
            <p:cNvPr id="41996" name="TextBox 12"/>
            <p:cNvSpPr txBox="1">
              <a:spLocks noChangeArrowheads="1"/>
            </p:cNvSpPr>
            <p:nvPr/>
          </p:nvSpPr>
          <p:spPr bwMode="auto">
            <a:xfrm>
              <a:off x="825917" y="3878826"/>
              <a:ext cx="2258952"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eaLnBrk="1" fontAlgn="base" hangingPunct="1">
                <a:spcBef>
                  <a:spcPct val="0"/>
                </a:spcBef>
                <a:spcAft>
                  <a:spcPct val="0"/>
                </a:spcAft>
              </a:pPr>
              <a:r>
                <a:rPr lang="en-US" sz="2600" b="1" smtClean="0">
                  <a:solidFill>
                    <a:srgbClr val="7030A0"/>
                  </a:solidFill>
                  <a:ea typeface="MS PGothic" pitchFamily="34" charset="-128"/>
                </a:rPr>
                <a:t>Cohort study</a:t>
              </a:r>
            </a:p>
          </p:txBody>
        </p:sp>
        <p:sp>
          <p:nvSpPr>
            <p:cNvPr id="41997" name="Rectangle 4"/>
            <p:cNvSpPr>
              <a:spLocks noChangeArrowheads="1"/>
            </p:cNvSpPr>
            <p:nvPr/>
          </p:nvSpPr>
          <p:spPr bwMode="auto">
            <a:xfrm>
              <a:off x="6490710" y="6581001"/>
              <a:ext cx="2653290" cy="276999"/>
            </a:xfrm>
            <a:prstGeom prst="rect">
              <a:avLst/>
            </a:prstGeom>
            <a:blipFill dpi="0" rotWithShape="1">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fontAlgn="base">
                <a:spcBef>
                  <a:spcPct val="0"/>
                </a:spcBef>
                <a:spcAft>
                  <a:spcPct val="0"/>
                </a:spcAft>
              </a:pPr>
              <a:r>
                <a:rPr lang="fr-FR" sz="1200" b="1" i="1" smtClean="0">
                  <a:solidFill>
                    <a:srgbClr val="002060"/>
                  </a:solidFill>
                  <a:latin typeface="Arial" pitchFamily="34" charset="0"/>
                  <a:cs typeface="Angsana New" pitchFamily="18" charset="-34"/>
                </a:rPr>
                <a:t>PLoS Negl Trop Dis </a:t>
              </a:r>
              <a:r>
                <a:rPr lang="fr-FR" sz="1200" b="1" smtClean="0">
                  <a:solidFill>
                    <a:srgbClr val="002060"/>
                  </a:solidFill>
                  <a:latin typeface="Arial" pitchFamily="34" charset="0"/>
                  <a:cs typeface="Angsana New" pitchFamily="18" charset="-34"/>
                </a:rPr>
                <a:t>2011;5: e996. </a:t>
              </a:r>
              <a:endParaRPr lang="en-US" sz="1200" b="1" smtClean="0">
                <a:solidFill>
                  <a:srgbClr val="002060"/>
                </a:solidFill>
                <a:latin typeface="Arial" pitchFamily="34" charset="0"/>
                <a:cs typeface="Angsana New" pitchFamily="18" charset="-34"/>
              </a:endParaRPr>
            </a:p>
          </p:txBody>
        </p:sp>
      </p:grpSp>
    </p:spTree>
    <p:extLst>
      <p:ext uri="{BB962C8B-B14F-4D97-AF65-F5344CB8AC3E}">
        <p14:creationId xmlns:p14="http://schemas.microsoft.com/office/powerpoint/2010/main" xmlns="" val="1210309598"/>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Documents and Settings\TMPD-RAD-C2\Desktop\Prof Natth\รูปเซ็นสัญญา.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61950" y="712788"/>
            <a:ext cx="8440738" cy="567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1" name="TextBox 2"/>
          <p:cNvSpPr txBox="1">
            <a:spLocks noChangeArrowheads="1"/>
          </p:cNvSpPr>
          <p:nvPr/>
        </p:nvSpPr>
        <p:spPr bwMode="auto">
          <a:xfrm>
            <a:off x="395288" y="266700"/>
            <a:ext cx="573317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eaLnBrk="1" fontAlgn="base" hangingPunct="1">
              <a:spcBef>
                <a:spcPct val="0"/>
              </a:spcBef>
              <a:spcAft>
                <a:spcPct val="0"/>
              </a:spcAft>
            </a:pPr>
            <a:r>
              <a:rPr lang="en-US" sz="1800" dirty="0" smtClean="0">
                <a:cs typeface="Arial" pitchFamily="34" charset="0"/>
              </a:rPr>
              <a:t>Thailand, a frontrunner of Dengue Vaccine Since 1993</a:t>
            </a:r>
          </a:p>
        </p:txBody>
      </p:sp>
    </p:spTree>
    <p:extLst>
      <p:ext uri="{BB962C8B-B14F-4D97-AF65-F5344CB8AC3E}">
        <p14:creationId xmlns:p14="http://schemas.microsoft.com/office/powerpoint/2010/main" xmlns="" val="2523786287"/>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47713" y="5257800"/>
            <a:ext cx="7991475" cy="954088"/>
          </a:xfrm>
          <a:prstGeom prst="rect">
            <a:avLst/>
          </a:prstGeom>
          <a:noFill/>
        </p:spPr>
        <p:txBody>
          <a:bodyPr>
            <a:spAutoFit/>
          </a:bodyPr>
          <a:lstStyle/>
          <a:p>
            <a:pPr fontAlgn="base">
              <a:spcBef>
                <a:spcPct val="0"/>
              </a:spcBef>
              <a:spcAft>
                <a:spcPct val="0"/>
              </a:spcAft>
              <a:tabLst>
                <a:tab pos="180975" algn="l"/>
              </a:tabLst>
              <a:defRPr/>
            </a:pPr>
            <a:r>
              <a:rPr lang="en-US" sz="1400" i="1" dirty="0">
                <a:latin typeface="Arial" pitchFamily="34" charset="0"/>
                <a:cs typeface="Arial" pitchFamily="34" charset="0"/>
              </a:rPr>
              <a:t>1</a:t>
            </a:r>
            <a:r>
              <a:rPr lang="en-US" sz="1050" i="1" dirty="0">
                <a:latin typeface="Arial" pitchFamily="34" charset="0"/>
                <a:cs typeface="Arial" pitchFamily="34" charset="0"/>
              </a:rPr>
              <a:t>. Halstead SB. Immune enhancement of viral infection. Progress in allergy 1982;2:33-42.</a:t>
            </a:r>
          </a:p>
          <a:p>
            <a:pPr marL="174625" indent="-174625" fontAlgn="base">
              <a:spcBef>
                <a:spcPct val="0"/>
              </a:spcBef>
              <a:spcAft>
                <a:spcPct val="0"/>
              </a:spcAft>
              <a:tabLst>
                <a:tab pos="180975" algn="l"/>
              </a:tabLst>
              <a:defRPr/>
            </a:pPr>
            <a:r>
              <a:rPr lang="en-US" sz="1050" i="1" dirty="0">
                <a:latin typeface="Arial" pitchFamily="34" charset="0"/>
                <a:cs typeface="Arial" pitchFamily="34" charset="0"/>
              </a:rPr>
              <a:t>2.	</a:t>
            </a:r>
            <a:r>
              <a:rPr lang="en-US" sz="1050" i="1" dirty="0" err="1">
                <a:latin typeface="Arial" pitchFamily="34" charset="0"/>
                <a:cs typeface="Arial" pitchFamily="34" charset="0"/>
              </a:rPr>
              <a:t>Sittisombut</a:t>
            </a:r>
            <a:r>
              <a:rPr lang="en-US" sz="1050" i="1" dirty="0">
                <a:latin typeface="Arial" pitchFamily="34" charset="0"/>
                <a:cs typeface="Arial" pitchFamily="34" charset="0"/>
              </a:rPr>
              <a:t> N et al. lack of augmenting effect of interferon-gamma on dengue virus multiplication in human peripheral blood </a:t>
            </a:r>
            <a:r>
              <a:rPr lang="en-US" sz="1050" i="1" dirty="0" err="1">
                <a:latin typeface="Arial" pitchFamily="34" charset="0"/>
                <a:cs typeface="Arial" pitchFamily="34" charset="0"/>
              </a:rPr>
              <a:t>monocytes</a:t>
            </a:r>
            <a:r>
              <a:rPr lang="en-US" sz="1050" i="1" dirty="0">
                <a:latin typeface="Arial" pitchFamily="34" charset="0"/>
                <a:cs typeface="Arial" pitchFamily="34" charset="0"/>
              </a:rPr>
              <a:t>. J Med </a:t>
            </a:r>
            <a:r>
              <a:rPr lang="en-US" sz="1050" i="1" dirty="0" err="1">
                <a:latin typeface="Arial" pitchFamily="34" charset="0"/>
                <a:cs typeface="Arial" pitchFamily="34" charset="0"/>
              </a:rPr>
              <a:t>Virol</a:t>
            </a:r>
            <a:r>
              <a:rPr lang="en-US" sz="1050" i="1" dirty="0">
                <a:latin typeface="Arial" pitchFamily="34" charset="0"/>
                <a:cs typeface="Arial" pitchFamily="34" charset="0"/>
              </a:rPr>
              <a:t> 1995;45:43-49. </a:t>
            </a:r>
          </a:p>
          <a:p>
            <a:pPr fontAlgn="base">
              <a:spcBef>
                <a:spcPct val="0"/>
              </a:spcBef>
              <a:spcAft>
                <a:spcPct val="0"/>
              </a:spcAft>
              <a:tabLst>
                <a:tab pos="180975" algn="l"/>
              </a:tabLst>
              <a:defRPr/>
            </a:pPr>
            <a:r>
              <a:rPr lang="en-US" sz="1050" i="1" dirty="0">
                <a:latin typeface="Arial" pitchFamily="34" charset="0"/>
                <a:cs typeface="Arial" pitchFamily="34" charset="0"/>
              </a:rPr>
              <a:t>3. Stephen JR. Understanding dengue pathogenesis: implications for vaccine design. Bull WHO 2005;   	83:308-314.</a:t>
            </a:r>
          </a:p>
          <a:p>
            <a:pPr fontAlgn="base">
              <a:spcBef>
                <a:spcPct val="0"/>
              </a:spcBef>
              <a:spcAft>
                <a:spcPct val="0"/>
              </a:spcAft>
              <a:tabLst>
                <a:tab pos="180975" algn="l"/>
              </a:tabLst>
              <a:defRPr/>
            </a:pPr>
            <a:r>
              <a:rPr lang="en-US" sz="1050" i="1" dirty="0">
                <a:latin typeface="Arial" pitchFamily="34" charset="0"/>
                <a:cs typeface="Arial" pitchFamily="34" charset="0"/>
              </a:rPr>
              <a:t>4. WHO. Guidelines for the clinical evaluation of dengue vaccines in endemic areas. Vaccine 2008;26:4113-	4119.</a:t>
            </a:r>
            <a:endParaRPr lang="en-US" sz="1400" i="1" dirty="0">
              <a:latin typeface="Arial" pitchFamily="34" charset="0"/>
              <a:cs typeface="Arial" pitchFamily="34" charset="0"/>
            </a:endParaRPr>
          </a:p>
        </p:txBody>
      </p:sp>
      <p:sp>
        <p:nvSpPr>
          <p:cNvPr id="279555" name="TextBox 9"/>
          <p:cNvSpPr txBox="1">
            <a:spLocks noChangeArrowheads="1"/>
          </p:cNvSpPr>
          <p:nvPr/>
        </p:nvSpPr>
        <p:spPr bwMode="auto">
          <a:xfrm>
            <a:off x="1143000" y="1981200"/>
            <a:ext cx="8001000" cy="2678113"/>
          </a:xfrm>
          <a:prstGeom prst="rect">
            <a:avLst/>
          </a:prstGeom>
          <a:noFill/>
          <a:ln>
            <a:noFill/>
          </a:ln>
          <a:extLst/>
        </p:spPr>
        <p:txBody>
          <a:bodyPr>
            <a:spAutoFit/>
          </a:bodyPr>
          <a:lstStyle>
            <a:lvl1pPr marL="180975" indent="-180975" eaLnBrk="0" hangingPunct="0">
              <a:defRPr>
                <a:solidFill>
                  <a:schemeClr val="tx1"/>
                </a:solidFill>
                <a:latin typeface="Arial" pitchFamily="34" charset="0"/>
                <a:cs typeface="Angsana New" pitchFamily="18" charset="-34"/>
              </a:defRPr>
            </a:lvl1pPr>
            <a:lvl2pPr marL="742950" indent="-285750" eaLnBrk="0" hangingPunct="0">
              <a:defRPr>
                <a:solidFill>
                  <a:schemeClr val="tx1"/>
                </a:solidFill>
                <a:latin typeface="Arial" pitchFamily="34" charset="0"/>
                <a:cs typeface="Angsana New" pitchFamily="18" charset="-34"/>
              </a:defRPr>
            </a:lvl2pPr>
            <a:lvl3pPr marL="1143000" indent="-228600" eaLnBrk="0" hangingPunct="0">
              <a:defRPr>
                <a:solidFill>
                  <a:schemeClr val="tx1"/>
                </a:solidFill>
                <a:latin typeface="Arial" pitchFamily="34" charset="0"/>
                <a:cs typeface="Angsana New" pitchFamily="18" charset="-34"/>
              </a:defRPr>
            </a:lvl3pPr>
            <a:lvl4pPr marL="1600200" indent="-228600" eaLnBrk="0" hangingPunct="0">
              <a:defRPr>
                <a:solidFill>
                  <a:schemeClr val="tx1"/>
                </a:solidFill>
                <a:latin typeface="Arial" pitchFamily="34" charset="0"/>
                <a:cs typeface="Angsana New" pitchFamily="18" charset="-34"/>
              </a:defRPr>
            </a:lvl4pPr>
            <a:lvl5pPr marL="2057400" indent="-228600" eaLnBrk="0" hangingPunct="0">
              <a:defRPr>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Arial" pitchFamily="34" charset="0"/>
                <a:cs typeface="Angsana New" pitchFamily="18" charset="-34"/>
              </a:defRPr>
            </a:lvl9pPr>
          </a:lstStyle>
          <a:p>
            <a:pPr eaLnBrk="1" fontAlgn="base" hangingPunct="1">
              <a:spcBef>
                <a:spcPct val="0"/>
              </a:spcBef>
              <a:spcAft>
                <a:spcPct val="0"/>
              </a:spcAft>
              <a:buFont typeface="Arial" pitchFamily="34" charset="0"/>
              <a:buChar char="•"/>
              <a:defRPr/>
            </a:pPr>
            <a:r>
              <a:rPr lang="en-US" sz="2400" dirty="0" smtClean="0">
                <a:cs typeface="Arial" pitchFamily="34" charset="0"/>
              </a:rPr>
              <a:t>Must be safe and no significant </a:t>
            </a:r>
            <a:r>
              <a:rPr lang="en-US" sz="2400" dirty="0" err="1" smtClean="0">
                <a:cs typeface="Arial" pitchFamily="34" charset="0"/>
              </a:rPr>
              <a:t>reactogenicity</a:t>
            </a:r>
            <a:r>
              <a:rPr lang="en-US" sz="2400" dirty="0" smtClean="0">
                <a:cs typeface="Arial" pitchFamily="34" charset="0"/>
              </a:rPr>
              <a:t> after each </a:t>
            </a:r>
            <a:r>
              <a:rPr lang="en-US" sz="2400" dirty="0" err="1" smtClean="0">
                <a:cs typeface="Arial" pitchFamily="34" charset="0"/>
              </a:rPr>
              <a:t>vccination</a:t>
            </a:r>
            <a:endParaRPr lang="en-US" sz="2400" dirty="0" smtClean="0">
              <a:cs typeface="Arial" pitchFamily="34" charset="0"/>
            </a:endParaRPr>
          </a:p>
          <a:p>
            <a:pPr eaLnBrk="1" fontAlgn="base" hangingPunct="1">
              <a:spcBef>
                <a:spcPct val="0"/>
              </a:spcBef>
              <a:spcAft>
                <a:spcPct val="0"/>
              </a:spcAft>
              <a:buFont typeface="Arial" pitchFamily="34" charset="0"/>
              <a:buChar char="•"/>
              <a:defRPr/>
            </a:pPr>
            <a:r>
              <a:rPr lang="en-US" sz="2400" dirty="0" smtClean="0">
                <a:cs typeface="Arial" pitchFamily="34" charset="0"/>
              </a:rPr>
              <a:t>Must be tetravalent and effective against all 4DENV serotypes  </a:t>
            </a:r>
          </a:p>
          <a:p>
            <a:pPr eaLnBrk="1" fontAlgn="base" hangingPunct="1">
              <a:spcBef>
                <a:spcPct val="0"/>
              </a:spcBef>
              <a:spcAft>
                <a:spcPct val="0"/>
              </a:spcAft>
              <a:buFont typeface="Arial" pitchFamily="34" charset="0"/>
              <a:buChar char="•"/>
              <a:defRPr/>
            </a:pPr>
            <a:r>
              <a:rPr lang="en-US" sz="2400" dirty="0" smtClean="0">
                <a:cs typeface="Arial" pitchFamily="34" charset="0"/>
              </a:rPr>
              <a:t>Provide lifelong protection and </a:t>
            </a:r>
          </a:p>
          <a:p>
            <a:pPr eaLnBrk="1" fontAlgn="base" hangingPunct="1">
              <a:spcBef>
                <a:spcPct val="0"/>
              </a:spcBef>
              <a:spcAft>
                <a:spcPct val="0"/>
              </a:spcAft>
              <a:buFont typeface="Arial" pitchFamily="34" charset="0"/>
              <a:buChar char="•"/>
              <a:defRPr/>
            </a:pPr>
            <a:r>
              <a:rPr lang="en-US" sz="2400" dirty="0" smtClean="0">
                <a:cs typeface="Arial" pitchFamily="34" charset="0"/>
              </a:rPr>
              <a:t>Long term no vaccine enhanced DHF severe disease, ADE.</a:t>
            </a:r>
          </a:p>
        </p:txBody>
      </p:sp>
      <p:sp>
        <p:nvSpPr>
          <p:cNvPr id="44036" name="TextBox 11"/>
          <p:cNvSpPr txBox="1">
            <a:spLocks noChangeArrowheads="1"/>
          </p:cNvSpPr>
          <p:nvPr/>
        </p:nvSpPr>
        <p:spPr bwMode="auto">
          <a:xfrm>
            <a:off x="1111250" y="520700"/>
            <a:ext cx="45974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algn="ctr" eaLnBrk="1" fontAlgn="base" hangingPunct="1">
              <a:spcBef>
                <a:spcPct val="0"/>
              </a:spcBef>
              <a:spcAft>
                <a:spcPct val="0"/>
              </a:spcAft>
            </a:pPr>
            <a:r>
              <a:rPr lang="en-US" smtClean="0">
                <a:cs typeface="Arial" pitchFamily="34" charset="0"/>
              </a:rPr>
              <a:t>The Ideal Dengue Vaccine  </a:t>
            </a:r>
          </a:p>
        </p:txBody>
      </p:sp>
      <p:sp>
        <p:nvSpPr>
          <p:cNvPr id="44037" name="TextBox 14"/>
          <p:cNvSpPr txBox="1">
            <a:spLocks noChangeArrowheads="1"/>
          </p:cNvSpPr>
          <p:nvPr/>
        </p:nvSpPr>
        <p:spPr bwMode="auto">
          <a:xfrm>
            <a:off x="7567613" y="898525"/>
            <a:ext cx="8175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eaLnBrk="1" fontAlgn="base" hangingPunct="1">
              <a:spcBef>
                <a:spcPct val="0"/>
              </a:spcBef>
              <a:spcAft>
                <a:spcPct val="0"/>
              </a:spcAft>
            </a:pPr>
            <a:r>
              <a:rPr lang="en-US" sz="2400" smtClean="0">
                <a:cs typeface="Arial" pitchFamily="34" charset="0"/>
              </a:rPr>
              <a:t>ADE</a:t>
            </a:r>
          </a:p>
        </p:txBody>
      </p:sp>
      <p:cxnSp>
        <p:nvCxnSpPr>
          <p:cNvPr id="21" name="Straight Connector 20"/>
          <p:cNvCxnSpPr/>
          <p:nvPr/>
        </p:nvCxnSpPr>
        <p:spPr>
          <a:xfrm flipV="1">
            <a:off x="747713" y="1000125"/>
            <a:ext cx="5354637" cy="19050"/>
          </a:xfrm>
          <a:prstGeom prst="line">
            <a:avLst/>
          </a:prstGeom>
          <a:ln>
            <a:solidFill>
              <a:srgbClr val="7D6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925062848"/>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0937" name="Group 89"/>
          <p:cNvGraphicFramePr>
            <a:graphicFrameLocks noGrp="1"/>
          </p:cNvGraphicFramePr>
          <p:nvPr>
            <p:extLst>
              <p:ext uri="{D42A27DB-BD31-4B8C-83A1-F6EECF244321}">
                <p14:modId xmlns:p14="http://schemas.microsoft.com/office/powerpoint/2010/main" xmlns="" val="1639430595"/>
              </p:ext>
            </p:extLst>
          </p:nvPr>
        </p:nvGraphicFramePr>
        <p:xfrm>
          <a:off x="500063" y="1000125"/>
          <a:ext cx="8110537" cy="4418013"/>
        </p:xfrm>
        <a:graphic>
          <a:graphicData uri="http://schemas.openxmlformats.org/drawingml/2006/table">
            <a:tbl>
              <a:tblPr/>
              <a:tblGrid>
                <a:gridCol w="871538"/>
                <a:gridCol w="1752600"/>
                <a:gridCol w="1071510"/>
                <a:gridCol w="833490"/>
                <a:gridCol w="931755"/>
                <a:gridCol w="1324822"/>
                <a:gridCol w="1324822"/>
              </a:tblGrid>
              <a:tr h="335302">
                <a:tc rowSpan="2"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70C0"/>
                          </a:solidFill>
                          <a:effectLst/>
                          <a:latin typeface="Arial" charset="0"/>
                          <a:cs typeface="Times New Roman" pitchFamily="18" charset="0"/>
                        </a:rPr>
                        <a:t>Developer</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hMerge="1">
                  <a:txBody>
                    <a:bodyPr/>
                    <a:lstStyle/>
                    <a:p>
                      <a:endParaRPr lang="en-US"/>
                    </a:p>
                  </a:txBody>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70C0"/>
                          </a:solidFill>
                          <a:effectLst/>
                          <a:latin typeface="Arial" charset="0"/>
                          <a:cs typeface="Times New Roman" pitchFamily="18" charset="0"/>
                        </a:rPr>
                        <a:t>Preclinical</a:t>
                      </a:r>
                      <a:endParaRPr kumimoji="0" lang="en-US" sz="1400" b="1" i="0" u="none" strike="noStrike" cap="none" normalizeH="0" baseline="0" dirty="0" smtClean="0">
                        <a:ln>
                          <a:noFill/>
                        </a:ln>
                        <a:solidFill>
                          <a:srgbClr val="0070C0"/>
                        </a:solidFill>
                        <a:effectLst/>
                        <a:latin typeface="Arial"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70C0"/>
                          </a:solidFill>
                          <a:effectLst/>
                          <a:latin typeface="Arial" charset="0"/>
                          <a:cs typeface="Times New Roman" pitchFamily="18" charset="0"/>
                        </a:rPr>
                        <a:t>Clinical Evaluation Phase</a:t>
                      </a:r>
                      <a:endParaRPr kumimoji="0" lang="en-US" sz="1600" b="1" i="0" u="none" strike="noStrike" cap="none" normalizeH="0" baseline="0" dirty="0" smtClean="0">
                        <a:ln>
                          <a:noFill/>
                        </a:ln>
                        <a:solidFill>
                          <a:srgbClr val="0070C0"/>
                        </a:solidFill>
                        <a:effectLst/>
                        <a:latin typeface="Arial"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70C0"/>
                          </a:solidFill>
                          <a:effectLst/>
                          <a:latin typeface="Arial" charset="0"/>
                        </a:rPr>
                        <a:t>Licensure estimated</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85">
                <a:tc gridSpan="2"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70C0"/>
                          </a:solidFill>
                          <a:effectLst/>
                          <a:latin typeface="Arial" charset="0"/>
                          <a:cs typeface="Times New Roman" pitchFamily="18" charset="0"/>
                        </a:rPr>
                        <a:t>I</a:t>
                      </a:r>
                      <a:endParaRPr kumimoji="0" lang="en-US" sz="1800" b="1" i="0" u="none" strike="noStrike" cap="none" normalizeH="0" baseline="0" dirty="0" smtClean="0">
                        <a:ln>
                          <a:noFill/>
                        </a:ln>
                        <a:solidFill>
                          <a:srgbClr val="0070C0"/>
                        </a:solidFill>
                        <a:effectLst/>
                        <a:latin typeface="Arial"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70C0"/>
                          </a:solidFill>
                          <a:effectLst/>
                          <a:latin typeface="Arial" charset="0"/>
                          <a:cs typeface="Times New Roman" pitchFamily="18" charset="0"/>
                        </a:rPr>
                        <a:t>II</a:t>
                      </a:r>
                      <a:endParaRPr kumimoji="0" lang="en-US" sz="1800" b="1" i="0" u="none" strike="noStrike" cap="none" normalizeH="0" baseline="0" dirty="0" smtClean="0">
                        <a:ln>
                          <a:noFill/>
                        </a:ln>
                        <a:solidFill>
                          <a:srgbClr val="0070C0"/>
                        </a:solidFill>
                        <a:effectLst/>
                        <a:latin typeface="Arial"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70C0"/>
                          </a:solidFill>
                          <a:effectLst/>
                          <a:latin typeface="Arial" charset="0"/>
                        </a:rPr>
                        <a:t>III</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r>
              <a:tr h="376265">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Calibri" pitchFamily="34" charset="0"/>
                          <a:cs typeface="Calibri" pitchFamily="34" charset="0"/>
                        </a:rPr>
                        <a:t>sanofi pasteur</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800" b="0" i="0" u="none" strike="noStrike" cap="none" normalizeH="0" baseline="0" dirty="0" smtClean="0">
                        <a:ln>
                          <a:noFill/>
                        </a:ln>
                        <a:solidFill>
                          <a:schemeClr val="tx1"/>
                        </a:solidFill>
                        <a:effectLst>
                          <a:outerShdw blurRad="38100" dist="38100" dir="2700000" algn="tl">
                            <a:srgbClr val="000000"/>
                          </a:outerShdw>
                        </a:effectLst>
                        <a:latin typeface="Calibri" pitchFamily="34" charset="0"/>
                        <a:cs typeface="Calibri"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sz="1800" dirty="0"/>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sz="1800" dirty="0"/>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sz="1800" dirty="0"/>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dirty="0" smtClean="0">
                          <a:ln>
                            <a:noFill/>
                          </a:ln>
                          <a:solidFill>
                            <a:srgbClr val="FF0000"/>
                          </a:solidFill>
                          <a:effectLst/>
                          <a:latin typeface="Calibri" pitchFamily="34" charset="0"/>
                          <a:cs typeface="Calibri" pitchFamily="34" charset="0"/>
                        </a:rPr>
                        <a:t>2014/15</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3438">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Calibri" pitchFamily="34" charset="0"/>
                          <a:cs typeface="Calibri" pitchFamily="34" charset="0"/>
                        </a:rPr>
                        <a:t>NIH</a:t>
                      </a:r>
                      <a:endParaRPr kumimoji="0" lang="en-US" sz="1800" b="0" i="0" u="none" strike="noStrike" cap="none" normalizeH="0" baseline="0" dirty="0" smtClean="0">
                        <a:ln>
                          <a:noFill/>
                        </a:ln>
                        <a:solidFill>
                          <a:schemeClr val="tx1"/>
                        </a:solidFill>
                        <a:effectLst/>
                        <a:latin typeface="Calibri" pitchFamily="34" charset="0"/>
                        <a:cs typeface="Calibri"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cs typeface="Calibri" pitchFamily="34" charset="0"/>
                        </a:rPr>
                        <a:t>NIH</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sz="1800" dirty="0"/>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sz="1800" dirty="0"/>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Calibri" pitchFamily="34" charset="0"/>
                          <a:cs typeface="Calibri" pitchFamily="34" charset="0"/>
                        </a:rPr>
                        <a:t> </a:t>
                      </a:r>
                      <a:endParaRPr kumimoji="0" lang="en-US" sz="1800" b="0" i="0" u="none" strike="noStrike" cap="none" normalizeH="0" baseline="0" smtClean="0">
                        <a:ln>
                          <a:noFill/>
                        </a:ln>
                        <a:solidFill>
                          <a:schemeClr val="tx1"/>
                        </a:solidFill>
                        <a:effectLst/>
                        <a:latin typeface="Calibri" pitchFamily="34" charset="0"/>
                        <a:cs typeface="Calibri"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Calibri" pitchFamily="34" charset="0"/>
                        <a:cs typeface="Calibri"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cs typeface="Calibri" pitchFamily="34" charset="0"/>
                        </a:rPr>
                        <a:t>N/A</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4203">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cs typeface="Calibri" pitchFamily="34" charset="0"/>
                        </a:rPr>
                        <a:t>Biological E (India)</a:t>
                      </a:r>
                      <a:endParaRPr kumimoji="0" lang="en-US" sz="1400" b="0" i="0" u="none" strike="noStrike" cap="none" normalizeH="0" baseline="0" dirty="0" smtClean="0">
                        <a:ln>
                          <a:noFill/>
                        </a:ln>
                        <a:solidFill>
                          <a:schemeClr val="tx1"/>
                        </a:solidFill>
                        <a:effectLst/>
                        <a:latin typeface="Calibri" pitchFamily="34" charset="0"/>
                        <a:cs typeface="Calibri"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chemeClr val="tx1"/>
                        </a:solidFill>
                        <a:effectLst>
                          <a:outerShdw blurRad="38100" dist="38100" dir="2700000" algn="tl">
                            <a:srgbClr val="000000"/>
                          </a:outerShdw>
                        </a:effectLst>
                        <a:latin typeface="Calibri" pitchFamily="34" charset="0"/>
                        <a:cs typeface="Calibri"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dirty="0" smtClean="0">
                          <a:ln>
                            <a:noFill/>
                          </a:ln>
                          <a:solidFill>
                            <a:schemeClr val="tx1"/>
                          </a:solidFill>
                          <a:effectLst/>
                          <a:latin typeface="Calibri" pitchFamily="34" charset="0"/>
                          <a:cs typeface="Calibri" pitchFamily="34" charset="0"/>
                        </a:rPr>
                        <a:t>?</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Calibri" pitchFamily="34" charset="0"/>
                          <a:cs typeface="Calibri" pitchFamily="34" charset="0"/>
                        </a:rPr>
                        <a:t> </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cs typeface="Calibri"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cs typeface="Calibri" pitchFamily="34" charset="0"/>
                        </a:rPr>
                        <a:t>?</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7563">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cs typeface="Calibri" pitchFamily="34" charset="0"/>
                        </a:rPr>
                        <a:t>Butantan (Brazil)</a:t>
                      </a:r>
                      <a:endParaRPr kumimoji="0" lang="en-US" sz="1400" b="0" i="0" u="none" strike="noStrike" cap="none" normalizeH="0" baseline="0" dirty="0" smtClean="0">
                        <a:ln>
                          <a:noFill/>
                        </a:ln>
                        <a:solidFill>
                          <a:schemeClr val="tx1"/>
                        </a:solidFill>
                        <a:effectLst/>
                        <a:latin typeface="Calibri" pitchFamily="34" charset="0"/>
                        <a:cs typeface="Calibri"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800" b="0" i="0" u="none" strike="noStrike" cap="none" normalizeH="0" baseline="0" dirty="0" smtClean="0">
                        <a:ln>
                          <a:noFill/>
                        </a:ln>
                        <a:solidFill>
                          <a:schemeClr val="tx1"/>
                        </a:solidFill>
                        <a:effectLst>
                          <a:outerShdw blurRad="38100" dist="38100" dir="2700000" algn="tl">
                            <a:srgbClr val="000000"/>
                          </a:outerShdw>
                        </a:effectLst>
                        <a:latin typeface="Calibri" pitchFamily="34" charset="0"/>
                        <a:cs typeface="Calibri"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Calibri" pitchFamily="34" charset="0"/>
                        <a:cs typeface="Calibri"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Calibri" pitchFamily="34" charset="0"/>
                        <a:cs typeface="Calibri"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cs typeface="Calibri" pitchFamily="34" charset="0"/>
                        </a:rPr>
                        <a:t>2014?</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FF0000"/>
                          </a:solidFill>
                          <a:effectLst/>
                          <a:latin typeface="Calibri" pitchFamily="34" charset="0"/>
                          <a:cs typeface="Calibri" pitchFamily="34" charset="0"/>
                        </a:rPr>
                        <a:t>2017</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85">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cs typeface="Calibri" pitchFamily="34" charset="0"/>
                        </a:rPr>
                        <a:t>Panacea (India)</a:t>
                      </a:r>
                      <a:endParaRPr kumimoji="0" lang="en-US" sz="1400" b="0" i="0" u="none" strike="noStrike" cap="none" normalizeH="0" baseline="0" dirty="0" smtClean="0">
                        <a:ln>
                          <a:noFill/>
                        </a:ln>
                        <a:solidFill>
                          <a:schemeClr val="tx1"/>
                        </a:solidFill>
                        <a:effectLst/>
                        <a:latin typeface="Calibri" pitchFamily="34" charset="0"/>
                        <a:cs typeface="Calibri"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Calibri" pitchFamily="34" charset="0"/>
                        <a:cs typeface="Calibri"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dirty="0" smtClean="0">
                          <a:ln>
                            <a:noFill/>
                          </a:ln>
                          <a:solidFill>
                            <a:schemeClr val="tx1"/>
                          </a:solidFill>
                          <a:effectLst/>
                          <a:latin typeface="Calibri" pitchFamily="34" charset="0"/>
                          <a:cs typeface="Calibri" pitchFamily="34" charset="0"/>
                        </a:rPr>
                        <a:t>2012</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cs typeface="Calibri" pitchFamily="34" charset="0"/>
                        </a:rPr>
                        <a:t> </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cs typeface="Calibri"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cs typeface="Calibri" pitchFamily="34" charset="0"/>
                        </a:rPr>
                        <a:t>?</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85">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cs typeface="Calibri" pitchFamily="34" charset="0"/>
                        </a:rPr>
                        <a:t>Vabiotech (Vietnam)</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cs typeface="Calibri"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b="0" i="0" u="none" strike="noStrike" cap="none" normalizeH="0" baseline="0" dirty="0" smtClean="0">
                          <a:ln>
                            <a:noFill/>
                          </a:ln>
                          <a:solidFill>
                            <a:schemeClr val="tx1"/>
                          </a:solidFill>
                          <a:effectLst/>
                          <a:latin typeface="Calibri" pitchFamily="34" charset="0"/>
                          <a:cs typeface="Calibri" pitchFamily="34" charset="0"/>
                        </a:rPr>
                        <a:t>2013?</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cs typeface="Calibri"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Calibri" pitchFamily="34" charset="0"/>
                        <a:cs typeface="Calibri"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cs typeface="Calibri" pitchFamily="34" charset="0"/>
                        </a:rPr>
                        <a:t>?</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9809">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Calibri" pitchFamily="34" charset="0"/>
                          <a:cs typeface="Calibri" pitchFamily="34" charset="0"/>
                        </a:rPr>
                        <a:t>Inviragen</a:t>
                      </a:r>
                      <a:endParaRPr kumimoji="0" lang="en-US" sz="1800" b="0" i="0" u="none" strike="noStrike" cap="none" normalizeH="0" baseline="0" dirty="0" smtClean="0">
                        <a:ln>
                          <a:noFill/>
                        </a:ln>
                        <a:solidFill>
                          <a:schemeClr val="tx1"/>
                        </a:solidFill>
                        <a:effectLst/>
                        <a:latin typeface="Calibri" pitchFamily="34" charset="0"/>
                        <a:cs typeface="Calibri"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cs typeface="Calibri" pitchFamily="34" charset="0"/>
                        </a:rPr>
                        <a:t> </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sz="1800" dirty="0"/>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Calibri" pitchFamily="34" charset="0"/>
                        <a:cs typeface="Calibri"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cs typeface="Calibri" pitchFamily="34" charset="0"/>
                        </a:rPr>
                        <a:t>2014</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cs typeface="Calibri" pitchFamily="34" charset="0"/>
                        </a:rPr>
                        <a:t>2017/18</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4078">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Calibri" pitchFamily="34" charset="0"/>
                          <a:cs typeface="Calibri" pitchFamily="34" charset="0"/>
                        </a:rPr>
                        <a:t>Merck</a:t>
                      </a:r>
                      <a:endParaRPr kumimoji="0" lang="en-US" sz="1800" b="0" i="0" u="none" strike="noStrike" cap="none" normalizeH="0" baseline="0" dirty="0" smtClean="0">
                        <a:ln>
                          <a:noFill/>
                        </a:ln>
                        <a:solidFill>
                          <a:schemeClr val="tx1"/>
                        </a:solidFill>
                        <a:effectLst/>
                        <a:latin typeface="Calibri" pitchFamily="34" charset="0"/>
                        <a:cs typeface="Calibri" pitchFamily="34" charset="0"/>
                      </a:endParaRP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cs typeface="Calibri" pitchFamily="34" charset="0"/>
                        </a:rPr>
                        <a:t> </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sz="1800" dirty="0"/>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cs typeface="Calibri" pitchFamily="34" charset="0"/>
                        </a:rPr>
                        <a:t>2013</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Calibri" pitchFamily="34" charset="0"/>
                        <a:cs typeface="Calibri"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kern="1200" cap="none" normalizeH="0" baseline="0" dirty="0" smtClean="0">
                          <a:ln>
                            <a:noFill/>
                          </a:ln>
                          <a:solidFill>
                            <a:schemeClr val="tx1"/>
                          </a:solidFill>
                          <a:effectLst/>
                          <a:latin typeface="Calibri" pitchFamily="34" charset="0"/>
                          <a:cs typeface="Calibri" pitchFamily="34" charset="0"/>
                        </a:rPr>
                        <a:t>2018</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5134" name="Text Box 64"/>
          <p:cNvSpPr txBox="1">
            <a:spLocks noChangeArrowheads="1"/>
          </p:cNvSpPr>
          <p:nvPr/>
        </p:nvSpPr>
        <p:spPr bwMode="auto">
          <a:xfrm>
            <a:off x="500063" y="214313"/>
            <a:ext cx="8240712"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eaLnBrk="1" fontAlgn="base" hangingPunct="1">
              <a:spcBef>
                <a:spcPct val="0"/>
              </a:spcBef>
              <a:spcAft>
                <a:spcPct val="0"/>
              </a:spcAft>
            </a:pPr>
            <a:r>
              <a:rPr lang="en-US" sz="3200" b="1" smtClean="0">
                <a:solidFill>
                  <a:srgbClr val="990000"/>
                </a:solidFill>
                <a:ea typeface="MS PGothic" pitchFamily="34" charset="-128"/>
                <a:cs typeface="Arial" pitchFamily="34" charset="0"/>
              </a:rPr>
              <a:t>Dengue vaccines in clinical development </a:t>
            </a:r>
          </a:p>
        </p:txBody>
      </p:sp>
      <p:grpSp>
        <p:nvGrpSpPr>
          <p:cNvPr id="45135" name="Group 65"/>
          <p:cNvGrpSpPr>
            <a:grpSpLocks noChangeAspect="1"/>
          </p:cNvGrpSpPr>
          <p:nvPr/>
        </p:nvGrpSpPr>
        <p:grpSpPr bwMode="auto">
          <a:xfrm>
            <a:off x="1936750" y="1038225"/>
            <a:ext cx="914400" cy="342900"/>
            <a:chOff x="4754" y="5473"/>
            <a:chExt cx="1440" cy="540"/>
          </a:xfrm>
        </p:grpSpPr>
        <p:sp>
          <p:nvSpPr>
            <p:cNvPr id="45154" name="AutoShape 66"/>
            <p:cNvSpPr>
              <a:spLocks noChangeAspect="1" noChangeArrowheads="1" noTextEdit="1"/>
            </p:cNvSpPr>
            <p:nvPr/>
          </p:nvSpPr>
          <p:spPr bwMode="auto">
            <a:xfrm>
              <a:off x="4754" y="5473"/>
              <a:ext cx="1440" cy="5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endParaRPr lang="en-US" smtClean="0">
                <a:solidFill>
                  <a:prstClr val="black"/>
                </a:solidFill>
                <a:latin typeface="Arial" pitchFamily="34" charset="0"/>
                <a:cs typeface="Angsana New" pitchFamily="18" charset="-34"/>
              </a:endParaRPr>
            </a:p>
          </p:txBody>
        </p:sp>
      </p:grpSp>
      <p:grpSp>
        <p:nvGrpSpPr>
          <p:cNvPr id="45136" name="Group 67"/>
          <p:cNvGrpSpPr>
            <a:grpSpLocks noChangeAspect="1"/>
          </p:cNvGrpSpPr>
          <p:nvPr/>
        </p:nvGrpSpPr>
        <p:grpSpPr bwMode="auto">
          <a:xfrm>
            <a:off x="1936750" y="1038225"/>
            <a:ext cx="914400" cy="342900"/>
            <a:chOff x="4777" y="6150"/>
            <a:chExt cx="1440" cy="540"/>
          </a:xfrm>
        </p:grpSpPr>
        <p:sp>
          <p:nvSpPr>
            <p:cNvPr id="45153" name="AutoShape 68"/>
            <p:cNvSpPr>
              <a:spLocks noChangeAspect="1" noChangeArrowheads="1" noTextEdit="1"/>
            </p:cNvSpPr>
            <p:nvPr/>
          </p:nvSpPr>
          <p:spPr bwMode="auto">
            <a:xfrm>
              <a:off x="4777" y="6150"/>
              <a:ext cx="1440" cy="5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endParaRPr lang="en-US" smtClean="0">
                <a:solidFill>
                  <a:prstClr val="black"/>
                </a:solidFill>
                <a:latin typeface="Arial" pitchFamily="34" charset="0"/>
                <a:cs typeface="Angsana New" pitchFamily="18" charset="-34"/>
              </a:endParaRPr>
            </a:p>
          </p:txBody>
        </p:sp>
      </p:grpSp>
      <p:sp>
        <p:nvSpPr>
          <p:cNvPr id="45137" name="Line 69"/>
          <p:cNvSpPr>
            <a:spLocks noChangeShapeType="1"/>
          </p:cNvSpPr>
          <p:nvPr/>
        </p:nvSpPr>
        <p:spPr bwMode="auto">
          <a:xfrm>
            <a:off x="3124200" y="1857375"/>
            <a:ext cx="4038600" cy="0"/>
          </a:xfrm>
          <a:prstGeom prst="line">
            <a:avLst/>
          </a:prstGeom>
          <a:noFill/>
          <a:ln w="508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mtClean="0">
              <a:solidFill>
                <a:prstClr val="black"/>
              </a:solidFill>
              <a:latin typeface="Arial" pitchFamily="34" charset="0"/>
              <a:cs typeface="Angsana New" pitchFamily="18" charset="-34"/>
            </a:endParaRPr>
          </a:p>
        </p:txBody>
      </p:sp>
      <p:sp>
        <p:nvSpPr>
          <p:cNvPr id="45138" name="Line 71"/>
          <p:cNvSpPr>
            <a:spLocks noChangeShapeType="1"/>
          </p:cNvSpPr>
          <p:nvPr/>
        </p:nvSpPr>
        <p:spPr bwMode="auto">
          <a:xfrm>
            <a:off x="3124200" y="2362200"/>
            <a:ext cx="2743200" cy="0"/>
          </a:xfrm>
          <a:prstGeom prst="line">
            <a:avLst/>
          </a:prstGeom>
          <a:noFill/>
          <a:ln w="508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mtClean="0">
              <a:solidFill>
                <a:prstClr val="black"/>
              </a:solidFill>
              <a:latin typeface="Arial" pitchFamily="34" charset="0"/>
              <a:cs typeface="Angsana New" pitchFamily="18" charset="-34"/>
            </a:endParaRPr>
          </a:p>
        </p:txBody>
      </p:sp>
      <p:sp>
        <p:nvSpPr>
          <p:cNvPr id="45139" name="Line 72"/>
          <p:cNvSpPr>
            <a:spLocks noChangeShapeType="1"/>
          </p:cNvSpPr>
          <p:nvPr/>
        </p:nvSpPr>
        <p:spPr bwMode="auto">
          <a:xfrm>
            <a:off x="4202113" y="3276600"/>
            <a:ext cx="1038225" cy="0"/>
          </a:xfrm>
          <a:prstGeom prst="line">
            <a:avLst/>
          </a:prstGeom>
          <a:noFill/>
          <a:ln w="508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mtClean="0">
              <a:solidFill>
                <a:prstClr val="black"/>
              </a:solidFill>
              <a:latin typeface="Arial" pitchFamily="34" charset="0"/>
              <a:cs typeface="Angsana New" pitchFamily="18" charset="-34"/>
            </a:endParaRPr>
          </a:p>
        </p:txBody>
      </p:sp>
      <p:sp>
        <p:nvSpPr>
          <p:cNvPr id="45140" name="Line 74"/>
          <p:cNvSpPr>
            <a:spLocks noChangeShapeType="1"/>
          </p:cNvSpPr>
          <p:nvPr/>
        </p:nvSpPr>
        <p:spPr bwMode="auto">
          <a:xfrm>
            <a:off x="3117850" y="5181600"/>
            <a:ext cx="1512888" cy="1588"/>
          </a:xfrm>
          <a:prstGeom prst="line">
            <a:avLst/>
          </a:prstGeom>
          <a:noFill/>
          <a:ln w="508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mtClean="0">
              <a:solidFill>
                <a:prstClr val="black"/>
              </a:solidFill>
              <a:latin typeface="Arial" pitchFamily="34" charset="0"/>
              <a:cs typeface="Angsana New" pitchFamily="18" charset="-34"/>
            </a:endParaRPr>
          </a:p>
        </p:txBody>
      </p:sp>
      <p:sp>
        <p:nvSpPr>
          <p:cNvPr id="18538" name="Rectangle 75"/>
          <p:cNvSpPr>
            <a:spLocks noChangeArrowheads="1"/>
          </p:cNvSpPr>
          <p:nvPr/>
        </p:nvSpPr>
        <p:spPr bwMode="auto">
          <a:xfrm>
            <a:off x="1936750" y="1038225"/>
            <a:ext cx="3429000" cy="0"/>
          </a:xfrm>
          <a:prstGeom prst="rect">
            <a:avLst/>
          </a:prstGeom>
          <a:noFill/>
          <a:ln>
            <a:noFill/>
          </a:ln>
          <a:effectLst/>
          <a:extLst/>
        </p:spPr>
        <p:txBody>
          <a:bodyPr wrap="none" anchor="ctr">
            <a:spAutoFit/>
          </a:bodyPr>
          <a:lstStyle/>
          <a:p>
            <a:pPr fontAlgn="base">
              <a:spcBef>
                <a:spcPct val="0"/>
              </a:spcBef>
              <a:spcAft>
                <a:spcPct val="0"/>
              </a:spcAft>
              <a:defRPr/>
            </a:pPr>
            <a:endParaRPr lang="en-US">
              <a:solidFill>
                <a:prstClr val="black"/>
              </a:solidFill>
              <a:effectLst>
                <a:outerShdw blurRad="38100" dist="38100" dir="2700000" algn="tl">
                  <a:srgbClr val="000000"/>
                </a:outerShdw>
              </a:effectLst>
              <a:latin typeface="Arial" charset="0"/>
              <a:ea typeface="ＭＳ Ｐゴシック" pitchFamily="34" charset="-128"/>
              <a:cs typeface="Angsana New" pitchFamily="18" charset="-34"/>
            </a:endParaRPr>
          </a:p>
        </p:txBody>
      </p:sp>
      <p:sp>
        <p:nvSpPr>
          <p:cNvPr id="18539" name="Rectangle 76"/>
          <p:cNvSpPr>
            <a:spLocks noChangeArrowheads="1"/>
          </p:cNvSpPr>
          <p:nvPr/>
        </p:nvSpPr>
        <p:spPr bwMode="auto">
          <a:xfrm>
            <a:off x="1936750" y="1038225"/>
            <a:ext cx="3429000" cy="0"/>
          </a:xfrm>
          <a:prstGeom prst="rect">
            <a:avLst/>
          </a:prstGeom>
          <a:noFill/>
          <a:ln>
            <a:noFill/>
          </a:ln>
          <a:effectLst/>
          <a:extLst/>
        </p:spPr>
        <p:txBody>
          <a:bodyPr wrap="none" anchor="ctr">
            <a:spAutoFit/>
          </a:bodyPr>
          <a:lstStyle/>
          <a:p>
            <a:pPr fontAlgn="base">
              <a:spcBef>
                <a:spcPct val="0"/>
              </a:spcBef>
              <a:spcAft>
                <a:spcPct val="0"/>
              </a:spcAft>
              <a:defRPr/>
            </a:pPr>
            <a:endParaRPr lang="en-US">
              <a:solidFill>
                <a:prstClr val="black"/>
              </a:solidFill>
              <a:effectLst>
                <a:outerShdw blurRad="38100" dist="38100" dir="2700000" algn="tl">
                  <a:srgbClr val="000000"/>
                </a:outerShdw>
              </a:effectLst>
              <a:latin typeface="Arial" charset="0"/>
              <a:ea typeface="ＭＳ Ｐゴシック" pitchFamily="34" charset="-128"/>
              <a:cs typeface="Angsana New" pitchFamily="18" charset="-34"/>
            </a:endParaRPr>
          </a:p>
        </p:txBody>
      </p:sp>
      <p:sp>
        <p:nvSpPr>
          <p:cNvPr id="18540" name="Rectangle 77"/>
          <p:cNvSpPr>
            <a:spLocks noChangeArrowheads="1"/>
          </p:cNvSpPr>
          <p:nvPr/>
        </p:nvSpPr>
        <p:spPr bwMode="auto">
          <a:xfrm>
            <a:off x="1936750" y="1038225"/>
            <a:ext cx="3429000" cy="0"/>
          </a:xfrm>
          <a:prstGeom prst="rect">
            <a:avLst/>
          </a:prstGeom>
          <a:noFill/>
          <a:ln>
            <a:noFill/>
          </a:ln>
          <a:effectLst/>
          <a:extLst/>
        </p:spPr>
        <p:txBody>
          <a:bodyPr wrap="none" anchor="ctr">
            <a:spAutoFit/>
          </a:bodyPr>
          <a:lstStyle/>
          <a:p>
            <a:pPr fontAlgn="base">
              <a:spcBef>
                <a:spcPct val="0"/>
              </a:spcBef>
              <a:spcAft>
                <a:spcPct val="0"/>
              </a:spcAft>
              <a:defRPr/>
            </a:pPr>
            <a:r>
              <a:rPr lang="en-US" sz="1000">
                <a:solidFill>
                  <a:prstClr val="black"/>
                </a:solidFill>
                <a:effectLst>
                  <a:outerShdw blurRad="38100" dist="38100" dir="2700000" algn="tl">
                    <a:srgbClr val="000000"/>
                  </a:outerShdw>
                </a:effectLst>
                <a:latin typeface="Calibri" pitchFamily="34" charset="0"/>
                <a:ea typeface="ＭＳ Ｐゴシック" pitchFamily="34" charset="-128"/>
                <a:cs typeface="Times New Roman" pitchFamily="18" charset="0"/>
              </a:rPr>
              <a:t> </a:t>
            </a:r>
            <a:endParaRPr lang="en-US" sz="1000">
              <a:solidFill>
                <a:prstClr val="black"/>
              </a:solidFill>
              <a:effectLst>
                <a:outerShdw blurRad="38100" dist="38100" dir="2700000" algn="tl">
                  <a:srgbClr val="000000"/>
                </a:outerShdw>
              </a:effectLst>
              <a:latin typeface="Times New Roman" pitchFamily="18" charset="0"/>
              <a:ea typeface="ＭＳ Ｐゴシック" pitchFamily="34" charset="-128"/>
              <a:cs typeface="Times New Roman" pitchFamily="18" charset="0"/>
            </a:endParaRPr>
          </a:p>
          <a:p>
            <a:pPr fontAlgn="base">
              <a:spcBef>
                <a:spcPct val="0"/>
              </a:spcBef>
              <a:spcAft>
                <a:spcPct val="0"/>
              </a:spcAft>
              <a:defRPr/>
            </a:pPr>
            <a:endParaRPr lang="en-US">
              <a:solidFill>
                <a:prstClr val="black"/>
              </a:solidFill>
              <a:effectLst>
                <a:outerShdw blurRad="38100" dist="38100" dir="2700000" algn="tl">
                  <a:srgbClr val="000000"/>
                </a:outerShdw>
              </a:effectLst>
              <a:latin typeface="Arial" charset="0"/>
              <a:ea typeface="ＭＳ Ｐゴシック" pitchFamily="34" charset="-128"/>
              <a:cs typeface="Angsana New" pitchFamily="18" charset="-34"/>
            </a:endParaRPr>
          </a:p>
        </p:txBody>
      </p:sp>
      <p:sp>
        <p:nvSpPr>
          <p:cNvPr id="18541" name="Rectangle 78"/>
          <p:cNvSpPr>
            <a:spLocks noChangeArrowheads="1"/>
          </p:cNvSpPr>
          <p:nvPr/>
        </p:nvSpPr>
        <p:spPr bwMode="auto">
          <a:xfrm>
            <a:off x="1936750" y="1038225"/>
            <a:ext cx="2693988" cy="0"/>
          </a:xfrm>
          <a:prstGeom prst="rect">
            <a:avLst/>
          </a:prstGeom>
          <a:noFill/>
          <a:ln>
            <a:noFill/>
          </a:ln>
          <a:effectLst/>
          <a:extLst/>
        </p:spPr>
        <p:txBody>
          <a:bodyPr wrap="none" anchor="ctr">
            <a:spAutoFit/>
          </a:bodyPr>
          <a:lstStyle/>
          <a:p>
            <a:pPr fontAlgn="base">
              <a:spcBef>
                <a:spcPct val="0"/>
              </a:spcBef>
              <a:spcAft>
                <a:spcPct val="0"/>
              </a:spcAft>
              <a:defRPr/>
            </a:pPr>
            <a:r>
              <a:rPr lang="en-US">
                <a:solidFill>
                  <a:prstClr val="black"/>
                </a:solidFill>
                <a:effectLst>
                  <a:outerShdw blurRad="38100" dist="38100" dir="2700000" algn="tl">
                    <a:srgbClr val="000000"/>
                  </a:outerShdw>
                </a:effectLst>
                <a:latin typeface="Calibri" pitchFamily="34" charset="0"/>
                <a:ea typeface="ＭＳ Ｐゴシック" pitchFamily="34" charset="-128"/>
                <a:cs typeface="Times New Roman" pitchFamily="18" charset="0"/>
              </a:rPr>
              <a:t> </a:t>
            </a:r>
            <a:endParaRPr lang="en-US" sz="1000">
              <a:solidFill>
                <a:prstClr val="black"/>
              </a:solidFill>
              <a:effectLst>
                <a:outerShdw blurRad="38100" dist="38100" dir="2700000" algn="tl">
                  <a:srgbClr val="000000"/>
                </a:outerShdw>
              </a:effectLst>
              <a:latin typeface="Times New Roman" pitchFamily="18" charset="0"/>
              <a:ea typeface="ＭＳ Ｐゴシック" pitchFamily="34" charset="-128"/>
              <a:cs typeface="Times New Roman" pitchFamily="18" charset="0"/>
            </a:endParaRPr>
          </a:p>
          <a:p>
            <a:pPr fontAlgn="base">
              <a:spcBef>
                <a:spcPct val="0"/>
              </a:spcBef>
              <a:spcAft>
                <a:spcPct val="0"/>
              </a:spcAft>
              <a:defRPr/>
            </a:pPr>
            <a:endParaRPr lang="en-US">
              <a:solidFill>
                <a:prstClr val="black"/>
              </a:solidFill>
              <a:effectLst>
                <a:outerShdw blurRad="38100" dist="38100" dir="2700000" algn="tl">
                  <a:srgbClr val="000000"/>
                </a:outerShdw>
              </a:effectLst>
              <a:latin typeface="Arial" charset="0"/>
              <a:ea typeface="ＭＳ Ｐゴシック" pitchFamily="34" charset="-128"/>
              <a:cs typeface="Angsana New" pitchFamily="18" charset="-34"/>
            </a:endParaRPr>
          </a:p>
        </p:txBody>
      </p:sp>
      <p:sp>
        <p:nvSpPr>
          <p:cNvPr id="18542" name="Rectangle 79"/>
          <p:cNvSpPr>
            <a:spLocks noChangeArrowheads="1"/>
          </p:cNvSpPr>
          <p:nvPr/>
        </p:nvSpPr>
        <p:spPr bwMode="auto">
          <a:xfrm>
            <a:off x="1936750" y="1038225"/>
            <a:ext cx="1028700" cy="0"/>
          </a:xfrm>
          <a:prstGeom prst="rect">
            <a:avLst/>
          </a:prstGeom>
          <a:noFill/>
          <a:ln>
            <a:noFill/>
          </a:ln>
          <a:effectLst/>
          <a:extLst/>
        </p:spPr>
        <p:txBody>
          <a:bodyPr wrap="none" anchor="ctr">
            <a:spAutoFit/>
          </a:bodyPr>
          <a:lstStyle/>
          <a:p>
            <a:pPr fontAlgn="base">
              <a:spcBef>
                <a:spcPct val="0"/>
              </a:spcBef>
              <a:spcAft>
                <a:spcPct val="0"/>
              </a:spcAft>
              <a:defRPr/>
            </a:pPr>
            <a:endParaRPr lang="en-US">
              <a:solidFill>
                <a:prstClr val="black"/>
              </a:solidFill>
              <a:effectLst>
                <a:outerShdw blurRad="38100" dist="38100" dir="2700000" algn="tl">
                  <a:srgbClr val="000000"/>
                </a:outerShdw>
              </a:effectLst>
              <a:latin typeface="Arial" charset="0"/>
              <a:ea typeface="ＭＳ Ｐゴシック" pitchFamily="34" charset="-128"/>
              <a:cs typeface="Angsana New" pitchFamily="18" charset="-34"/>
            </a:endParaRPr>
          </a:p>
        </p:txBody>
      </p:sp>
      <p:sp>
        <p:nvSpPr>
          <p:cNvPr id="18543" name="Rectangle 80"/>
          <p:cNvSpPr>
            <a:spLocks noChangeArrowheads="1"/>
          </p:cNvSpPr>
          <p:nvPr/>
        </p:nvSpPr>
        <p:spPr bwMode="auto">
          <a:xfrm>
            <a:off x="1936750" y="1038225"/>
            <a:ext cx="1028700" cy="0"/>
          </a:xfrm>
          <a:prstGeom prst="rect">
            <a:avLst/>
          </a:prstGeom>
          <a:noFill/>
          <a:ln>
            <a:noFill/>
          </a:ln>
          <a:effectLst/>
          <a:extLst/>
        </p:spPr>
        <p:txBody>
          <a:bodyPr wrap="none" anchor="ctr">
            <a:spAutoFit/>
          </a:bodyPr>
          <a:lstStyle/>
          <a:p>
            <a:pPr fontAlgn="base">
              <a:spcBef>
                <a:spcPct val="0"/>
              </a:spcBef>
              <a:spcAft>
                <a:spcPct val="0"/>
              </a:spcAft>
              <a:defRPr/>
            </a:pPr>
            <a:r>
              <a:rPr lang="en-US">
                <a:solidFill>
                  <a:prstClr val="black"/>
                </a:solidFill>
                <a:effectLst>
                  <a:outerShdw blurRad="38100" dist="38100" dir="2700000" algn="tl">
                    <a:srgbClr val="000000"/>
                  </a:outerShdw>
                </a:effectLst>
                <a:latin typeface="Calibri" pitchFamily="34" charset="0"/>
                <a:ea typeface="ＭＳ Ｐゴシック" pitchFamily="34" charset="-128"/>
                <a:cs typeface="Times New Roman" pitchFamily="18" charset="0"/>
              </a:rPr>
              <a:t> </a:t>
            </a:r>
            <a:endParaRPr lang="en-US">
              <a:solidFill>
                <a:prstClr val="black"/>
              </a:solidFill>
              <a:effectLst>
                <a:outerShdw blurRad="38100" dist="38100" dir="2700000" algn="tl">
                  <a:srgbClr val="000000"/>
                </a:outerShdw>
              </a:effectLst>
              <a:latin typeface="Arial" charset="0"/>
              <a:ea typeface="ＭＳ Ｐゴシック" pitchFamily="34" charset="-128"/>
              <a:cs typeface="Angsana New" pitchFamily="18" charset="-34"/>
            </a:endParaRPr>
          </a:p>
        </p:txBody>
      </p:sp>
      <p:sp>
        <p:nvSpPr>
          <p:cNvPr id="18544" name="Rectangle 81"/>
          <p:cNvSpPr>
            <a:spLocks noChangeArrowheads="1"/>
          </p:cNvSpPr>
          <p:nvPr/>
        </p:nvSpPr>
        <p:spPr bwMode="auto">
          <a:xfrm>
            <a:off x="1936750" y="1038225"/>
            <a:ext cx="1028700" cy="0"/>
          </a:xfrm>
          <a:prstGeom prst="rect">
            <a:avLst/>
          </a:prstGeom>
          <a:noFill/>
          <a:ln>
            <a:noFill/>
          </a:ln>
          <a:effectLst/>
          <a:extLst/>
        </p:spPr>
        <p:txBody>
          <a:bodyPr wrap="none" anchor="ctr">
            <a:spAutoFit/>
          </a:bodyPr>
          <a:lstStyle/>
          <a:p>
            <a:pPr fontAlgn="base">
              <a:spcBef>
                <a:spcPct val="0"/>
              </a:spcBef>
              <a:spcAft>
                <a:spcPct val="0"/>
              </a:spcAft>
              <a:defRPr/>
            </a:pPr>
            <a:endParaRPr lang="en-US">
              <a:solidFill>
                <a:prstClr val="black"/>
              </a:solidFill>
              <a:effectLst>
                <a:outerShdw blurRad="38100" dist="38100" dir="2700000" algn="tl">
                  <a:srgbClr val="000000"/>
                </a:outerShdw>
              </a:effectLst>
              <a:latin typeface="Arial" charset="0"/>
              <a:ea typeface="ＭＳ Ｐゴシック" pitchFamily="34" charset="-128"/>
              <a:cs typeface="Angsana New" pitchFamily="18" charset="-34"/>
            </a:endParaRPr>
          </a:p>
        </p:txBody>
      </p:sp>
      <p:sp>
        <p:nvSpPr>
          <p:cNvPr id="18545" name="Rectangle 82"/>
          <p:cNvSpPr>
            <a:spLocks noChangeArrowheads="1"/>
          </p:cNvSpPr>
          <p:nvPr/>
        </p:nvSpPr>
        <p:spPr bwMode="auto">
          <a:xfrm>
            <a:off x="1936750" y="1038225"/>
            <a:ext cx="1028700" cy="0"/>
          </a:xfrm>
          <a:prstGeom prst="rect">
            <a:avLst/>
          </a:prstGeom>
          <a:noFill/>
          <a:ln>
            <a:noFill/>
          </a:ln>
          <a:effectLst/>
          <a:extLst/>
        </p:spPr>
        <p:txBody>
          <a:bodyPr wrap="none" anchor="ctr">
            <a:spAutoFit/>
          </a:bodyPr>
          <a:lstStyle/>
          <a:p>
            <a:pPr fontAlgn="base">
              <a:spcBef>
                <a:spcPct val="0"/>
              </a:spcBef>
              <a:spcAft>
                <a:spcPct val="0"/>
              </a:spcAft>
              <a:defRPr/>
            </a:pPr>
            <a:r>
              <a:rPr lang="en-US">
                <a:solidFill>
                  <a:prstClr val="black"/>
                </a:solidFill>
                <a:effectLst>
                  <a:outerShdw blurRad="38100" dist="38100" dir="2700000" algn="tl">
                    <a:srgbClr val="000000"/>
                  </a:outerShdw>
                </a:effectLst>
                <a:latin typeface="Calibri" pitchFamily="34" charset="0"/>
                <a:ea typeface="ＭＳ Ｐゴシック" pitchFamily="34" charset="-128"/>
                <a:cs typeface="Times New Roman" pitchFamily="18" charset="0"/>
              </a:rPr>
              <a:t> </a:t>
            </a:r>
            <a:endParaRPr lang="en-US">
              <a:solidFill>
                <a:prstClr val="black"/>
              </a:solidFill>
              <a:effectLst>
                <a:outerShdw blurRad="38100" dist="38100" dir="2700000" algn="tl">
                  <a:srgbClr val="000000"/>
                </a:outerShdw>
              </a:effectLst>
              <a:latin typeface="Arial" charset="0"/>
              <a:ea typeface="ＭＳ Ｐゴシック" pitchFamily="34" charset="-128"/>
              <a:cs typeface="Angsana New" pitchFamily="18" charset="-34"/>
            </a:endParaRPr>
          </a:p>
        </p:txBody>
      </p:sp>
      <p:sp>
        <p:nvSpPr>
          <p:cNvPr id="18546" name="Rectangle 83"/>
          <p:cNvSpPr>
            <a:spLocks noChangeArrowheads="1"/>
          </p:cNvSpPr>
          <p:nvPr/>
        </p:nvSpPr>
        <p:spPr bwMode="auto">
          <a:xfrm>
            <a:off x="1936750" y="1038225"/>
            <a:ext cx="1093788" cy="0"/>
          </a:xfrm>
          <a:prstGeom prst="rect">
            <a:avLst/>
          </a:prstGeom>
          <a:noFill/>
          <a:ln>
            <a:noFill/>
          </a:ln>
          <a:effectLst/>
          <a:extLst/>
        </p:spPr>
        <p:txBody>
          <a:bodyPr wrap="none" anchor="ctr">
            <a:spAutoFit/>
          </a:bodyPr>
          <a:lstStyle/>
          <a:p>
            <a:pPr fontAlgn="base">
              <a:spcBef>
                <a:spcPct val="0"/>
              </a:spcBef>
              <a:spcAft>
                <a:spcPct val="0"/>
              </a:spcAft>
              <a:defRPr/>
            </a:pPr>
            <a:endParaRPr lang="en-US">
              <a:solidFill>
                <a:prstClr val="black"/>
              </a:solidFill>
              <a:effectLst>
                <a:outerShdw blurRad="38100" dist="38100" dir="2700000" algn="tl">
                  <a:srgbClr val="000000"/>
                </a:outerShdw>
              </a:effectLst>
              <a:latin typeface="Arial" charset="0"/>
              <a:ea typeface="ＭＳ Ｐゴシック" pitchFamily="34" charset="-128"/>
              <a:cs typeface="Angsana New" pitchFamily="18" charset="-34"/>
            </a:endParaRPr>
          </a:p>
        </p:txBody>
      </p:sp>
      <p:sp>
        <p:nvSpPr>
          <p:cNvPr id="18547" name="Rectangle 84"/>
          <p:cNvSpPr>
            <a:spLocks noChangeArrowheads="1"/>
          </p:cNvSpPr>
          <p:nvPr/>
        </p:nvSpPr>
        <p:spPr bwMode="auto">
          <a:xfrm>
            <a:off x="1936750" y="1038225"/>
            <a:ext cx="1028700" cy="0"/>
          </a:xfrm>
          <a:prstGeom prst="rect">
            <a:avLst/>
          </a:prstGeom>
          <a:noFill/>
          <a:ln>
            <a:noFill/>
          </a:ln>
          <a:effectLst/>
          <a:extLst/>
        </p:spPr>
        <p:txBody>
          <a:bodyPr wrap="none" anchor="ctr">
            <a:spAutoFit/>
          </a:bodyPr>
          <a:lstStyle/>
          <a:p>
            <a:pPr fontAlgn="base">
              <a:spcBef>
                <a:spcPct val="0"/>
              </a:spcBef>
              <a:spcAft>
                <a:spcPct val="0"/>
              </a:spcAft>
              <a:defRPr/>
            </a:pPr>
            <a:endParaRPr lang="en-US">
              <a:solidFill>
                <a:prstClr val="black"/>
              </a:solidFill>
              <a:effectLst>
                <a:outerShdw blurRad="38100" dist="38100" dir="2700000" algn="tl">
                  <a:srgbClr val="000000"/>
                </a:outerShdw>
              </a:effectLst>
              <a:latin typeface="Arial" charset="0"/>
              <a:ea typeface="ＭＳ Ｐゴシック" pitchFamily="34" charset="-128"/>
              <a:cs typeface="Angsana New" pitchFamily="18" charset="-34"/>
            </a:endParaRPr>
          </a:p>
        </p:txBody>
      </p:sp>
      <p:sp>
        <p:nvSpPr>
          <p:cNvPr id="45152" name="Line 70"/>
          <p:cNvSpPr>
            <a:spLocks noChangeShapeType="1"/>
          </p:cNvSpPr>
          <p:nvPr/>
        </p:nvSpPr>
        <p:spPr bwMode="auto">
          <a:xfrm>
            <a:off x="3124200" y="4572000"/>
            <a:ext cx="2454275" cy="0"/>
          </a:xfrm>
          <a:prstGeom prst="line">
            <a:avLst/>
          </a:prstGeom>
          <a:noFill/>
          <a:ln w="508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mtClean="0">
              <a:solidFill>
                <a:prstClr val="black"/>
              </a:solidFill>
              <a:latin typeface="Arial" pitchFamily="34" charset="0"/>
              <a:cs typeface="Angsana New" pitchFamily="18" charset="-34"/>
            </a:endParaRPr>
          </a:p>
        </p:txBody>
      </p:sp>
      <p:pic>
        <p:nvPicPr>
          <p:cNvPr id="23" name="Picture 5"/>
          <p:cNvPicPr>
            <a:picLocks noChangeAspect="1" noChangeArrowheads="1"/>
          </p:cNvPicPr>
          <p:nvPr/>
        </p:nvPicPr>
        <p:blipFill>
          <a:blip r:embed="rId3"/>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730270224"/>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6324600" y="5562600"/>
            <a:ext cx="2590801" cy="594360"/>
          </a:xfrm>
        </p:spPr>
        <p:txBody>
          <a:bodyPr/>
          <a:lstStyle/>
          <a:p>
            <a:pPr eaLnBrk="1" hangingPunct="1">
              <a:defRPr/>
            </a:pPr>
            <a:r>
              <a:rPr lang="en-US" sz="4000" dirty="0" smtClean="0">
                <a:solidFill>
                  <a:schemeClr val="tx1"/>
                </a:solidFill>
              </a:rPr>
              <a:t>Dengue Virus</a:t>
            </a:r>
            <a:br>
              <a:rPr lang="en-US" sz="4000" dirty="0" smtClean="0">
                <a:solidFill>
                  <a:schemeClr val="tx1"/>
                </a:solidFill>
              </a:rPr>
            </a:br>
            <a:r>
              <a:rPr lang="en-US" sz="2800" dirty="0" err="1" smtClean="0">
                <a:solidFill>
                  <a:schemeClr val="tx1"/>
                </a:solidFill>
              </a:rPr>
              <a:t>Arboviruses</a:t>
            </a:r>
            <a:endParaRPr lang="en-US" sz="4400" dirty="0" smtClean="0">
              <a:solidFill>
                <a:schemeClr val="tx1"/>
              </a:solidFill>
            </a:endParaRPr>
          </a:p>
        </p:txBody>
      </p:sp>
      <p:sp>
        <p:nvSpPr>
          <p:cNvPr id="46083" name="Rectangle 3"/>
          <p:cNvSpPr>
            <a:spLocks noGrp="1" noChangeArrowheads="1"/>
          </p:cNvSpPr>
          <p:nvPr>
            <p:ph type="body" sz="half" idx="2"/>
          </p:nvPr>
        </p:nvSpPr>
        <p:spPr>
          <a:xfrm>
            <a:off x="0" y="1447800"/>
            <a:ext cx="5715000" cy="2209800"/>
          </a:xfrm>
        </p:spPr>
        <p:txBody>
          <a:bodyPr/>
          <a:lstStyle/>
          <a:p>
            <a:pPr eaLnBrk="1" hangingPunct="1">
              <a:lnSpc>
                <a:spcPct val="90000"/>
              </a:lnSpc>
            </a:pPr>
            <a:r>
              <a:rPr lang="en-US" sz="2800" b="1" smtClean="0"/>
              <a:t>Genus </a:t>
            </a:r>
            <a:r>
              <a:rPr lang="en-US" sz="2800" b="1" i="1" smtClean="0"/>
              <a:t>Flavivirus</a:t>
            </a:r>
          </a:p>
          <a:p>
            <a:pPr lvl="1" eaLnBrk="1" hangingPunct="1">
              <a:lnSpc>
                <a:spcPct val="90000"/>
              </a:lnSpc>
            </a:pPr>
            <a:endParaRPr lang="en-US" sz="1800" b="1" smtClean="0">
              <a:solidFill>
                <a:schemeClr val="tx1"/>
              </a:solidFill>
            </a:endParaRPr>
          </a:p>
          <a:p>
            <a:pPr lvl="1" eaLnBrk="1" hangingPunct="1">
              <a:lnSpc>
                <a:spcPct val="90000"/>
              </a:lnSpc>
            </a:pPr>
            <a:r>
              <a:rPr lang="en-US" sz="2000" b="1" smtClean="0">
                <a:solidFill>
                  <a:schemeClr val="tx1"/>
                </a:solidFill>
              </a:rPr>
              <a:t>Japanese Encephalitis Virus, Yellow Fever Virus, West Nile Virus, Chikungunya virus</a:t>
            </a:r>
          </a:p>
          <a:p>
            <a:pPr lvl="1" eaLnBrk="1" hangingPunct="1">
              <a:lnSpc>
                <a:spcPct val="90000"/>
              </a:lnSpc>
            </a:pPr>
            <a:endParaRPr lang="en-US" sz="2000" b="1" smtClean="0">
              <a:solidFill>
                <a:schemeClr val="tx1"/>
              </a:solidFill>
            </a:endParaRPr>
          </a:p>
          <a:p>
            <a:pPr lvl="1" eaLnBrk="1" hangingPunct="1">
              <a:lnSpc>
                <a:spcPct val="90000"/>
              </a:lnSpc>
            </a:pPr>
            <a:endParaRPr lang="en-US" sz="2000" b="1" smtClean="0">
              <a:solidFill>
                <a:schemeClr val="tx1"/>
              </a:solidFill>
            </a:endParaRPr>
          </a:p>
          <a:p>
            <a:pPr lvl="1" eaLnBrk="1" hangingPunct="1">
              <a:lnSpc>
                <a:spcPct val="90000"/>
              </a:lnSpc>
            </a:pPr>
            <a:endParaRPr lang="en-US" sz="2000" b="1" smtClean="0">
              <a:solidFill>
                <a:schemeClr val="tx1"/>
              </a:solidFill>
            </a:endParaRPr>
          </a:p>
          <a:p>
            <a:pPr eaLnBrk="1" hangingPunct="1">
              <a:lnSpc>
                <a:spcPct val="90000"/>
              </a:lnSpc>
              <a:buFont typeface="Arial" pitchFamily="34" charset="0"/>
              <a:buChar char="•"/>
            </a:pPr>
            <a:endParaRPr lang="en-US" sz="2000" b="1" smtClean="0">
              <a:solidFill>
                <a:schemeClr val="tx1"/>
              </a:solidFill>
            </a:endParaRPr>
          </a:p>
        </p:txBody>
      </p:sp>
      <p:pic>
        <p:nvPicPr>
          <p:cNvPr id="46084" name="Picture 6" descr="Cover Figure"/>
          <p:cNvPicPr>
            <a:picLocks noGrp="1" noChangeAspect="1" noChangeArrowheads="1"/>
          </p:cNvPicPr>
          <p:nvPr>
            <p:ph idx="4294967295"/>
          </p:nvPr>
        </p:nvPicPr>
        <p:blipFill>
          <a:blip r:embed="rId3">
            <a:extLst>
              <a:ext uri="{28A0092B-C50C-407E-A947-70E740481C1C}">
                <a14:useLocalDpi xmlns:a14="http://schemas.microsoft.com/office/drawing/2010/main" xmlns="" val="0"/>
              </a:ext>
            </a:extLst>
          </a:blip>
          <a:srcRect/>
          <a:stretch>
            <a:fillRect/>
          </a:stretch>
        </p:blipFill>
        <p:spPr>
          <a:xfrm>
            <a:off x="6096000" y="1371600"/>
            <a:ext cx="2854325" cy="3124200"/>
          </a:xfrm>
          <a:prstGeom prst="rect">
            <a:avLst/>
          </a:prstGeom>
          <a:noFill/>
        </p:spPr>
      </p:pic>
      <p:sp>
        <p:nvSpPr>
          <p:cNvPr id="6" name="Rectangle 5"/>
          <p:cNvSpPr/>
          <p:nvPr/>
        </p:nvSpPr>
        <p:spPr>
          <a:xfrm>
            <a:off x="-30480" y="2971800"/>
            <a:ext cx="7543800" cy="3540125"/>
          </a:xfrm>
          <a:prstGeom prst="rect">
            <a:avLst/>
          </a:prstGeom>
        </p:spPr>
        <p:txBody>
          <a:bodyPr>
            <a:spAutoFit/>
          </a:bodyPr>
          <a:lstStyle/>
          <a:p>
            <a:pPr fontAlgn="base">
              <a:spcBef>
                <a:spcPct val="0"/>
              </a:spcBef>
              <a:spcAft>
                <a:spcPct val="0"/>
              </a:spcAft>
              <a:buFont typeface="Arial" pitchFamily="34" charset="0"/>
              <a:buChar char="•"/>
              <a:defRPr/>
            </a:pPr>
            <a:r>
              <a:rPr lang="en-US" sz="2800" dirty="0">
                <a:latin typeface="Times New Roman" pitchFamily="18" charset="0"/>
                <a:cs typeface="Times New Roman" pitchFamily="18" charset="0"/>
              </a:rPr>
              <a:t> enveloped (+)</a:t>
            </a:r>
            <a:r>
              <a:rPr lang="en-US" sz="2800" dirty="0" err="1">
                <a:latin typeface="Times New Roman" pitchFamily="18" charset="0"/>
                <a:cs typeface="Times New Roman" pitchFamily="18" charset="0"/>
              </a:rPr>
              <a:t>ss</a:t>
            </a:r>
            <a:r>
              <a:rPr lang="en-US" sz="2800" dirty="0">
                <a:latin typeface="Times New Roman" pitchFamily="18" charset="0"/>
                <a:cs typeface="Times New Roman" pitchFamily="18" charset="0"/>
              </a:rPr>
              <a:t> RNA virus.</a:t>
            </a:r>
          </a:p>
          <a:p>
            <a:pPr fontAlgn="base">
              <a:spcBef>
                <a:spcPct val="0"/>
              </a:spcBef>
              <a:spcAft>
                <a:spcPct val="0"/>
              </a:spcAft>
              <a:buFont typeface="Arial" pitchFamily="34" charset="0"/>
              <a:buChar char="•"/>
              <a:defRPr/>
            </a:pPr>
            <a:endParaRPr lang="en-US" sz="2800" dirty="0">
              <a:latin typeface="Times New Roman" pitchFamily="18" charset="0"/>
              <a:cs typeface="Times New Roman" pitchFamily="18" charset="0"/>
            </a:endParaRPr>
          </a:p>
          <a:p>
            <a:pPr fontAlgn="base">
              <a:spcBef>
                <a:spcPct val="0"/>
              </a:spcBef>
              <a:spcAft>
                <a:spcPct val="0"/>
              </a:spcAft>
              <a:buFont typeface="Arial" pitchFamily="34" charset="0"/>
              <a:buChar char="•"/>
              <a:defRPr/>
            </a:pPr>
            <a:r>
              <a:rPr lang="en-US" sz="2800" dirty="0">
                <a:latin typeface="Times New Roman" pitchFamily="18" charset="0"/>
                <a:cs typeface="Times New Roman" pitchFamily="18" charset="0"/>
              </a:rPr>
              <a:t> structural proteins C, </a:t>
            </a:r>
            <a:r>
              <a:rPr lang="en-US" sz="2800" dirty="0" err="1">
                <a:latin typeface="Times New Roman" pitchFamily="18" charset="0"/>
                <a:cs typeface="Times New Roman" pitchFamily="18" charset="0"/>
              </a:rPr>
              <a:t>prM</a:t>
            </a:r>
            <a:r>
              <a:rPr lang="en-US" sz="2800" dirty="0">
                <a:latin typeface="Times New Roman" pitchFamily="18" charset="0"/>
                <a:cs typeface="Times New Roman" pitchFamily="18" charset="0"/>
              </a:rPr>
              <a:t>/M and E.</a:t>
            </a:r>
          </a:p>
          <a:p>
            <a:pPr fontAlgn="base">
              <a:spcBef>
                <a:spcPct val="0"/>
              </a:spcBef>
              <a:spcAft>
                <a:spcPct val="0"/>
              </a:spcAft>
              <a:buFont typeface="Arial" pitchFamily="34" charset="0"/>
              <a:buChar char="•"/>
              <a:defRPr/>
            </a:pPr>
            <a:endParaRPr lang="en-US" sz="2800" dirty="0">
              <a:latin typeface="Times New Roman" pitchFamily="18" charset="0"/>
              <a:cs typeface="Times New Roman" pitchFamily="18" charset="0"/>
            </a:endParaRPr>
          </a:p>
          <a:p>
            <a:pPr fontAlgn="base">
              <a:spcBef>
                <a:spcPct val="0"/>
              </a:spcBef>
              <a:spcAft>
                <a:spcPct val="0"/>
              </a:spcAft>
              <a:buFont typeface="Arial" pitchFamily="34" charset="0"/>
              <a:buChar char="•"/>
              <a:defRPr/>
            </a:pPr>
            <a:r>
              <a:rPr lang="en-US" sz="2800" dirty="0">
                <a:latin typeface="Times New Roman" pitchFamily="18" charset="0"/>
                <a:cs typeface="Times New Roman" pitchFamily="18" charset="0"/>
              </a:rPr>
              <a:t> non-structural proteins </a:t>
            </a:r>
            <a:r>
              <a:rPr lang="en-US" sz="2400" dirty="0">
                <a:latin typeface="Times New Roman" pitchFamily="18" charset="0"/>
                <a:cs typeface="Times New Roman" pitchFamily="18" charset="0"/>
              </a:rPr>
              <a:t>NS1, NS2A, NS2B, NS3,                    NS4A, NS4B and NS5.</a:t>
            </a:r>
            <a:endParaRPr lang="en-US" sz="2800" dirty="0">
              <a:latin typeface="Times New Roman" pitchFamily="18" charset="0"/>
              <a:cs typeface="Times New Roman" pitchFamily="18" charset="0"/>
            </a:endParaRPr>
          </a:p>
          <a:p>
            <a:pPr fontAlgn="base">
              <a:spcBef>
                <a:spcPct val="0"/>
              </a:spcBef>
              <a:spcAft>
                <a:spcPct val="0"/>
              </a:spcAft>
              <a:buFont typeface="Arial" pitchFamily="34" charset="0"/>
              <a:buChar char="•"/>
              <a:defRPr/>
            </a:pPr>
            <a:endParaRPr lang="en-US" sz="2800" dirty="0">
              <a:latin typeface="Times New Roman" pitchFamily="18" charset="0"/>
              <a:cs typeface="Times New Roman" pitchFamily="18" charset="0"/>
            </a:endParaRPr>
          </a:p>
          <a:p>
            <a:pPr fontAlgn="base">
              <a:spcBef>
                <a:spcPct val="0"/>
              </a:spcBef>
              <a:spcAft>
                <a:spcPct val="0"/>
              </a:spcAft>
              <a:buFont typeface="Arial" pitchFamily="34" charset="0"/>
              <a:buChar char="•"/>
              <a:defRPr/>
            </a:pPr>
            <a:r>
              <a:rPr lang="en-US" sz="2800" dirty="0">
                <a:latin typeface="Times New Roman" pitchFamily="18" charset="0"/>
                <a:cs typeface="Times New Roman" pitchFamily="18" charset="0"/>
              </a:rPr>
              <a:t> four serotypes </a:t>
            </a:r>
            <a:r>
              <a:rPr lang="en-US" sz="2400" dirty="0">
                <a:latin typeface="Times New Roman" pitchFamily="18" charset="0"/>
                <a:cs typeface="Times New Roman" pitchFamily="18" charset="0"/>
              </a:rPr>
              <a:t>DENV1, 2, 3 and 4.</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xmlns="" val="3805160739"/>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3"/>
          <p:cNvSpPr txBox="1">
            <a:spLocks noChangeArrowheads="1"/>
          </p:cNvSpPr>
          <p:nvPr/>
        </p:nvSpPr>
        <p:spPr bwMode="auto">
          <a:xfrm>
            <a:off x="838200" y="0"/>
            <a:ext cx="7467600" cy="523220"/>
          </a:xfrm>
          <a:prstGeom prst="rect">
            <a:avLst/>
          </a:prstGeom>
          <a:noFill/>
          <a:ln w="9525">
            <a:noFill/>
            <a:miter lim="800000"/>
            <a:headEnd/>
            <a:tailEnd/>
          </a:ln>
        </p:spPr>
        <p:txBody>
          <a:bodyPr wrap="square">
            <a:spAutoFit/>
          </a:bodyPr>
          <a:lstStyle/>
          <a:p>
            <a:pPr algn="ctr">
              <a:spcBef>
                <a:spcPct val="50000"/>
              </a:spcBef>
              <a:defRPr/>
            </a:pPr>
            <a:r>
              <a:rPr lang="en-US" sz="2800" b="1" dirty="0" smtClean="0">
                <a:solidFill>
                  <a:schemeClr val="accent2">
                    <a:lumMod val="75000"/>
                  </a:schemeClr>
                </a:solidFill>
                <a:latin typeface="Tahoma" pitchFamily="34" charset="0"/>
              </a:rPr>
              <a:t>SUB CUTENOUS BLEEDING</a:t>
            </a:r>
            <a:endParaRPr lang="en-US" sz="2800" b="1" dirty="0">
              <a:solidFill>
                <a:schemeClr val="accent2">
                  <a:lumMod val="75000"/>
                </a:schemeClr>
              </a:solidFill>
              <a:latin typeface="Tahoma" pitchFamily="34" charset="0"/>
            </a:endParaRPr>
          </a:p>
        </p:txBody>
      </p:sp>
      <p:pic>
        <p:nvPicPr>
          <p:cNvPr id="23556" name="Picture 4" descr="Blue spot"/>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246188"/>
            <a:ext cx="9144000" cy="5611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71097630"/>
      </p:ext>
    </p:extLst>
  </p:cSld>
  <p:clrMapOvr>
    <a:masterClrMapping/>
  </p:clrMapOvr>
  <p:transition spd="slow"/>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228600" y="381000"/>
            <a:ext cx="8686800" cy="1816100"/>
          </a:xfrm>
          <a:prstGeom prst="rect">
            <a:avLst/>
          </a:prstGeom>
          <a:noFill/>
          <a:ln w="9525">
            <a:noFill/>
            <a:miter lim="800000"/>
            <a:headEnd/>
            <a:tailEnd/>
          </a:ln>
          <a:effectLst/>
        </p:spPr>
        <p:txBody>
          <a:bodyPr anchor="ctr">
            <a:spAutoFit/>
          </a:bodyPr>
          <a:lstStyle/>
          <a:p>
            <a:pPr>
              <a:defRPr/>
            </a:pPr>
            <a:r>
              <a:rPr lang="en-US" sz="2400" dirty="0">
                <a:solidFill>
                  <a:schemeClr val="bg2"/>
                </a:solidFill>
                <a:latin typeface="Constantia"/>
                <a:cs typeface="Angsana New" pitchFamily="18" charset="-34"/>
              </a:rPr>
              <a:t> </a:t>
            </a:r>
            <a:r>
              <a:rPr lang="en-US" sz="2800" dirty="0">
                <a:solidFill>
                  <a:schemeClr val="bg2"/>
                </a:solidFill>
                <a:latin typeface="Arial" pitchFamily="34" charset="0"/>
                <a:cs typeface="Arial" pitchFamily="34" charset="0"/>
              </a:rPr>
              <a:t>Healthy Children Aged 2 to 14 years in Asia 10,278 subjects will receive 3 vaccinations at 0, 6 and 12 months</a:t>
            </a:r>
          </a:p>
          <a:p>
            <a:pPr>
              <a:defRPr/>
            </a:pPr>
            <a:r>
              <a:rPr lang="en-US" sz="2800" dirty="0">
                <a:solidFill>
                  <a:srgbClr val="C64847"/>
                </a:solidFill>
                <a:latin typeface="Arial" pitchFamily="34" charset="0"/>
                <a:cs typeface="Arial" pitchFamily="34" charset="0"/>
              </a:rPr>
              <a:t>		</a:t>
            </a:r>
            <a:r>
              <a:rPr lang="en-US" sz="2800" dirty="0">
                <a:latin typeface="Arial" pitchFamily="34" charset="0"/>
                <a:cs typeface="Arial" pitchFamily="34" charset="0"/>
              </a:rPr>
              <a:t>Vaccine : Placebo =  2 : 1</a:t>
            </a:r>
          </a:p>
        </p:txBody>
      </p:sp>
      <p:graphicFrame>
        <p:nvGraphicFramePr>
          <p:cNvPr id="5" name="Table 4"/>
          <p:cNvGraphicFramePr>
            <a:graphicFrameLocks noGrp="1"/>
          </p:cNvGraphicFramePr>
          <p:nvPr>
            <p:extLst>
              <p:ext uri="{D42A27DB-BD31-4B8C-83A1-F6EECF244321}">
                <p14:modId xmlns:p14="http://schemas.microsoft.com/office/powerpoint/2010/main" xmlns="" val="1488143923"/>
              </p:ext>
            </p:extLst>
          </p:nvPr>
        </p:nvGraphicFramePr>
        <p:xfrm>
          <a:off x="327025" y="2590800"/>
          <a:ext cx="8610600" cy="3386138"/>
        </p:xfrm>
        <a:graphic>
          <a:graphicData uri="http://schemas.openxmlformats.org/drawingml/2006/table">
            <a:tbl>
              <a:tblPr firstRow="1" bandRow="1">
                <a:tableStyleId>{5C22544A-7EE6-4342-B048-85BDC9FD1C3A}</a:tableStyleId>
              </a:tblPr>
              <a:tblGrid>
                <a:gridCol w="2870200"/>
                <a:gridCol w="2870200"/>
                <a:gridCol w="2870200"/>
              </a:tblGrid>
              <a:tr h="823034">
                <a:tc gridSpan="3">
                  <a:txBody>
                    <a:bodyPr/>
                    <a:lstStyle/>
                    <a:p>
                      <a:r>
                        <a:rPr lang="en-US" sz="2400" b="0" dirty="0" smtClean="0">
                          <a:solidFill>
                            <a:srgbClr val="FFC000"/>
                          </a:solidFill>
                          <a:latin typeface="+mj-lt"/>
                        </a:rPr>
                        <a:t>Phase III,</a:t>
                      </a:r>
                      <a:r>
                        <a:rPr lang="en-US" sz="2400" b="0" baseline="0" dirty="0" smtClean="0">
                          <a:solidFill>
                            <a:srgbClr val="FFC000"/>
                          </a:solidFill>
                          <a:latin typeface="+mj-lt"/>
                        </a:rPr>
                        <a:t> multi-center, observer-blind, randomized, placebo-controlled</a:t>
                      </a:r>
                      <a:endParaRPr lang="th-TH" sz="2400" b="0" dirty="0">
                        <a:solidFill>
                          <a:srgbClr val="FFC000"/>
                        </a:solidFill>
                        <a:latin typeface="+mj-lt"/>
                      </a:endParaRPr>
                    </a:p>
                  </a:txBody>
                  <a:tcPr marT="45724" marB="45724"/>
                </a:tc>
                <a:tc hMerge="1">
                  <a:txBody>
                    <a:bodyPr/>
                    <a:lstStyle/>
                    <a:p>
                      <a:endParaRPr lang="th-TH" sz="1600" dirty="0">
                        <a:latin typeface="+mj-lt"/>
                      </a:endParaRPr>
                    </a:p>
                  </a:txBody>
                  <a:tcPr/>
                </a:tc>
                <a:tc hMerge="1">
                  <a:txBody>
                    <a:bodyPr/>
                    <a:lstStyle/>
                    <a:p>
                      <a:endParaRPr lang="th-TH" sz="1600" dirty="0">
                        <a:latin typeface="+mj-lt"/>
                      </a:endParaRPr>
                    </a:p>
                  </a:txBody>
                  <a:tcPr/>
                </a:tc>
              </a:tr>
              <a:tr h="640776">
                <a:tc>
                  <a:txBody>
                    <a:bodyPr/>
                    <a:lstStyle/>
                    <a:p>
                      <a:endParaRPr lang="th-TH" sz="2200" dirty="0">
                        <a:solidFill>
                          <a:srgbClr val="FFC000"/>
                        </a:solidFill>
                        <a:latin typeface="+mj-lt"/>
                      </a:endParaRPr>
                    </a:p>
                  </a:txBody>
                  <a:tcPr marT="45724" marB="45724"/>
                </a:tc>
                <a:tc>
                  <a:txBody>
                    <a:bodyPr/>
                    <a:lstStyle/>
                    <a:p>
                      <a:r>
                        <a:rPr lang="en-US" sz="2200" dirty="0" smtClean="0">
                          <a:solidFill>
                            <a:srgbClr val="FFC000"/>
                          </a:solidFill>
                          <a:latin typeface="+mj-lt"/>
                        </a:rPr>
                        <a:t>Study</a:t>
                      </a:r>
                      <a:r>
                        <a:rPr lang="en-US" sz="2200" baseline="0" dirty="0" smtClean="0">
                          <a:solidFill>
                            <a:srgbClr val="FFC000"/>
                          </a:solidFill>
                          <a:latin typeface="+mj-lt"/>
                        </a:rPr>
                        <a:t> </a:t>
                      </a:r>
                      <a:r>
                        <a:rPr lang="en-US" sz="2200" dirty="0" smtClean="0">
                          <a:solidFill>
                            <a:srgbClr val="FFC000"/>
                          </a:solidFill>
                          <a:latin typeface="+mj-lt"/>
                        </a:rPr>
                        <a:t>vaccine</a:t>
                      </a:r>
                      <a:endParaRPr lang="th-TH" sz="2200" dirty="0">
                        <a:solidFill>
                          <a:srgbClr val="FFC000"/>
                        </a:solidFill>
                        <a:latin typeface="+mj-lt"/>
                      </a:endParaRPr>
                    </a:p>
                  </a:txBody>
                  <a:tcPr marT="45724" marB="45724"/>
                </a:tc>
                <a:tc>
                  <a:txBody>
                    <a:bodyPr/>
                    <a:lstStyle/>
                    <a:p>
                      <a:r>
                        <a:rPr lang="en-US" sz="2200" dirty="0" smtClean="0">
                          <a:solidFill>
                            <a:srgbClr val="FFC000"/>
                          </a:solidFill>
                          <a:latin typeface="+mj-lt"/>
                        </a:rPr>
                        <a:t>Number of subjects</a:t>
                      </a:r>
                      <a:endParaRPr lang="th-TH" sz="2200" dirty="0">
                        <a:solidFill>
                          <a:srgbClr val="FFC000"/>
                        </a:solidFill>
                        <a:latin typeface="+mj-lt"/>
                      </a:endParaRPr>
                    </a:p>
                  </a:txBody>
                  <a:tcPr marT="45724" marB="45724"/>
                </a:tc>
              </a:tr>
              <a:tr h="640776">
                <a:tc>
                  <a:txBody>
                    <a:bodyPr/>
                    <a:lstStyle/>
                    <a:p>
                      <a:r>
                        <a:rPr lang="en-US" sz="2200" dirty="0" smtClean="0">
                          <a:latin typeface="+mj-lt"/>
                        </a:rPr>
                        <a:t>Group</a:t>
                      </a:r>
                      <a:r>
                        <a:rPr lang="en-US" sz="2200" baseline="0" dirty="0" smtClean="0">
                          <a:latin typeface="+mj-lt"/>
                        </a:rPr>
                        <a:t> 1</a:t>
                      </a:r>
                    </a:p>
                  </a:txBody>
                  <a:tcPr marT="45724" marB="45724"/>
                </a:tc>
                <a:tc>
                  <a:txBody>
                    <a:bodyPr/>
                    <a:lstStyle/>
                    <a:p>
                      <a:r>
                        <a:rPr lang="en-US" sz="2200" dirty="0" smtClean="0">
                          <a:latin typeface="+mj-lt"/>
                        </a:rPr>
                        <a:t>CYD</a:t>
                      </a:r>
                      <a:r>
                        <a:rPr lang="en-US" sz="2200" baseline="0" dirty="0" smtClean="0">
                          <a:latin typeface="+mj-lt"/>
                        </a:rPr>
                        <a:t> dengue vaccine</a:t>
                      </a:r>
                      <a:endParaRPr lang="th-TH" sz="2200" dirty="0">
                        <a:latin typeface="+mj-lt"/>
                      </a:endParaRPr>
                    </a:p>
                  </a:txBody>
                  <a:tcPr marT="45724" marB="45724"/>
                </a:tc>
                <a:tc>
                  <a:txBody>
                    <a:bodyPr/>
                    <a:lstStyle/>
                    <a:p>
                      <a:r>
                        <a:rPr lang="en-US" sz="2200" dirty="0" smtClean="0">
                          <a:latin typeface="+mj-lt"/>
                        </a:rPr>
                        <a:t>6,852</a:t>
                      </a:r>
                      <a:endParaRPr lang="th-TH" sz="2200" dirty="0">
                        <a:latin typeface="+mj-lt"/>
                      </a:endParaRPr>
                    </a:p>
                  </a:txBody>
                  <a:tcPr marT="45724" marB="45724"/>
                </a:tc>
              </a:tr>
              <a:tr h="640776">
                <a:tc>
                  <a:txBody>
                    <a:bodyPr/>
                    <a:lstStyle/>
                    <a:p>
                      <a:r>
                        <a:rPr lang="en-US" sz="2200" dirty="0" smtClean="0">
                          <a:latin typeface="+mj-lt"/>
                        </a:rPr>
                        <a:t>Group 2</a:t>
                      </a:r>
                      <a:endParaRPr lang="th-TH" sz="2200" dirty="0">
                        <a:latin typeface="+mj-lt"/>
                      </a:endParaRPr>
                    </a:p>
                  </a:txBody>
                  <a:tcPr marT="45724" marB="45724"/>
                </a:tc>
                <a:tc>
                  <a:txBody>
                    <a:bodyPr/>
                    <a:lstStyle/>
                    <a:p>
                      <a:r>
                        <a:rPr lang="en-US" sz="2200" dirty="0" smtClean="0">
                          <a:latin typeface="+mj-lt"/>
                        </a:rPr>
                        <a:t>Placebo (</a:t>
                      </a:r>
                      <a:r>
                        <a:rPr lang="en-US" sz="2200" dirty="0" err="1" smtClean="0">
                          <a:latin typeface="+mj-lt"/>
                        </a:rPr>
                        <a:t>NaCl</a:t>
                      </a:r>
                      <a:r>
                        <a:rPr lang="en-US" sz="2200" baseline="0" dirty="0" smtClean="0">
                          <a:latin typeface="+mj-lt"/>
                        </a:rPr>
                        <a:t> 0.9%)</a:t>
                      </a:r>
                      <a:endParaRPr lang="th-TH" sz="2200" dirty="0">
                        <a:latin typeface="+mj-lt"/>
                      </a:endParaRPr>
                    </a:p>
                  </a:txBody>
                  <a:tcPr marT="45724" marB="45724"/>
                </a:tc>
                <a:tc>
                  <a:txBody>
                    <a:bodyPr/>
                    <a:lstStyle/>
                    <a:p>
                      <a:r>
                        <a:rPr lang="en-US" sz="2200" dirty="0" smtClean="0">
                          <a:latin typeface="+mj-lt"/>
                        </a:rPr>
                        <a:t>3,426</a:t>
                      </a:r>
                      <a:endParaRPr lang="th-TH" sz="2200" dirty="0">
                        <a:latin typeface="+mj-lt"/>
                      </a:endParaRPr>
                    </a:p>
                  </a:txBody>
                  <a:tcPr marT="45724" marB="45724"/>
                </a:tc>
              </a:tr>
              <a:tr h="640776">
                <a:tc>
                  <a:txBody>
                    <a:bodyPr/>
                    <a:lstStyle/>
                    <a:p>
                      <a:endParaRPr lang="th-TH" sz="2200" dirty="0">
                        <a:latin typeface="+mj-lt"/>
                      </a:endParaRPr>
                    </a:p>
                  </a:txBody>
                  <a:tcPr marT="45724" marB="45724"/>
                </a:tc>
                <a:tc>
                  <a:txBody>
                    <a:bodyPr/>
                    <a:lstStyle/>
                    <a:p>
                      <a:r>
                        <a:rPr lang="en-US" sz="2200" b="1" dirty="0" smtClean="0">
                          <a:solidFill>
                            <a:srgbClr val="FF0000"/>
                          </a:solidFill>
                          <a:latin typeface="+mj-lt"/>
                        </a:rPr>
                        <a:t>Total (All</a:t>
                      </a:r>
                      <a:r>
                        <a:rPr lang="en-US" sz="2200" b="1" baseline="0" dirty="0" smtClean="0">
                          <a:solidFill>
                            <a:srgbClr val="FF0000"/>
                          </a:solidFill>
                          <a:latin typeface="+mj-lt"/>
                        </a:rPr>
                        <a:t> subjects)</a:t>
                      </a:r>
                      <a:endParaRPr lang="th-TH" sz="2200" b="1" dirty="0">
                        <a:solidFill>
                          <a:srgbClr val="FF0000"/>
                        </a:solidFill>
                        <a:latin typeface="+mj-lt"/>
                      </a:endParaRPr>
                    </a:p>
                  </a:txBody>
                  <a:tcPr marT="45724" marB="45724"/>
                </a:tc>
                <a:tc>
                  <a:txBody>
                    <a:bodyPr/>
                    <a:lstStyle/>
                    <a:p>
                      <a:r>
                        <a:rPr lang="en-US" sz="2200" dirty="0" smtClean="0">
                          <a:solidFill>
                            <a:srgbClr val="FF0000"/>
                          </a:solidFill>
                          <a:latin typeface="+mj-lt"/>
                        </a:rPr>
                        <a:t>10,278</a:t>
                      </a:r>
                      <a:endParaRPr lang="th-TH" sz="2200" dirty="0">
                        <a:solidFill>
                          <a:srgbClr val="FF0000"/>
                        </a:solidFill>
                        <a:latin typeface="+mj-lt"/>
                      </a:endParaRPr>
                    </a:p>
                  </a:txBody>
                  <a:tcPr marT="45724" marB="45724"/>
                </a:tc>
              </a:tr>
            </a:tbl>
          </a:graphicData>
        </a:graphic>
      </p:graphicFrame>
      <p:pic>
        <p:nvPicPr>
          <p:cNvPr id="4" name="Picture 5"/>
          <p:cNvPicPr>
            <a:picLocks noChangeAspect="1" noChangeArrowheads="1"/>
          </p:cNvPicPr>
          <p:nvPr/>
        </p:nvPicPr>
        <p:blipFill>
          <a:blip r:embed="rId3"/>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1109977115"/>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ctrTitle"/>
          </p:nvPr>
        </p:nvSpPr>
        <p:spPr>
          <a:xfrm>
            <a:off x="-32825" y="0"/>
            <a:ext cx="9144000" cy="762000"/>
          </a:xfrm>
        </p:spPr>
        <p:txBody>
          <a:bodyPr/>
          <a:lstStyle/>
          <a:p>
            <a:r>
              <a:rPr lang="en-US" sz="3600" dirty="0" smtClean="0">
                <a:solidFill>
                  <a:schemeClr val="bg2"/>
                </a:solidFill>
              </a:rPr>
              <a:t>Study Centers</a:t>
            </a:r>
          </a:p>
        </p:txBody>
      </p:sp>
      <p:sp>
        <p:nvSpPr>
          <p:cNvPr id="12" name="Rectangle 11"/>
          <p:cNvSpPr/>
          <p:nvPr/>
        </p:nvSpPr>
        <p:spPr>
          <a:xfrm>
            <a:off x="414338" y="2286000"/>
            <a:ext cx="8577262" cy="2185214"/>
          </a:xfrm>
          <a:prstGeom prst="rect">
            <a:avLst/>
          </a:prstGeom>
        </p:spPr>
        <p:txBody>
          <a:bodyPr>
            <a:spAutoFit/>
          </a:bodyPr>
          <a:lstStyle/>
          <a:p>
            <a:pPr>
              <a:buFont typeface="Wingdings" pitchFamily="2" charset="2"/>
              <a:buChar char="§"/>
              <a:defRPr/>
            </a:pPr>
            <a:r>
              <a:rPr lang="en-US" sz="2000" dirty="0">
                <a:solidFill>
                  <a:schemeClr val="bg2"/>
                </a:solidFill>
                <a:latin typeface="Calibri"/>
                <a:cs typeface="Angsana New" pitchFamily="18" charset="-34"/>
              </a:rPr>
              <a:t> 10,278 subjects</a:t>
            </a:r>
          </a:p>
          <a:p>
            <a:pPr>
              <a:buFont typeface="Wingdings" pitchFamily="2" charset="2"/>
              <a:buChar char="§"/>
              <a:defRPr/>
            </a:pPr>
            <a:r>
              <a:rPr lang="en-US" sz="2000" dirty="0">
                <a:solidFill>
                  <a:schemeClr val="bg2"/>
                </a:solidFill>
                <a:latin typeface="Calibri"/>
                <a:cs typeface="Angsana New" pitchFamily="18" charset="-34"/>
              </a:rPr>
              <a:t> approximately 11 sites in 5 country (approximately 2 to 3 sites in each country   </a:t>
            </a:r>
            <a:r>
              <a:rPr lang="en-US" dirty="0">
                <a:solidFill>
                  <a:schemeClr val="bg2"/>
                </a:solidFill>
                <a:latin typeface="Calibri"/>
                <a:cs typeface="Angsana New" pitchFamily="18" charset="-34"/>
              </a:rPr>
              <a:t>  </a:t>
            </a:r>
            <a:endParaRPr lang="en-US" sz="3200" dirty="0">
              <a:solidFill>
                <a:schemeClr val="bg2"/>
              </a:solidFill>
              <a:latin typeface="Calibri"/>
              <a:cs typeface="Angsana New" pitchFamily="18" charset="-34"/>
            </a:endParaRPr>
          </a:p>
          <a:p>
            <a:pPr>
              <a:defRPr/>
            </a:pPr>
            <a:r>
              <a:rPr lang="en-US" dirty="0">
                <a:solidFill>
                  <a:schemeClr val="bg2"/>
                </a:solidFill>
                <a:latin typeface="Calibri"/>
                <a:cs typeface="Angsana New" pitchFamily="18" charset="-34"/>
              </a:rPr>
              <a:t>	                      - </a:t>
            </a:r>
            <a:r>
              <a:rPr lang="en-US" dirty="0" err="1">
                <a:solidFill>
                  <a:schemeClr val="bg2"/>
                </a:solidFill>
                <a:latin typeface="Calibri"/>
                <a:cs typeface="Angsana New" pitchFamily="18" charset="-34"/>
              </a:rPr>
              <a:t>Kamphaeng</a:t>
            </a:r>
            <a:r>
              <a:rPr lang="en-US" dirty="0">
                <a:solidFill>
                  <a:schemeClr val="bg2"/>
                </a:solidFill>
                <a:latin typeface="Calibri"/>
                <a:cs typeface="Angsana New" pitchFamily="18" charset="-34"/>
              </a:rPr>
              <a:t> </a:t>
            </a:r>
            <a:r>
              <a:rPr lang="en-US" dirty="0" err="1">
                <a:solidFill>
                  <a:schemeClr val="bg2"/>
                </a:solidFill>
                <a:latin typeface="Calibri"/>
                <a:cs typeface="Angsana New" pitchFamily="18" charset="-34"/>
              </a:rPr>
              <a:t>Phet</a:t>
            </a:r>
            <a:endParaRPr lang="en-US" dirty="0">
              <a:solidFill>
                <a:schemeClr val="bg2"/>
              </a:solidFill>
              <a:latin typeface="Calibri"/>
              <a:cs typeface="Angsana New" pitchFamily="18" charset="-34"/>
            </a:endParaRPr>
          </a:p>
          <a:p>
            <a:pPr>
              <a:defRPr/>
            </a:pPr>
            <a:r>
              <a:rPr lang="en-US" dirty="0">
                <a:solidFill>
                  <a:schemeClr val="bg2"/>
                </a:solidFill>
                <a:latin typeface="Calibri"/>
                <a:cs typeface="Angsana New" pitchFamily="18" charset="-34"/>
              </a:rPr>
              <a:t>					</a:t>
            </a:r>
          </a:p>
          <a:p>
            <a:pPr>
              <a:defRPr/>
            </a:pPr>
            <a:r>
              <a:rPr lang="en-US" dirty="0">
                <a:solidFill>
                  <a:schemeClr val="bg2"/>
                </a:solidFill>
                <a:latin typeface="Calibri"/>
                <a:cs typeface="Angsana New" pitchFamily="18" charset="-34"/>
              </a:rPr>
              <a:t>		             - </a:t>
            </a:r>
            <a:r>
              <a:rPr lang="en-US" dirty="0" err="1">
                <a:solidFill>
                  <a:schemeClr val="bg2"/>
                </a:solidFill>
                <a:latin typeface="Calibri"/>
                <a:cs typeface="Angsana New" pitchFamily="18" charset="-34"/>
              </a:rPr>
              <a:t>Rachaburi</a:t>
            </a:r>
            <a:r>
              <a:rPr lang="en-US" dirty="0">
                <a:solidFill>
                  <a:schemeClr val="bg2"/>
                </a:solidFill>
                <a:latin typeface="Calibri"/>
                <a:cs typeface="Angsana New" pitchFamily="18" charset="-34"/>
              </a:rPr>
              <a:t>- </a:t>
            </a:r>
            <a:r>
              <a:rPr lang="en-US" dirty="0" err="1">
                <a:solidFill>
                  <a:schemeClr val="bg2"/>
                </a:solidFill>
                <a:latin typeface="Calibri"/>
                <a:cs typeface="Angsana New" pitchFamily="18" charset="-34"/>
              </a:rPr>
              <a:t>Banpong</a:t>
            </a:r>
            <a:r>
              <a:rPr lang="en-US" dirty="0">
                <a:solidFill>
                  <a:schemeClr val="bg2"/>
                </a:solidFill>
                <a:latin typeface="Calibri"/>
                <a:cs typeface="Angsana New" pitchFamily="18" charset="-34"/>
              </a:rPr>
              <a:t>  ,</a:t>
            </a:r>
            <a:r>
              <a:rPr lang="en-US" dirty="0" err="1">
                <a:solidFill>
                  <a:schemeClr val="bg2"/>
                </a:solidFill>
                <a:latin typeface="Calibri"/>
                <a:cs typeface="Angsana New" pitchFamily="18" charset="-34"/>
              </a:rPr>
              <a:t>Potharam</a:t>
            </a:r>
            <a:endParaRPr lang="en-US" dirty="0">
              <a:solidFill>
                <a:schemeClr val="bg2"/>
              </a:solidFill>
              <a:latin typeface="Calibri"/>
              <a:cs typeface="Angsana New" pitchFamily="18" charset="-34"/>
            </a:endParaRPr>
          </a:p>
          <a:p>
            <a:pPr>
              <a:defRPr/>
            </a:pPr>
            <a:endParaRPr lang="en-US" dirty="0">
              <a:solidFill>
                <a:schemeClr val="bg2"/>
              </a:solidFill>
              <a:latin typeface="Calibri"/>
              <a:cs typeface="Angsana New" pitchFamily="18" charset="-34"/>
            </a:endParaRPr>
          </a:p>
          <a:p>
            <a:pPr algn="ctr">
              <a:defRPr/>
            </a:pPr>
            <a:r>
              <a:rPr lang="en-US" sz="2400" dirty="0">
                <a:solidFill>
                  <a:schemeClr val="bg2"/>
                </a:solidFill>
                <a:latin typeface="Calibri"/>
                <a:cs typeface="Angsana New" pitchFamily="18" charset="-34"/>
              </a:rPr>
              <a:t>subjects 1,000-2,000</a:t>
            </a:r>
          </a:p>
        </p:txBody>
      </p:sp>
      <p:grpSp>
        <p:nvGrpSpPr>
          <p:cNvPr id="58372" name="Group 16"/>
          <p:cNvGrpSpPr>
            <a:grpSpLocks/>
          </p:cNvGrpSpPr>
          <p:nvPr/>
        </p:nvGrpSpPr>
        <p:grpSpPr bwMode="auto">
          <a:xfrm>
            <a:off x="381000" y="1219200"/>
            <a:ext cx="8410575" cy="777875"/>
            <a:chOff x="762000" y="1415116"/>
            <a:chExt cx="8410575" cy="489882"/>
          </a:xfrm>
        </p:grpSpPr>
        <p:grpSp>
          <p:nvGrpSpPr>
            <p:cNvPr id="58374" name="Group 12"/>
            <p:cNvGrpSpPr>
              <a:grpSpLocks/>
            </p:cNvGrpSpPr>
            <p:nvPr/>
          </p:nvGrpSpPr>
          <p:grpSpPr bwMode="auto">
            <a:xfrm>
              <a:off x="762000" y="1415116"/>
              <a:ext cx="7239000" cy="489882"/>
              <a:chOff x="762000" y="1415116"/>
              <a:chExt cx="7239000" cy="489882"/>
            </a:xfrm>
          </p:grpSpPr>
          <p:pic>
            <p:nvPicPr>
              <p:cNvPr id="58376" name="Picture 2" descr="C:\Users\User\Documents\Clip art\indonesia.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62000" y="1447800"/>
                <a:ext cx="685800" cy="45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7" name="Picture 3" descr="C:\Users\User\Documents\Clip art\malaysia.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333625" y="1447800"/>
                <a:ext cx="676275" cy="452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8" name="Picture 4" descr="C:\Users\User\Documents\Clip art\philippines.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895725" y="1447800"/>
                <a:ext cx="717896" cy="457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9" name="Picture 5" descr="C:\Users\User\Documents\Clip art\thailand.jp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5638800" y="1447800"/>
                <a:ext cx="685801" cy="456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80" name="Picture 6" descr="C:\Users\User\Documents\Clip art\viet-nam.jp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7315200" y="1415116"/>
                <a:ext cx="685800" cy="456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5" name="TextBox 14"/>
            <p:cNvSpPr txBox="1"/>
            <p:nvPr/>
          </p:nvSpPr>
          <p:spPr>
            <a:xfrm>
              <a:off x="1400175" y="1467103"/>
              <a:ext cx="7772400" cy="329921"/>
            </a:xfrm>
            <a:prstGeom prst="rect">
              <a:avLst/>
            </a:prstGeom>
            <a:noFill/>
          </p:spPr>
          <p:txBody>
            <a:bodyPr>
              <a:spAutoFit/>
            </a:bodyPr>
            <a:lstStyle/>
            <a:p>
              <a:pPr>
                <a:defRPr/>
              </a:pPr>
              <a:r>
                <a:rPr lang="en-US" sz="1400" dirty="0">
                  <a:solidFill>
                    <a:schemeClr val="bg2"/>
                  </a:solidFill>
                  <a:latin typeface="Calibri"/>
                  <a:cs typeface="Angsana New" pitchFamily="18" charset="-34"/>
                </a:rPr>
                <a:t>Indonesia                      Malaysia                         Philippines                       Thailand                          Viet Nam</a:t>
              </a:r>
            </a:p>
            <a:p>
              <a:pPr>
                <a:defRPr/>
              </a:pPr>
              <a:endParaRPr lang="th-TH" sz="1400" dirty="0">
                <a:solidFill>
                  <a:schemeClr val="bg2"/>
                </a:solidFill>
                <a:latin typeface="Calibri"/>
                <a:cs typeface="Browallia New"/>
              </a:endParaRPr>
            </a:p>
          </p:txBody>
        </p:sp>
      </p:grpSp>
      <p:pic>
        <p:nvPicPr>
          <p:cNvPr id="58373" name="Picture 7" descr="C:\Users\User\Documents\Clip art\thailand.jpg"/>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1066800" y="3389313"/>
            <a:ext cx="750888" cy="500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5"/>
          <p:cNvPicPr>
            <a:picLocks noChangeAspect="1" noChangeArrowheads="1"/>
          </p:cNvPicPr>
          <p:nvPr/>
        </p:nvPicPr>
        <p:blipFill>
          <a:blip r:embed="rId9"/>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4207518149"/>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ctrTitle"/>
          </p:nvPr>
        </p:nvSpPr>
        <p:spPr>
          <a:xfrm>
            <a:off x="0" y="152400"/>
            <a:ext cx="9144000" cy="1066800"/>
          </a:xfrm>
        </p:spPr>
        <p:txBody>
          <a:bodyPr/>
          <a:lstStyle/>
          <a:p>
            <a:r>
              <a:rPr lang="en-US" sz="3600" smtClean="0">
                <a:solidFill>
                  <a:schemeClr val="tx1"/>
                </a:solidFill>
              </a:rPr>
              <a:t>Primary Objective</a:t>
            </a:r>
          </a:p>
        </p:txBody>
      </p:sp>
      <p:sp>
        <p:nvSpPr>
          <p:cNvPr id="5" name="Rectangle 4"/>
          <p:cNvSpPr/>
          <p:nvPr/>
        </p:nvSpPr>
        <p:spPr>
          <a:xfrm>
            <a:off x="443132" y="1676400"/>
            <a:ext cx="8001000" cy="4094163"/>
          </a:xfrm>
          <a:prstGeom prst="rect">
            <a:avLst/>
          </a:prstGeom>
        </p:spPr>
        <p:txBody>
          <a:bodyPr>
            <a:spAutoFit/>
          </a:bodyPr>
          <a:lstStyle/>
          <a:p>
            <a:pPr>
              <a:defRPr/>
            </a:pPr>
            <a:endParaRPr lang="th-TH" dirty="0">
              <a:solidFill>
                <a:schemeClr val="bg2"/>
              </a:solidFill>
              <a:latin typeface="Calibri"/>
              <a:cs typeface="Browallia New"/>
            </a:endParaRPr>
          </a:p>
          <a:p>
            <a:pPr>
              <a:defRPr/>
            </a:pPr>
            <a:r>
              <a:rPr lang="en-US" sz="3200" dirty="0">
                <a:solidFill>
                  <a:schemeClr val="bg2"/>
                </a:solidFill>
                <a:latin typeface="Calibri"/>
                <a:cs typeface="Angsana New" pitchFamily="18" charset="-34"/>
              </a:rPr>
              <a:t>To assess the </a:t>
            </a:r>
            <a:r>
              <a:rPr lang="en-US" sz="3200" dirty="0">
                <a:solidFill>
                  <a:srgbClr val="FF0000"/>
                </a:solidFill>
                <a:latin typeface="Calibri"/>
                <a:cs typeface="Angsana New" pitchFamily="18" charset="-34"/>
              </a:rPr>
              <a:t>efficacy</a:t>
            </a:r>
            <a:r>
              <a:rPr lang="en-US" sz="3200" dirty="0">
                <a:solidFill>
                  <a:schemeClr val="bg2"/>
                </a:solidFill>
                <a:latin typeface="Calibri"/>
                <a:cs typeface="Angsana New" pitchFamily="18" charset="-34"/>
              </a:rPr>
              <a:t> of CYD dengue vaccine after 3 vaccinations at 0, 6, and 12 months</a:t>
            </a:r>
            <a:endParaRPr lang="en-US" dirty="0">
              <a:solidFill>
                <a:schemeClr val="bg2"/>
              </a:solidFill>
              <a:latin typeface="Calibri"/>
              <a:cs typeface="Angsana New" pitchFamily="18" charset="-34"/>
            </a:endParaRPr>
          </a:p>
          <a:p>
            <a:pPr>
              <a:defRPr/>
            </a:pPr>
            <a:r>
              <a:rPr lang="en-US" dirty="0">
                <a:solidFill>
                  <a:schemeClr val="bg2"/>
                </a:solidFill>
                <a:latin typeface="Calibri"/>
                <a:cs typeface="Angsana New" pitchFamily="18" charset="-34"/>
              </a:rPr>
              <a:t>                                            </a:t>
            </a:r>
          </a:p>
          <a:p>
            <a:pPr>
              <a:buFont typeface="Arial" pitchFamily="34" charset="0"/>
              <a:buChar char="•"/>
              <a:defRPr/>
            </a:pPr>
            <a:r>
              <a:rPr lang="en-US" sz="3200" dirty="0">
                <a:solidFill>
                  <a:schemeClr val="bg2"/>
                </a:solidFill>
                <a:latin typeface="Calibri"/>
                <a:cs typeface="Angsana New" pitchFamily="18" charset="-34"/>
              </a:rPr>
              <a:t>  </a:t>
            </a:r>
            <a:r>
              <a:rPr lang="en-US" sz="3200" dirty="0">
                <a:solidFill>
                  <a:srgbClr val="FF0000"/>
                </a:solidFill>
                <a:latin typeface="Calibri"/>
                <a:cs typeface="Angsana New" pitchFamily="18" charset="-34"/>
              </a:rPr>
              <a:t>preventing symptomatic </a:t>
            </a:r>
            <a:r>
              <a:rPr lang="en-US" sz="3200" dirty="0" err="1">
                <a:solidFill>
                  <a:srgbClr val="FF0000"/>
                </a:solidFill>
                <a:latin typeface="Calibri"/>
                <a:cs typeface="Angsana New" pitchFamily="18" charset="-34"/>
              </a:rPr>
              <a:t>virologically</a:t>
            </a:r>
            <a:r>
              <a:rPr lang="en-US" sz="3200" dirty="0">
                <a:solidFill>
                  <a:schemeClr val="bg2"/>
                </a:solidFill>
                <a:latin typeface="Calibri"/>
                <a:cs typeface="Angsana New" pitchFamily="18" charset="-34"/>
              </a:rPr>
              <a:t>-confirmed dengue cases, regardless of the severity, due to any of the four serotypes in children aged 2 to 14 years at the time of inclusion. </a:t>
            </a:r>
          </a:p>
        </p:txBody>
      </p:sp>
      <p:pic>
        <p:nvPicPr>
          <p:cNvPr id="4" name="Picture 5"/>
          <p:cNvPicPr>
            <a:picLocks noChangeAspect="1" noChangeArrowheads="1"/>
          </p:cNvPicPr>
          <p:nvPr/>
        </p:nvPicPr>
        <p:blipFill>
          <a:blip r:embed="rId3"/>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3995843408"/>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914400" y="273050"/>
            <a:ext cx="7772400" cy="793750"/>
          </a:xfrm>
        </p:spPr>
        <p:txBody>
          <a:bodyPr/>
          <a:lstStyle/>
          <a:p>
            <a:r>
              <a:rPr lang="en-US" sz="3600" b="1" smtClean="0"/>
              <a:t>Objectives for Vaccine Introduction</a:t>
            </a:r>
          </a:p>
        </p:txBody>
      </p:sp>
      <p:sp>
        <p:nvSpPr>
          <p:cNvPr id="61443" name="Text Placeholder 3"/>
          <p:cNvSpPr>
            <a:spLocks noGrp="1"/>
          </p:cNvSpPr>
          <p:nvPr>
            <p:ph type="body" idx="1"/>
          </p:nvPr>
        </p:nvSpPr>
        <p:spPr>
          <a:xfrm>
            <a:off x="914400" y="1066800"/>
            <a:ext cx="3733800" cy="762000"/>
          </a:xfrm>
        </p:spPr>
        <p:txBody>
          <a:bodyPr/>
          <a:lstStyle/>
          <a:p>
            <a:pPr algn="ctr"/>
            <a:r>
              <a:rPr lang="en-US" smtClean="0">
                <a:solidFill>
                  <a:schemeClr val="tx1"/>
                </a:solidFill>
              </a:rPr>
              <a:t>Public Sector</a:t>
            </a:r>
          </a:p>
        </p:txBody>
      </p:sp>
      <p:sp>
        <p:nvSpPr>
          <p:cNvPr id="61444" name="Text Placeholder 4"/>
          <p:cNvSpPr>
            <a:spLocks noGrp="1"/>
          </p:cNvSpPr>
          <p:nvPr>
            <p:ph type="body" sz="half" idx="3"/>
          </p:nvPr>
        </p:nvSpPr>
        <p:spPr>
          <a:xfrm>
            <a:off x="4953000" y="1066800"/>
            <a:ext cx="3733800" cy="762000"/>
          </a:xfrm>
        </p:spPr>
        <p:txBody>
          <a:bodyPr/>
          <a:lstStyle/>
          <a:p>
            <a:pPr algn="ctr"/>
            <a:r>
              <a:rPr lang="en-US" smtClean="0">
                <a:solidFill>
                  <a:schemeClr val="tx1"/>
                </a:solidFill>
              </a:rPr>
              <a:t>Private Sector</a:t>
            </a:r>
          </a:p>
        </p:txBody>
      </p:sp>
      <p:sp>
        <p:nvSpPr>
          <p:cNvPr id="3" name="Content Placeholder 2"/>
          <p:cNvSpPr>
            <a:spLocks noGrp="1"/>
          </p:cNvSpPr>
          <p:nvPr>
            <p:ph sz="half" idx="2"/>
          </p:nvPr>
        </p:nvSpPr>
        <p:spPr>
          <a:xfrm>
            <a:off x="914400" y="1905000"/>
            <a:ext cx="3733800" cy="3886200"/>
          </a:xfrm>
        </p:spPr>
        <p:txBody>
          <a:bodyPr/>
          <a:lstStyle/>
          <a:p>
            <a:pPr>
              <a:defRPr/>
            </a:pPr>
            <a:r>
              <a:rPr lang="en-US" dirty="0" smtClean="0"/>
              <a:t>Reduce suffering</a:t>
            </a:r>
          </a:p>
          <a:p>
            <a:pPr>
              <a:defRPr/>
            </a:pPr>
            <a:r>
              <a:rPr lang="en-US" dirty="0" smtClean="0"/>
              <a:t>Meet the demands of the people</a:t>
            </a:r>
          </a:p>
          <a:p>
            <a:pPr>
              <a:defRPr/>
            </a:pPr>
            <a:r>
              <a:rPr lang="en-US" dirty="0" smtClean="0"/>
              <a:t>Increase economic development</a:t>
            </a:r>
          </a:p>
          <a:p>
            <a:pPr>
              <a:defRPr/>
            </a:pPr>
            <a:r>
              <a:rPr lang="en-US" dirty="0" smtClean="0"/>
              <a:t>Increase capacity for vaccine introduction</a:t>
            </a:r>
          </a:p>
          <a:p>
            <a:pPr>
              <a:defRPr/>
            </a:pPr>
            <a:r>
              <a:rPr lang="en-US" dirty="0" smtClean="0">
                <a:solidFill>
                  <a:srgbClr val="FF0000"/>
                </a:solidFill>
              </a:rPr>
              <a:t>Generate more funding for health </a:t>
            </a:r>
          </a:p>
          <a:p>
            <a:pPr>
              <a:defRPr/>
            </a:pPr>
            <a:endParaRPr lang="en-US" dirty="0" smtClean="0"/>
          </a:p>
        </p:txBody>
      </p:sp>
      <p:sp>
        <p:nvSpPr>
          <p:cNvPr id="6" name="Content Placeholder 5"/>
          <p:cNvSpPr>
            <a:spLocks noGrp="1"/>
          </p:cNvSpPr>
          <p:nvPr>
            <p:ph sz="half" idx="4"/>
          </p:nvPr>
        </p:nvSpPr>
        <p:spPr>
          <a:xfrm>
            <a:off x="4953000" y="1905000"/>
            <a:ext cx="3733800" cy="3886200"/>
          </a:xfrm>
        </p:spPr>
        <p:txBody>
          <a:bodyPr/>
          <a:lstStyle/>
          <a:p>
            <a:pPr>
              <a:defRPr/>
            </a:pPr>
            <a:r>
              <a:rPr lang="en-US" dirty="0" smtClean="0"/>
              <a:t>Reduce suffering</a:t>
            </a:r>
          </a:p>
          <a:p>
            <a:pPr>
              <a:defRPr/>
            </a:pPr>
            <a:r>
              <a:rPr lang="en-US" dirty="0" smtClean="0"/>
              <a:t>Meet the demands of the people</a:t>
            </a:r>
          </a:p>
          <a:p>
            <a:pPr>
              <a:defRPr/>
            </a:pPr>
            <a:r>
              <a:rPr lang="en-US" dirty="0" smtClean="0"/>
              <a:t>Increase economic development</a:t>
            </a:r>
          </a:p>
          <a:p>
            <a:pPr>
              <a:defRPr/>
            </a:pPr>
            <a:r>
              <a:rPr lang="en-US" dirty="0" smtClean="0"/>
              <a:t>Increase capacity for vaccine introduction</a:t>
            </a:r>
          </a:p>
          <a:p>
            <a:pPr>
              <a:defRPr/>
            </a:pPr>
            <a:r>
              <a:rPr lang="en-US" dirty="0" smtClean="0">
                <a:solidFill>
                  <a:srgbClr val="FF0000"/>
                </a:solidFill>
              </a:rPr>
              <a:t>Make a return on investment</a:t>
            </a:r>
          </a:p>
          <a:p>
            <a:pPr>
              <a:defRPr/>
            </a:pPr>
            <a:endParaRPr lang="en-US" dirty="0" smtClean="0"/>
          </a:p>
        </p:txBody>
      </p:sp>
      <p:pic>
        <p:nvPicPr>
          <p:cNvPr id="7" name="Picture 5"/>
          <p:cNvPicPr>
            <a:picLocks noChangeAspect="1" noChangeArrowheads="1"/>
          </p:cNvPicPr>
          <p:nvPr/>
        </p:nvPicPr>
        <p:blipFill>
          <a:blip r:embed="rId3"/>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4052111700"/>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Lst>
  </p:timing>
</p:sld>
</file>

<file path=ppt/slides/slide2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819400"/>
            <a:ext cx="7620000" cy="1143000"/>
          </a:xfrm>
        </p:spPr>
        <p:txBody>
          <a:bodyPr/>
          <a:lstStyle/>
          <a:p>
            <a:pPr algn="ctr"/>
            <a:r>
              <a:rPr lang="en-GB" b="1" dirty="0" smtClean="0"/>
              <a:t>Take Home Message</a:t>
            </a:r>
            <a:endParaRPr lang="en-GB" b="1" dirty="0"/>
          </a:p>
        </p:txBody>
      </p:sp>
    </p:spTree>
    <p:extLst>
      <p:ext uri="{BB962C8B-B14F-4D97-AF65-F5344CB8AC3E}">
        <p14:creationId xmlns:p14="http://schemas.microsoft.com/office/powerpoint/2010/main" xmlns="" val="373989204"/>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455613" y="284131"/>
            <a:ext cx="3773487" cy="535531"/>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90000"/>
              </a:lnSpc>
              <a:spcBef>
                <a:spcPct val="50000"/>
              </a:spcBef>
            </a:pPr>
            <a:r>
              <a:rPr lang="en-US" sz="3200" b="1" dirty="0">
                <a:latin typeface="+mj-lt"/>
              </a:rPr>
              <a:t>Dos or Don’ts:</a:t>
            </a:r>
          </a:p>
        </p:txBody>
      </p:sp>
      <p:sp>
        <p:nvSpPr>
          <p:cNvPr id="47107" name="Text Box 3"/>
          <p:cNvSpPr txBox="1">
            <a:spLocks noChangeArrowheads="1"/>
          </p:cNvSpPr>
          <p:nvPr/>
        </p:nvSpPr>
        <p:spPr bwMode="auto">
          <a:xfrm>
            <a:off x="381000" y="969931"/>
            <a:ext cx="7696200" cy="49736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lnSpc>
                <a:spcPct val="130000"/>
              </a:lnSpc>
            </a:pPr>
            <a:r>
              <a:rPr lang="en-US" dirty="0">
                <a:latin typeface="+mn-lt"/>
              </a:rPr>
              <a:t>1. Do not give aspirin or any NSAIDs for the treatment    </a:t>
            </a:r>
          </a:p>
          <a:p>
            <a:pPr algn="just" eaLnBrk="1" hangingPunct="1">
              <a:lnSpc>
                <a:spcPct val="130000"/>
              </a:lnSpc>
            </a:pPr>
            <a:r>
              <a:rPr lang="en-US" dirty="0">
                <a:latin typeface="+mn-lt"/>
              </a:rPr>
              <a:t>    of any fever. </a:t>
            </a:r>
          </a:p>
          <a:p>
            <a:pPr algn="just" eaLnBrk="1" hangingPunct="1">
              <a:lnSpc>
                <a:spcPct val="130000"/>
              </a:lnSpc>
            </a:pPr>
            <a:r>
              <a:rPr lang="en-US" dirty="0">
                <a:latin typeface="+mn-lt"/>
              </a:rPr>
              <a:t>2. Cases of DHF should be observe hourly.</a:t>
            </a:r>
          </a:p>
          <a:p>
            <a:pPr algn="just" eaLnBrk="1" hangingPunct="1">
              <a:lnSpc>
                <a:spcPct val="130000"/>
              </a:lnSpc>
            </a:pPr>
            <a:r>
              <a:rPr lang="en-US" dirty="0">
                <a:latin typeface="+mn-lt"/>
              </a:rPr>
              <a:t>3. Avoid giving I/V therapy before there is  evidence  </a:t>
            </a:r>
          </a:p>
          <a:p>
            <a:pPr algn="just" eaLnBrk="1" hangingPunct="1">
              <a:lnSpc>
                <a:spcPct val="130000"/>
              </a:lnSpc>
            </a:pPr>
            <a:r>
              <a:rPr lang="en-US" dirty="0">
                <a:latin typeface="+mn-lt"/>
              </a:rPr>
              <a:t>    of hemorrhage or bleeding.  ORT  with  ORS or its  </a:t>
            </a:r>
          </a:p>
          <a:p>
            <a:pPr algn="just" eaLnBrk="1" hangingPunct="1">
              <a:lnSpc>
                <a:spcPct val="130000"/>
              </a:lnSpc>
            </a:pPr>
            <a:r>
              <a:rPr lang="en-US" dirty="0">
                <a:latin typeface="+mn-lt"/>
              </a:rPr>
              <a:t>    equivalent   is   recommended   for   patients  with      </a:t>
            </a:r>
          </a:p>
          <a:p>
            <a:pPr algn="just" eaLnBrk="1" hangingPunct="1">
              <a:lnSpc>
                <a:spcPct val="130000"/>
              </a:lnSpc>
            </a:pPr>
            <a:r>
              <a:rPr lang="en-US" dirty="0">
                <a:latin typeface="+mn-lt"/>
              </a:rPr>
              <a:t>    moderate dehydration caused by vomiting &amp; high  </a:t>
            </a:r>
          </a:p>
          <a:p>
            <a:pPr algn="just" eaLnBrk="1" hangingPunct="1">
              <a:lnSpc>
                <a:spcPct val="130000"/>
              </a:lnSpc>
            </a:pPr>
            <a:r>
              <a:rPr lang="en-US" dirty="0">
                <a:latin typeface="+mn-lt"/>
              </a:rPr>
              <a:t>    temperature.</a:t>
            </a:r>
          </a:p>
          <a:p>
            <a:pPr algn="just" eaLnBrk="1" hangingPunct="1">
              <a:lnSpc>
                <a:spcPct val="130000"/>
              </a:lnSpc>
            </a:pPr>
            <a:r>
              <a:rPr lang="en-US" dirty="0">
                <a:latin typeface="+mn-lt"/>
              </a:rPr>
              <a:t>4. Avoid   giving  blood transfusion  unless  indicated,   </a:t>
            </a:r>
          </a:p>
          <a:p>
            <a:pPr algn="just" eaLnBrk="1" hangingPunct="1">
              <a:lnSpc>
                <a:spcPct val="130000"/>
              </a:lnSpc>
            </a:pPr>
            <a:r>
              <a:rPr lang="en-US" dirty="0">
                <a:latin typeface="+mn-lt"/>
              </a:rPr>
              <a:t>    reduction in hematocrit or severe bleeding.</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3995414079"/>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228600" y="834683"/>
            <a:ext cx="7620000" cy="49379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nSpc>
                <a:spcPct val="120000"/>
              </a:lnSpc>
            </a:pPr>
            <a:r>
              <a:rPr lang="en-US" sz="2400" dirty="0"/>
              <a:t>4. Avoid giving steroid as these will complicate the  </a:t>
            </a:r>
          </a:p>
          <a:p>
            <a:pPr>
              <a:lnSpc>
                <a:spcPct val="120000"/>
              </a:lnSpc>
            </a:pPr>
            <a:r>
              <a:rPr lang="en-US" sz="2400" dirty="0"/>
              <a:t>    situation and there is no sound evidenced based </a:t>
            </a:r>
          </a:p>
          <a:p>
            <a:pPr>
              <a:lnSpc>
                <a:spcPct val="120000"/>
              </a:lnSpc>
            </a:pPr>
            <a:r>
              <a:rPr lang="en-US" sz="2400" dirty="0"/>
              <a:t>    indication.</a:t>
            </a:r>
          </a:p>
          <a:p>
            <a:pPr>
              <a:lnSpc>
                <a:spcPct val="120000"/>
              </a:lnSpc>
            </a:pPr>
            <a:r>
              <a:rPr lang="en-US" sz="2400" dirty="0"/>
              <a:t>5. Food should be given according to appetite. But </a:t>
            </a:r>
          </a:p>
          <a:p>
            <a:pPr>
              <a:lnSpc>
                <a:spcPct val="120000"/>
              </a:lnSpc>
            </a:pPr>
            <a:r>
              <a:rPr lang="en-US" sz="2400" dirty="0"/>
              <a:t>   fresh fruit juice should be given frequently. Avoid </a:t>
            </a:r>
          </a:p>
          <a:p>
            <a:pPr>
              <a:lnSpc>
                <a:spcPct val="120000"/>
              </a:lnSpc>
            </a:pPr>
            <a:r>
              <a:rPr lang="en-US" sz="2400" dirty="0"/>
              <a:t>   commercially available juices due to preservatives.</a:t>
            </a:r>
          </a:p>
          <a:p>
            <a:pPr>
              <a:lnSpc>
                <a:spcPct val="120000"/>
              </a:lnSpc>
            </a:pPr>
            <a:r>
              <a:rPr lang="en-US" sz="2400" dirty="0"/>
              <a:t>6. Don’t use antibiotics as these don’t help.</a:t>
            </a:r>
          </a:p>
          <a:p>
            <a:pPr>
              <a:lnSpc>
                <a:spcPct val="120000"/>
              </a:lnSpc>
            </a:pPr>
            <a:r>
              <a:rPr lang="en-US" sz="2400" dirty="0"/>
              <a:t>7. Don’t change the speed of fluid rapidly.</a:t>
            </a:r>
          </a:p>
          <a:p>
            <a:pPr algn="just">
              <a:lnSpc>
                <a:spcPct val="120000"/>
              </a:lnSpc>
            </a:pPr>
            <a:r>
              <a:rPr lang="en-US" sz="2400" dirty="0"/>
              <a:t>8. In   case   of   infant   &amp;   children if there is febrile        </a:t>
            </a:r>
          </a:p>
          <a:p>
            <a:pPr algn="just">
              <a:lnSpc>
                <a:spcPct val="120000"/>
              </a:lnSpc>
            </a:pPr>
            <a:r>
              <a:rPr lang="en-US" sz="2400" dirty="0"/>
              <a:t>    convulsion  and   or   history   of   so   appropriate </a:t>
            </a:r>
          </a:p>
          <a:p>
            <a:pPr>
              <a:lnSpc>
                <a:spcPct val="120000"/>
              </a:lnSpc>
            </a:pPr>
            <a:r>
              <a:rPr lang="en-US" sz="2400" dirty="0"/>
              <a:t>    standard measures should be taken. </a:t>
            </a:r>
          </a:p>
        </p:txBody>
      </p:sp>
      <p:sp>
        <p:nvSpPr>
          <p:cNvPr id="48131" name="Text Box 3"/>
          <p:cNvSpPr txBox="1">
            <a:spLocks noChangeArrowheads="1"/>
          </p:cNvSpPr>
          <p:nvPr/>
        </p:nvSpPr>
        <p:spPr bwMode="auto">
          <a:xfrm>
            <a:off x="381000" y="135988"/>
            <a:ext cx="3773487" cy="535531"/>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90000"/>
              </a:lnSpc>
              <a:spcBef>
                <a:spcPct val="50000"/>
              </a:spcBef>
            </a:pPr>
            <a:r>
              <a:rPr lang="en-US" sz="3200" b="1" dirty="0">
                <a:latin typeface="+mj-lt"/>
              </a:rPr>
              <a:t>Dos or Don’ts:</a:t>
            </a:r>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159012258"/>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7620000" cy="1143000"/>
          </a:xfrm>
        </p:spPr>
        <p:txBody>
          <a:bodyPr>
            <a:normAutofit fontScale="90000"/>
          </a:bodyPr>
          <a:lstStyle/>
          <a:p>
            <a:r>
              <a:rPr lang="en-US" b="1" dirty="0" smtClean="0"/>
              <a:t>Evidence of Plasma leakage</a:t>
            </a:r>
            <a:r>
              <a:rPr lang="en-SG" dirty="0" smtClean="0"/>
              <a:t/>
            </a:r>
            <a:br>
              <a:rPr lang="en-SG" dirty="0" smtClean="0"/>
            </a:br>
            <a:endParaRPr lang="en-US" dirty="0"/>
          </a:p>
        </p:txBody>
      </p:sp>
      <p:sp>
        <p:nvSpPr>
          <p:cNvPr id="2" name="Content Placeholder 1"/>
          <p:cNvSpPr>
            <a:spLocks noGrp="1"/>
          </p:cNvSpPr>
          <p:nvPr>
            <p:ph idx="1"/>
          </p:nvPr>
        </p:nvSpPr>
        <p:spPr>
          <a:xfrm>
            <a:off x="457200" y="1295400"/>
            <a:ext cx="8382000" cy="4572000"/>
          </a:xfrm>
        </p:spPr>
        <p:txBody>
          <a:bodyPr>
            <a:normAutofit fontScale="47500" lnSpcReduction="20000"/>
          </a:bodyPr>
          <a:lstStyle/>
          <a:p>
            <a:pPr lvl="0"/>
            <a:r>
              <a:rPr lang="en-US" sz="4200" b="1" dirty="0" err="1" smtClean="0"/>
              <a:t>Haematocrit</a:t>
            </a:r>
            <a:r>
              <a:rPr lang="en-US" sz="4200" b="1" dirty="0" smtClean="0"/>
              <a:t> (HCT) - With the leakage of plasma there will increase in HCT. A 20% rise of HCT from the baseline is indicative of significant plasma leakage.</a:t>
            </a:r>
            <a:endParaRPr lang="en-SG" sz="4200" b="1" dirty="0" smtClean="0"/>
          </a:p>
          <a:p>
            <a:pPr lvl="0"/>
            <a:r>
              <a:rPr lang="en-US" sz="3800" dirty="0" smtClean="0"/>
              <a:t>Plasma leakage is due to increased capillary permeability. </a:t>
            </a:r>
            <a:endParaRPr lang="en-SG" sz="3800" dirty="0" smtClean="0"/>
          </a:p>
          <a:p>
            <a:pPr lvl="0"/>
            <a:r>
              <a:rPr lang="en-US" sz="3800" b="1" dirty="0" smtClean="0"/>
              <a:t>Plasma leakage in DHF is selective and transient and usually lasts for 24-48 hours</a:t>
            </a:r>
            <a:r>
              <a:rPr lang="en-US" sz="3800" dirty="0" smtClean="0"/>
              <a:t>.</a:t>
            </a:r>
            <a:r>
              <a:rPr lang="en-US" sz="3800" b="1" dirty="0" smtClean="0"/>
              <a:t> </a:t>
            </a:r>
            <a:endParaRPr lang="en-SG" sz="3800" dirty="0" smtClean="0"/>
          </a:p>
          <a:p>
            <a:pPr lvl="0"/>
            <a:r>
              <a:rPr lang="en-US" sz="3800" dirty="0" err="1" smtClean="0"/>
              <a:t>Ascites</a:t>
            </a:r>
            <a:r>
              <a:rPr lang="en-US" sz="3800" dirty="0" smtClean="0"/>
              <a:t> and pleural effusion may develop.</a:t>
            </a:r>
          </a:p>
          <a:p>
            <a:pPr lvl="0"/>
            <a:endParaRPr lang="en-SG" sz="3800" dirty="0" smtClean="0"/>
          </a:p>
          <a:p>
            <a:pPr marL="0" indent="0">
              <a:buNone/>
            </a:pPr>
            <a:r>
              <a:rPr lang="en-US" sz="3800" b="1" dirty="0" smtClean="0"/>
              <a:t>Other evidence of plasma leakage are:</a:t>
            </a:r>
          </a:p>
          <a:p>
            <a:pPr marL="0" indent="0">
              <a:buNone/>
            </a:pPr>
            <a:endParaRPr lang="en-SG" sz="3800" dirty="0" smtClean="0"/>
          </a:p>
          <a:p>
            <a:pPr lvl="0"/>
            <a:r>
              <a:rPr lang="en-US" sz="3800" dirty="0" smtClean="0"/>
              <a:t>non-fasting serum cholesterol (&lt;100 mg/dl). </a:t>
            </a:r>
            <a:endParaRPr lang="en-SG" sz="3800" dirty="0" smtClean="0"/>
          </a:p>
          <a:p>
            <a:pPr lvl="0"/>
            <a:r>
              <a:rPr lang="en-US" sz="3800" dirty="0" smtClean="0"/>
              <a:t>The degree and the rate of plasma leakage in DHF can vary.</a:t>
            </a:r>
            <a:endParaRPr lang="en-SG" sz="3800" dirty="0" smtClean="0"/>
          </a:p>
          <a:p>
            <a:pPr lvl="0"/>
            <a:r>
              <a:rPr lang="en-US" sz="3800" dirty="0" smtClean="0"/>
              <a:t>Severe leakage may develop shock, which may be complicated with organ impairment, metabolic acidosis and disseminated intravascular coagulation (DIC) </a:t>
            </a:r>
          </a:p>
          <a:p>
            <a:pPr marL="0" lvl="0" indent="0">
              <a:buNone/>
            </a:pPr>
            <a:endParaRPr lang="en-US" sz="3800" dirty="0" smtClean="0"/>
          </a:p>
          <a:p>
            <a:r>
              <a:rPr lang="en-US" sz="3800" b="1" dirty="0" smtClean="0"/>
              <a:t>A right lateral </a:t>
            </a:r>
            <a:r>
              <a:rPr lang="en-US" sz="3800" b="1" dirty="0" err="1" smtClean="0"/>
              <a:t>decubitus</a:t>
            </a:r>
            <a:r>
              <a:rPr lang="en-US" sz="3800" b="1" dirty="0" smtClean="0"/>
              <a:t> chest radiograph to detect pleural effusion and  gall bladder wall </a:t>
            </a:r>
            <a:r>
              <a:rPr lang="en-US" sz="3800" b="1" dirty="0" err="1" smtClean="0"/>
              <a:t>oedema</a:t>
            </a:r>
            <a:r>
              <a:rPr lang="en-US" sz="3800" b="1" dirty="0" smtClean="0"/>
              <a:t> is associated with plasma leakage and may precede the clinical detection. </a:t>
            </a:r>
            <a:endParaRPr lang="en-SG" sz="3800" b="1" dirty="0" smtClean="0"/>
          </a:p>
          <a:p>
            <a:endParaRPr lang="en-US" sz="2400"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3253865740"/>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b="1" dirty="0" smtClean="0">
                <a:solidFill>
                  <a:schemeClr val="accent1">
                    <a:lumMod val="75000"/>
                  </a:schemeClr>
                </a:solidFill>
              </a:rPr>
              <a:t>Imaging-</a:t>
            </a:r>
          </a:p>
          <a:p>
            <a:pPr>
              <a:buFont typeface="Wingdings" pitchFamily="2" charset="2"/>
              <a:buChar char="ü"/>
            </a:pPr>
            <a:r>
              <a:rPr lang="en-GB" dirty="0" smtClean="0"/>
              <a:t> Chest X-ray (P/A, lateral decubitus view)</a:t>
            </a:r>
          </a:p>
          <a:p>
            <a:pPr>
              <a:buFont typeface="Wingdings" pitchFamily="2" charset="2"/>
              <a:buChar char="ü"/>
            </a:pPr>
            <a:endParaRPr lang="en-GB"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28</a:t>
            </a:fld>
            <a:endParaRPr lang="en-US"/>
          </a:p>
        </p:txBody>
      </p:sp>
      <p:sp>
        <p:nvSpPr>
          <p:cNvPr id="8" name="Content Placeholder 7"/>
          <p:cNvSpPr>
            <a:spLocks noGrp="1"/>
          </p:cNvSpPr>
          <p:nvPr>
            <p:ph sz="half" idx="4294967295"/>
          </p:nvPr>
        </p:nvSpPr>
        <p:spPr>
          <a:xfrm>
            <a:off x="5105400" y="1600201"/>
            <a:ext cx="4038600" cy="4525963"/>
          </a:xfrm>
        </p:spPr>
        <p:txBody>
          <a:bodyPr/>
          <a:lstStyle/>
          <a:p>
            <a:endParaRPr lang="en-GB" dirty="0" smtClean="0"/>
          </a:p>
          <a:p>
            <a:endParaRPr lang="en-US" dirty="0"/>
          </a:p>
        </p:txBody>
      </p:sp>
      <p:pic>
        <p:nvPicPr>
          <p:cNvPr id="5" name="Picture 2"/>
          <p:cNvPicPr>
            <a:picLocks noChangeAspect="1" noChangeArrowheads="1"/>
          </p:cNvPicPr>
          <p:nvPr/>
        </p:nvPicPr>
        <p:blipFill>
          <a:blip r:embed="rId2">
            <a:extLst>
              <a:ext uri="{28A0092B-C50C-407E-A947-70E740481C1C}">
                <a14:useLocalDpi xmlns="" xmlns:a14="http://schemas.microsoft.com/office/drawing/2010/main" val="0"/>
              </a:ext>
            </a:extLst>
          </a:blip>
          <a:stretch>
            <a:fillRect/>
          </a:stretch>
        </p:blipFill>
        <p:spPr bwMode="auto">
          <a:xfrm>
            <a:off x="1527102" y="3167480"/>
            <a:ext cx="3168352" cy="24381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199509" y="3212976"/>
            <a:ext cx="3059323" cy="24613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Tourniquet Test (TT) and Capillary Refill Time(CRT)</a:t>
            </a:r>
            <a:endParaRPr lang="en-US"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838200" y="2133600"/>
            <a:ext cx="3276600" cy="2419350"/>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4800600" y="2133600"/>
            <a:ext cx="3352800" cy="2438400"/>
          </a:xfrm>
          <a:prstGeom prst="rect">
            <a:avLst/>
          </a:prstGeom>
          <a:noFill/>
          <a:ln w="9525">
            <a:noFill/>
            <a:miter lim="800000"/>
            <a:headEnd/>
            <a:tailEnd/>
          </a:ln>
        </p:spPr>
      </p:pic>
      <p:sp>
        <p:nvSpPr>
          <p:cNvPr id="6" name="Rectangle 5"/>
          <p:cNvSpPr/>
          <p:nvPr/>
        </p:nvSpPr>
        <p:spPr>
          <a:xfrm>
            <a:off x="1600200" y="4800600"/>
            <a:ext cx="2086277" cy="369332"/>
          </a:xfrm>
          <a:prstGeom prst="rect">
            <a:avLst/>
          </a:prstGeom>
        </p:spPr>
        <p:txBody>
          <a:bodyPr wrap="none">
            <a:spAutoFit/>
          </a:bodyPr>
          <a:lstStyle/>
          <a:p>
            <a:r>
              <a:rPr lang="en-US" b="1" dirty="0"/>
              <a:t>Tourniquet Test (TT)</a:t>
            </a:r>
            <a:endParaRPr lang="en-US" dirty="0"/>
          </a:p>
        </p:txBody>
      </p:sp>
      <p:sp>
        <p:nvSpPr>
          <p:cNvPr id="7" name="Rectangle 6"/>
          <p:cNvSpPr/>
          <p:nvPr/>
        </p:nvSpPr>
        <p:spPr>
          <a:xfrm>
            <a:off x="5105400" y="4724400"/>
            <a:ext cx="2078582" cy="369332"/>
          </a:xfrm>
          <a:prstGeom prst="rect">
            <a:avLst/>
          </a:prstGeom>
        </p:spPr>
        <p:txBody>
          <a:bodyPr wrap="none">
            <a:spAutoFit/>
          </a:bodyPr>
          <a:lstStyle/>
          <a:p>
            <a:r>
              <a:rPr lang="en-US" b="1" dirty="0"/>
              <a:t>Capillary Refill Time</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152400" y="1295400"/>
          <a:ext cx="8763000" cy="5410201"/>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a:xfrm>
            <a:off x="1447800" y="274638"/>
            <a:ext cx="5791200" cy="1143000"/>
          </a:xfrm>
        </p:spPr>
        <p:txBody>
          <a:bodyPr>
            <a:normAutofit/>
          </a:bodyPr>
          <a:lstStyle/>
          <a:p>
            <a:r>
              <a:rPr lang="en-US" sz="2800" b="1" dirty="0" smtClean="0"/>
              <a:t>Dengue Cases and Death- 2000 to September 2018</a:t>
            </a:r>
            <a:endParaRPr lang="en-US" sz="2800" b="1" dirty="0"/>
          </a:p>
        </p:txBody>
      </p:sp>
      <p:sp>
        <p:nvSpPr>
          <p:cNvPr id="5" name="Content Placeholder 4"/>
          <p:cNvSpPr>
            <a:spLocks noGrp="1"/>
          </p:cNvSpPr>
          <p:nvPr>
            <p:ph idx="1"/>
          </p:nvPr>
        </p:nvSpPr>
        <p:spPr>
          <a:xfrm>
            <a:off x="228600" y="1295400"/>
            <a:ext cx="8763000" cy="5029200"/>
          </a:xfrm>
        </p:spPr>
        <p:txBody>
          <a:bodyPr/>
          <a:lstStyle/>
          <a:p>
            <a:pPr>
              <a:buNone/>
            </a:pPr>
            <a:endParaRPr lang="en-US"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b="0" dirty="0"/>
              <a:t>WHO classification of dengue infections and </a:t>
            </a:r>
            <a:r>
              <a:rPr lang="en-US" sz="3200" b="0" dirty="0">
                <a:solidFill>
                  <a:srgbClr val="FF0000"/>
                </a:solidFill>
              </a:rPr>
              <a:t>grading of severity of </a:t>
            </a:r>
            <a:r>
              <a:rPr lang="en-US" sz="3200" b="0" dirty="0" smtClean="0">
                <a:solidFill>
                  <a:srgbClr val="FF0000"/>
                </a:solidFill>
              </a:rPr>
              <a:t>DHF ( </a:t>
            </a:r>
            <a:r>
              <a:rPr lang="en-US" sz="3200" b="0" dirty="0" err="1" smtClean="0">
                <a:solidFill>
                  <a:srgbClr val="FF0000"/>
                </a:solidFill>
              </a:rPr>
              <a:t>Obsolate</a:t>
            </a:r>
            <a:r>
              <a:rPr lang="en-US" sz="3200" b="0" dirty="0" smtClean="0">
                <a:solidFill>
                  <a:srgbClr val="FF0000"/>
                </a:solidFill>
              </a:rPr>
              <a:t> Now)</a:t>
            </a:r>
            <a:endParaRPr lang="en-US" sz="3200" dirty="0">
              <a:solidFill>
                <a:srgbClr val="FF0000"/>
              </a:solidFill>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52639"/>
          <a:stretch/>
        </p:blipFill>
        <p:spPr bwMode="auto">
          <a:xfrm>
            <a:off x="0" y="1371600"/>
            <a:ext cx="9126198" cy="548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07412832"/>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7056"/>
            <a:ext cx="6848341" cy="610820"/>
          </a:xfrm>
        </p:spPr>
        <p:txBody>
          <a:bodyPr>
            <a:noAutofit/>
          </a:bodyPr>
          <a:lstStyle/>
          <a:p>
            <a:pPr algn="l"/>
            <a:r>
              <a:rPr lang="en-US" sz="4000" b="1" dirty="0" smtClean="0">
                <a:solidFill>
                  <a:schemeClr val="bg1"/>
                </a:solidFill>
                <a:latin typeface="Times New Roman" panose="02020603050405020304" pitchFamily="18" charset="0"/>
                <a:cs typeface="Times New Roman" panose="02020603050405020304" pitchFamily="18" charset="0"/>
              </a:rPr>
              <a:t>Dengue Case </a:t>
            </a:r>
            <a:r>
              <a:rPr lang="en-US" sz="4000" b="1" dirty="0">
                <a:solidFill>
                  <a:schemeClr val="bg1"/>
                </a:solidFill>
                <a:latin typeface="Times New Roman" panose="02020603050405020304" pitchFamily="18" charset="0"/>
                <a:cs typeface="Times New Roman" panose="02020603050405020304" pitchFamily="18" charset="0"/>
              </a:rPr>
              <a:t>C</a:t>
            </a:r>
            <a:r>
              <a:rPr lang="en-US" sz="4000" b="1" dirty="0" smtClean="0">
                <a:solidFill>
                  <a:schemeClr val="bg1"/>
                </a:solidFill>
                <a:latin typeface="Times New Roman" panose="02020603050405020304" pitchFamily="18" charset="0"/>
                <a:cs typeface="Times New Roman" panose="02020603050405020304" pitchFamily="18" charset="0"/>
              </a:rPr>
              <a:t>lassification by </a:t>
            </a:r>
            <a:r>
              <a:rPr lang="en-US" sz="4000" b="1" dirty="0" smtClean="0">
                <a:solidFill>
                  <a:srgbClr val="FF0000"/>
                </a:solidFill>
                <a:latin typeface="Times New Roman" panose="02020603050405020304" pitchFamily="18" charset="0"/>
                <a:cs typeface="Times New Roman" panose="02020603050405020304" pitchFamily="18" charset="0"/>
              </a:rPr>
              <a:t>Severity</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228600" y="1447800"/>
            <a:ext cx="8458200" cy="4147739"/>
          </a:xfrm>
          <a:prstGeom prst="rect">
            <a:avLst/>
          </a:prstGeom>
        </p:spPr>
        <p:txBody>
          <a:bodyPr wrap="square">
            <a:spAutoFit/>
          </a:bodyPr>
          <a:lstStyle/>
          <a:p>
            <a:pPr>
              <a:lnSpc>
                <a:spcPct val="150000"/>
              </a:lnSpc>
            </a:pPr>
            <a:r>
              <a:rPr lang="en-US" sz="3600" b="0" i="0" u="none" strike="noStrike" baseline="0" dirty="0" smtClean="0">
                <a:solidFill>
                  <a:schemeClr val="bg1"/>
                </a:solidFill>
                <a:latin typeface="Times New Roman" panose="02020603050405020304" pitchFamily="18" charset="0"/>
                <a:cs typeface="Times New Roman" panose="02020603050405020304" pitchFamily="18" charset="0"/>
              </a:rPr>
              <a:t>This clinical guide uses three categories for case management:</a:t>
            </a:r>
          </a:p>
          <a:p>
            <a:pPr>
              <a:lnSpc>
                <a:spcPct val="150000"/>
              </a:lnSpc>
            </a:pPr>
            <a:r>
              <a:rPr lang="en-US" sz="3600" dirty="0" smtClean="0">
                <a:solidFill>
                  <a:schemeClr val="bg1"/>
                </a:solidFill>
                <a:latin typeface="Times New Roman" panose="02020603050405020304" pitchFamily="18" charset="0"/>
                <a:cs typeface="Times New Roman" panose="02020603050405020304" pitchFamily="18" charset="0"/>
              </a:rPr>
              <a:t>1.Group –A ( mild)</a:t>
            </a:r>
          </a:p>
          <a:p>
            <a:pPr>
              <a:lnSpc>
                <a:spcPct val="150000"/>
              </a:lnSpc>
            </a:pPr>
            <a:r>
              <a:rPr lang="en-US" sz="3600" b="0" i="0" u="none" strike="noStrike" baseline="0" dirty="0" smtClean="0">
                <a:solidFill>
                  <a:schemeClr val="bg1"/>
                </a:solidFill>
                <a:latin typeface="Times New Roman" panose="02020603050405020304" pitchFamily="18" charset="0"/>
                <a:cs typeface="Times New Roman" panose="02020603050405020304" pitchFamily="18" charset="0"/>
              </a:rPr>
              <a:t>2.Group-</a:t>
            </a:r>
            <a:r>
              <a:rPr lang="en-US" sz="3600" b="0" i="0" u="none" strike="noStrike" dirty="0" smtClean="0">
                <a:solidFill>
                  <a:schemeClr val="bg1"/>
                </a:solidFill>
                <a:latin typeface="Times New Roman" panose="02020603050405020304" pitchFamily="18" charset="0"/>
                <a:cs typeface="Times New Roman" panose="02020603050405020304" pitchFamily="18" charset="0"/>
              </a:rPr>
              <a:t> B  (Moderate)</a:t>
            </a:r>
          </a:p>
          <a:p>
            <a:pPr>
              <a:lnSpc>
                <a:spcPct val="150000"/>
              </a:lnSpc>
            </a:pPr>
            <a:r>
              <a:rPr lang="en-US" sz="3600" baseline="0" dirty="0" smtClean="0">
                <a:solidFill>
                  <a:schemeClr val="bg1"/>
                </a:solidFill>
                <a:latin typeface="Times New Roman" panose="02020603050405020304" pitchFamily="18" charset="0"/>
                <a:cs typeface="Times New Roman" panose="02020603050405020304" pitchFamily="18" charset="0"/>
              </a:rPr>
              <a:t>3. Group</a:t>
            </a:r>
            <a:r>
              <a:rPr lang="en-US" sz="3600" dirty="0" smtClean="0">
                <a:solidFill>
                  <a:schemeClr val="bg1"/>
                </a:solidFill>
                <a:latin typeface="Times New Roman" panose="02020603050405020304" pitchFamily="18" charset="0"/>
                <a:cs typeface="Times New Roman" panose="02020603050405020304" pitchFamily="18" charset="0"/>
              </a:rPr>
              <a:t> – C  (Severe)</a:t>
            </a:r>
            <a:endParaRPr lang="en-US" sz="3600" b="0" i="0" u="none" strike="noStrike" baseline="0" dirty="0" smtClean="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171915708"/>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7620000" cy="5257800"/>
          </a:xfrm>
        </p:spPr>
        <p:txBody>
          <a:bodyPr>
            <a:normAutofit/>
          </a:bodyPr>
          <a:lstStyle/>
          <a:p>
            <a:pPr marL="0" indent="0">
              <a:buNone/>
            </a:pPr>
            <a:r>
              <a:rPr lang="en-US" sz="2800" b="1" dirty="0" smtClean="0">
                <a:solidFill>
                  <a:srgbClr val="FF0000"/>
                </a:solidFill>
                <a:latin typeface="Times New Roman" panose="02020603050405020304" pitchFamily="18" charset="0"/>
                <a:cs typeface="Times New Roman" panose="02020603050405020304" pitchFamily="18" charset="0"/>
              </a:rPr>
              <a:t>Patients Group A </a:t>
            </a:r>
            <a:r>
              <a:rPr lang="en-US" sz="2800" b="1" dirty="0" smtClean="0">
                <a:solidFill>
                  <a:schemeClr val="bg1"/>
                </a:solidFill>
                <a:latin typeface="Times New Roman" panose="02020603050405020304" pitchFamily="18" charset="0"/>
                <a:cs typeface="Times New Roman" panose="02020603050405020304" pitchFamily="18" charset="0"/>
              </a:rPr>
              <a:t>: Dengue Patient without warning sign.</a:t>
            </a:r>
            <a:endParaRPr lang="en-US" sz="2800" b="1"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2800" b="1" dirty="0" smtClean="0">
              <a:solidFill>
                <a:schemeClr val="bg1"/>
              </a:solidFill>
              <a:latin typeface="Times New Roman" panose="02020603050405020304" pitchFamily="18" charset="0"/>
              <a:cs typeface="Times New Roman" panose="02020603050405020304" pitchFamily="18" charset="0"/>
            </a:endParaRPr>
          </a:p>
          <a:p>
            <a:pPr marL="0" indent="0">
              <a:buNone/>
            </a:pPr>
            <a:endParaRPr lang="en-US" sz="2800" b="1" dirty="0">
              <a:solidFill>
                <a:schemeClr val="bg1"/>
              </a:solidFill>
              <a:latin typeface="Times New Roman" panose="02020603050405020304" pitchFamily="18" charset="0"/>
              <a:cs typeface="Times New Roman" panose="02020603050405020304" pitchFamily="18" charset="0"/>
            </a:endParaRPr>
          </a:p>
          <a:p>
            <a:pPr marL="0" indent="0">
              <a:buNone/>
            </a:pPr>
            <a:r>
              <a:rPr lang="en-US" sz="2800" b="1" dirty="0" smtClean="0">
                <a:solidFill>
                  <a:srgbClr val="FF0000"/>
                </a:solidFill>
                <a:latin typeface="Times New Roman" panose="02020603050405020304" pitchFamily="18" charset="0"/>
                <a:cs typeface="Times New Roman" panose="02020603050405020304" pitchFamily="18" charset="0"/>
              </a:rPr>
              <a:t>Patient Group B </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a:solidFill>
                  <a:schemeClr val="bg1"/>
                </a:solidFill>
                <a:latin typeface="Times New Roman" panose="02020603050405020304" pitchFamily="18" charset="0"/>
                <a:cs typeface="Times New Roman" panose="02020603050405020304" pitchFamily="18" charset="0"/>
              </a:rPr>
              <a:t>Dengue Patient </a:t>
            </a:r>
            <a:r>
              <a:rPr lang="en-US" sz="2800" b="1" dirty="0" smtClean="0">
                <a:solidFill>
                  <a:schemeClr val="bg1"/>
                </a:solidFill>
                <a:latin typeface="Times New Roman" panose="02020603050405020304" pitchFamily="18" charset="0"/>
                <a:cs typeface="Times New Roman" panose="02020603050405020304" pitchFamily="18" charset="0"/>
              </a:rPr>
              <a:t>with </a:t>
            </a:r>
            <a:r>
              <a:rPr lang="en-US" sz="2800" b="1" dirty="0">
                <a:solidFill>
                  <a:schemeClr val="bg1"/>
                </a:solidFill>
                <a:latin typeface="Times New Roman" panose="02020603050405020304" pitchFamily="18" charset="0"/>
                <a:cs typeface="Times New Roman" panose="02020603050405020304" pitchFamily="18" charset="0"/>
              </a:rPr>
              <a:t>warning sign</a:t>
            </a:r>
            <a:r>
              <a:rPr lang="en-US" sz="2800" b="1" dirty="0" smtClean="0">
                <a:solidFill>
                  <a:schemeClr val="bg1"/>
                </a:solidFill>
                <a:latin typeface="Times New Roman" panose="02020603050405020304" pitchFamily="18" charset="0"/>
                <a:cs typeface="Times New Roman" panose="02020603050405020304" pitchFamily="18" charset="0"/>
              </a:rPr>
              <a:t>.</a:t>
            </a:r>
          </a:p>
          <a:p>
            <a:pPr marL="0" indent="0">
              <a:buNone/>
            </a:pPr>
            <a:endParaRPr lang="en-US" sz="2800" b="1"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2800" b="1" dirty="0" smtClean="0">
              <a:solidFill>
                <a:schemeClr val="bg1"/>
              </a:solidFill>
              <a:latin typeface="Times New Roman" panose="02020603050405020304" pitchFamily="18" charset="0"/>
              <a:cs typeface="Times New Roman" panose="02020603050405020304" pitchFamily="18" charset="0"/>
            </a:endParaRPr>
          </a:p>
          <a:p>
            <a:pPr marL="0" indent="0">
              <a:buNone/>
            </a:pPr>
            <a:r>
              <a:rPr lang="en-US" sz="2800" b="1" dirty="0" smtClean="0">
                <a:solidFill>
                  <a:srgbClr val="FF0000"/>
                </a:solidFill>
                <a:latin typeface="Times New Roman" panose="02020603050405020304" pitchFamily="18" charset="0"/>
                <a:cs typeface="Times New Roman" panose="02020603050405020304" pitchFamily="18" charset="0"/>
              </a:rPr>
              <a:t>Patient Group C</a:t>
            </a:r>
            <a:r>
              <a:rPr lang="en-US" sz="2800" b="1" dirty="0" smtClean="0">
                <a:solidFill>
                  <a:schemeClr val="bg1"/>
                </a:solidFill>
                <a:latin typeface="Times New Roman" panose="02020603050405020304" pitchFamily="18" charset="0"/>
                <a:cs typeface="Times New Roman" panose="02020603050405020304" pitchFamily="18" charset="0"/>
              </a:rPr>
              <a:t>: Dengue Patient with critical phase of the disease</a:t>
            </a:r>
            <a:endParaRPr lang="en-US" sz="2800" b="1" dirty="0">
              <a:solidFill>
                <a:schemeClr val="bg1"/>
              </a:solidFill>
              <a:latin typeface="Times New Roman" panose="02020603050405020304" pitchFamily="18" charset="0"/>
              <a:cs typeface="Times New Roman" panose="02020603050405020304" pitchFamily="18" charset="0"/>
            </a:endParaRPr>
          </a:p>
          <a:p>
            <a:pPr marL="0" indent="0">
              <a:buNone/>
            </a:pPr>
            <a:endParaRPr lang="en-US"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9346445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3"/>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วงรี 2"/>
          <p:cNvSpPr/>
          <p:nvPr/>
        </p:nvSpPr>
        <p:spPr>
          <a:xfrm>
            <a:off x="2843213" y="6092825"/>
            <a:ext cx="2665412" cy="6207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5" name="ตัวเชื่อมต่อตรง 4"/>
          <p:cNvCxnSpPr/>
          <p:nvPr/>
        </p:nvCxnSpPr>
        <p:spPr>
          <a:xfrm>
            <a:off x="611188" y="4508500"/>
            <a:ext cx="1081087" cy="0"/>
          </a:xfrm>
          <a:prstGeom prst="line">
            <a:avLst/>
          </a:prstGeom>
          <a:ln w="25400" cmpd="sng">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 name="ตัวเชื่อมต่อตรง 5"/>
          <p:cNvCxnSpPr/>
          <p:nvPr/>
        </p:nvCxnSpPr>
        <p:spPr>
          <a:xfrm>
            <a:off x="611188" y="5876925"/>
            <a:ext cx="1081087" cy="0"/>
          </a:xfrm>
          <a:prstGeom prst="line">
            <a:avLst/>
          </a:prstGeom>
          <a:ln w="25400" cmpd="sng">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 name="ตัวเชื่อมต่อตรง 6"/>
          <p:cNvCxnSpPr/>
          <p:nvPr/>
        </p:nvCxnSpPr>
        <p:spPr>
          <a:xfrm>
            <a:off x="3203575" y="4221163"/>
            <a:ext cx="1081088" cy="0"/>
          </a:xfrm>
          <a:prstGeom prst="line">
            <a:avLst/>
          </a:prstGeom>
          <a:ln w="25400" cmpd="sng">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p:cNvCxnSpPr/>
          <p:nvPr/>
        </p:nvCxnSpPr>
        <p:spPr>
          <a:xfrm>
            <a:off x="3203575" y="5013325"/>
            <a:ext cx="1296988" cy="0"/>
          </a:xfrm>
          <a:prstGeom prst="line">
            <a:avLst/>
          </a:prstGeom>
          <a:ln w="25400" cmpd="sng">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4" name="ตัวเชื่อมต่อตรง 13"/>
          <p:cNvCxnSpPr/>
          <p:nvPr/>
        </p:nvCxnSpPr>
        <p:spPr>
          <a:xfrm>
            <a:off x="3203575" y="3933825"/>
            <a:ext cx="1873250" cy="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 name="ตัวเชื่อมต่อตรง 15"/>
          <p:cNvCxnSpPr/>
          <p:nvPr/>
        </p:nvCxnSpPr>
        <p:spPr>
          <a:xfrm>
            <a:off x="3203575" y="6092825"/>
            <a:ext cx="1081088" cy="0"/>
          </a:xfrm>
          <a:prstGeom prst="line">
            <a:avLst/>
          </a:prstGeom>
          <a:ln w="25400" cmpd="sng">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16"/>
          <p:cNvCxnSpPr/>
          <p:nvPr/>
        </p:nvCxnSpPr>
        <p:spPr>
          <a:xfrm>
            <a:off x="3203575" y="5805488"/>
            <a:ext cx="1873250" cy="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p:cNvCxnSpPr/>
          <p:nvPr/>
        </p:nvCxnSpPr>
        <p:spPr>
          <a:xfrm>
            <a:off x="3203575" y="5589588"/>
            <a:ext cx="1873250" cy="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p:cNvCxnSpPr/>
          <p:nvPr/>
        </p:nvCxnSpPr>
        <p:spPr>
          <a:xfrm>
            <a:off x="6227763" y="5373688"/>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ตัวเชื่อมต่อตรง 21"/>
          <p:cNvCxnSpPr/>
          <p:nvPr/>
        </p:nvCxnSpPr>
        <p:spPr>
          <a:xfrm>
            <a:off x="6227763" y="5445125"/>
            <a:ext cx="1512887"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ตัวเชื่อมต่อตรง 22"/>
          <p:cNvCxnSpPr/>
          <p:nvPr/>
        </p:nvCxnSpPr>
        <p:spPr>
          <a:xfrm>
            <a:off x="6380163" y="6524625"/>
            <a:ext cx="1512887"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ตัวเชื่อมต่อตรง 24"/>
          <p:cNvCxnSpPr/>
          <p:nvPr/>
        </p:nvCxnSpPr>
        <p:spPr>
          <a:xfrm>
            <a:off x="6372225" y="6021388"/>
            <a:ext cx="1655763"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p:cNvCxnSpPr/>
          <p:nvPr/>
        </p:nvCxnSpPr>
        <p:spPr>
          <a:xfrm>
            <a:off x="6372225" y="6308725"/>
            <a:ext cx="1871663"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p:cNvCxnSpPr/>
          <p:nvPr/>
        </p:nvCxnSpPr>
        <p:spPr>
          <a:xfrm>
            <a:off x="611188" y="5013325"/>
            <a:ext cx="1008062"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364051839"/>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09800"/>
            <a:ext cx="9144000" cy="1600200"/>
          </a:xfrm>
        </p:spPr>
        <p:txBody>
          <a:bodyPr>
            <a:normAutofit/>
          </a:bodyPr>
          <a:lstStyle/>
          <a:p>
            <a:pPr algn="l"/>
            <a:r>
              <a:rPr lang="en-US" sz="4400" b="1" dirty="0" smtClean="0">
                <a:solidFill>
                  <a:schemeClr val="accent1"/>
                </a:solidFill>
                <a:latin typeface="Times New Roman" panose="02020603050405020304" pitchFamily="18" charset="0"/>
                <a:cs typeface="Times New Roman" panose="02020603050405020304" pitchFamily="18" charset="0"/>
              </a:rPr>
              <a:t>Management</a:t>
            </a:r>
            <a:r>
              <a:rPr sz="4400" b="1" smtClean="0">
                <a:solidFill>
                  <a:schemeClr val="accent1"/>
                </a:solidFill>
                <a:latin typeface="Times New Roman" panose="02020603050405020304" pitchFamily="18" charset="0"/>
                <a:cs typeface="Times New Roman" panose="02020603050405020304" pitchFamily="18" charset="0"/>
              </a:rPr>
              <a:t> </a:t>
            </a:r>
            <a:r>
              <a:rPr sz="4400" b="1" dirty="0" smtClean="0">
                <a:solidFill>
                  <a:schemeClr val="accent1"/>
                </a:solidFill>
                <a:latin typeface="Times New Roman" panose="02020603050405020304" pitchFamily="18" charset="0"/>
                <a:cs typeface="Times New Roman" panose="02020603050405020304" pitchFamily="18" charset="0"/>
              </a:rPr>
              <a:t>According to Group A-C</a:t>
            </a:r>
            <a:endParaRPr lang="en-US"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1600200"/>
            <a:ext cx="9144000" cy="685800"/>
          </a:xfrm>
        </p:spPr>
        <p:txBody>
          <a:bodyPr>
            <a:normAutofit fontScale="92500" lnSpcReduction="20000"/>
          </a:bodyPr>
          <a:lstStyle/>
          <a:p>
            <a:pPr marL="0" indent="0">
              <a:buNone/>
            </a:pPr>
            <a:r>
              <a:rPr lang="en-US" sz="5000" b="1" dirty="0" smtClean="0">
                <a:solidFill>
                  <a:srgbClr val="002060"/>
                </a:solidFill>
              </a:rPr>
              <a:t> </a:t>
            </a:r>
            <a:endParaRPr lang="en-US" sz="5000" dirty="0">
              <a:solidFill>
                <a:srgbClr val="002060"/>
              </a:solidFill>
            </a:endParaRPr>
          </a:p>
        </p:txBody>
      </p:sp>
    </p:spTree>
    <p:extLst>
      <p:ext uri="{BB962C8B-B14F-4D97-AF65-F5344CB8AC3E}">
        <p14:creationId xmlns:p14="http://schemas.microsoft.com/office/powerpoint/2010/main" xmlns="" val="7580933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531" y="391451"/>
            <a:ext cx="8229600" cy="610820"/>
          </a:xfrm>
        </p:spPr>
        <p:txBody>
          <a:bodyPr>
            <a:noAutofit/>
          </a:bodyPr>
          <a:lstStyle/>
          <a:p>
            <a:pPr algn="l"/>
            <a:r>
              <a:rPr lang="en-US" sz="4000" b="1" dirty="0" smtClean="0">
                <a:solidFill>
                  <a:schemeClr val="accent1"/>
                </a:solidFill>
                <a:latin typeface="Times New Roman" panose="02020603050405020304" pitchFamily="18" charset="0"/>
                <a:cs typeface="Times New Roman" panose="02020603050405020304" pitchFamily="18" charset="0"/>
              </a:rPr>
              <a:t>Group – A  (May be sent at home)</a:t>
            </a:r>
            <a:endParaRPr lang="en-US" sz="4000" b="1"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algn="just"/>
            <a:r>
              <a:rPr lang="en-US" sz="3200" b="1" dirty="0" smtClean="0">
                <a:solidFill>
                  <a:srgbClr val="FF0000"/>
                </a:solidFill>
                <a:latin typeface="Times New Roman" panose="02020603050405020304" pitchFamily="18" charset="0"/>
                <a:cs typeface="Times New Roman" panose="02020603050405020304" pitchFamily="18" charset="0"/>
              </a:rPr>
              <a:t>Group-A criteria:</a:t>
            </a:r>
          </a:p>
          <a:p>
            <a:pPr marL="800100" lvl="2" indent="0" algn="just">
              <a:buNone/>
            </a:pPr>
            <a:r>
              <a:rPr lang="en-US" sz="3200" dirty="0" smtClean="0">
                <a:solidFill>
                  <a:schemeClr val="tx2"/>
                </a:solidFill>
                <a:latin typeface="Times New Roman" panose="02020603050405020304" pitchFamily="18" charset="0"/>
                <a:cs typeface="Times New Roman" panose="02020603050405020304" pitchFamily="18" charset="0"/>
              </a:rPr>
              <a:t>Patient who don’t have warning sign</a:t>
            </a:r>
          </a:p>
          <a:p>
            <a:pPr marL="800100" lvl="2" indent="0" algn="just">
              <a:buNone/>
            </a:pPr>
            <a:r>
              <a:rPr lang="en-US" sz="3200" dirty="0" smtClean="0">
                <a:solidFill>
                  <a:schemeClr val="tx2"/>
                </a:solidFill>
                <a:latin typeface="Times New Roman" panose="02020603050405020304" pitchFamily="18" charset="0"/>
                <a:cs typeface="Times New Roman" panose="02020603050405020304" pitchFamily="18" charset="0"/>
              </a:rPr>
              <a:t>And</a:t>
            </a:r>
          </a:p>
          <a:p>
            <a:pPr marL="800100" lvl="2" indent="0" algn="just">
              <a:buNone/>
            </a:pPr>
            <a:r>
              <a:rPr lang="en-US" sz="3200" dirty="0" smtClean="0">
                <a:solidFill>
                  <a:schemeClr val="tx2"/>
                </a:solidFill>
                <a:latin typeface="Times New Roman" panose="02020603050405020304" pitchFamily="18" charset="0"/>
                <a:cs typeface="Times New Roman" panose="02020603050405020304" pitchFamily="18" charset="0"/>
              </a:rPr>
              <a:t>Who are able-</a:t>
            </a:r>
          </a:p>
          <a:p>
            <a:pPr marL="800100" lvl="2" indent="0" algn="just">
              <a:buNone/>
            </a:pPr>
            <a:r>
              <a:rPr lang="en-US" sz="3200" dirty="0" smtClean="0">
                <a:solidFill>
                  <a:schemeClr val="tx2"/>
                </a:solidFill>
                <a:latin typeface="Times New Roman" panose="02020603050405020304" pitchFamily="18" charset="0"/>
                <a:cs typeface="Times New Roman" panose="02020603050405020304" pitchFamily="18" charset="0"/>
              </a:rPr>
              <a:t>-to tolerate adequate amount of ORAL fluids</a:t>
            </a:r>
          </a:p>
          <a:p>
            <a:pPr marL="800100" lvl="2" indent="0" algn="just">
              <a:buNone/>
            </a:pPr>
            <a:r>
              <a:rPr lang="en-US" sz="3200" dirty="0" smtClean="0">
                <a:solidFill>
                  <a:schemeClr val="tx2"/>
                </a:solidFill>
                <a:latin typeface="Times New Roman" panose="02020603050405020304" pitchFamily="18" charset="0"/>
                <a:cs typeface="Times New Roman" panose="02020603050405020304" pitchFamily="18" charset="0"/>
              </a:rPr>
              <a:t>-to pass urine at least once in every 6 hours</a:t>
            </a:r>
            <a:endParaRPr lang="en-US" sz="32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164304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191" y="314177"/>
            <a:ext cx="8229600" cy="610820"/>
          </a:xfrm>
        </p:spPr>
        <p:txBody>
          <a:bodyPr>
            <a:noAutofit/>
          </a:bodyPr>
          <a:lstStyle/>
          <a:p>
            <a:pPr algn="l"/>
            <a:r>
              <a:rPr lang="en-US" sz="4000" b="1" dirty="0" smtClean="0">
                <a:solidFill>
                  <a:schemeClr val="bg1"/>
                </a:solidFill>
                <a:latin typeface="Times New Roman" panose="02020603050405020304" pitchFamily="18" charset="0"/>
                <a:cs typeface="Times New Roman" panose="02020603050405020304" pitchFamily="18" charset="0"/>
              </a:rPr>
              <a:t>Group-A (Laboratory test)</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00670" y="1447800"/>
            <a:ext cx="8229600" cy="4899147"/>
          </a:xfrm>
        </p:spPr>
        <p:txBody>
          <a:bodyPr>
            <a:normAutofit/>
          </a:bodyPr>
          <a:lstStyle/>
          <a:p>
            <a:r>
              <a:rPr lang="en-US" sz="4000" dirty="0" smtClean="0">
                <a:solidFill>
                  <a:schemeClr val="tx2"/>
                </a:solidFill>
                <a:latin typeface="Times New Roman" panose="02020603050405020304" pitchFamily="18" charset="0"/>
                <a:cs typeface="Times New Roman" panose="02020603050405020304" pitchFamily="18" charset="0"/>
              </a:rPr>
              <a:t>Complete Blood Count (CBC)</a:t>
            </a:r>
          </a:p>
          <a:p>
            <a:r>
              <a:rPr lang="en-US" sz="4000" dirty="0" err="1" smtClean="0">
                <a:solidFill>
                  <a:schemeClr val="tx2"/>
                </a:solidFill>
                <a:latin typeface="Times New Roman" panose="02020603050405020304" pitchFamily="18" charset="0"/>
                <a:cs typeface="Times New Roman" panose="02020603050405020304" pitchFamily="18" charset="0"/>
              </a:rPr>
              <a:t>Hematocrit</a:t>
            </a:r>
            <a:r>
              <a:rPr lang="en-US" sz="4000" dirty="0" smtClean="0">
                <a:solidFill>
                  <a:schemeClr val="tx2"/>
                </a:solidFill>
                <a:latin typeface="Times New Roman" panose="02020603050405020304" pitchFamily="18" charset="0"/>
                <a:cs typeface="Times New Roman" panose="02020603050405020304" pitchFamily="18" charset="0"/>
              </a:rPr>
              <a:t> (HCT)</a:t>
            </a:r>
          </a:p>
          <a:p>
            <a:r>
              <a:rPr lang="en-US" sz="4000" dirty="0" smtClean="0">
                <a:solidFill>
                  <a:schemeClr val="tx2"/>
                </a:solidFill>
                <a:latin typeface="Times New Roman" panose="02020603050405020304" pitchFamily="18" charset="0"/>
                <a:cs typeface="Times New Roman" panose="02020603050405020304" pitchFamily="18" charset="0"/>
              </a:rPr>
              <a:t>SGOT/SGPT</a:t>
            </a:r>
          </a:p>
          <a:p>
            <a:r>
              <a:rPr lang="en-US" sz="4000" dirty="0" smtClean="0">
                <a:solidFill>
                  <a:schemeClr val="tx2"/>
                </a:solidFill>
                <a:latin typeface="Times New Roman" panose="02020603050405020304" pitchFamily="18" charset="0"/>
                <a:cs typeface="Times New Roman" panose="02020603050405020304" pitchFamily="18" charset="0"/>
              </a:rPr>
              <a:t>NS1 antigen for Dengue ( </a:t>
            </a:r>
            <a:r>
              <a:rPr lang="en-US" sz="4000" dirty="0" err="1" smtClean="0">
                <a:solidFill>
                  <a:schemeClr val="tx2"/>
                </a:solidFill>
                <a:latin typeface="Times New Roman" panose="02020603050405020304" pitchFamily="18" charset="0"/>
                <a:cs typeface="Times New Roman" panose="02020603050405020304" pitchFamily="18" charset="0"/>
              </a:rPr>
              <a:t>upto</a:t>
            </a:r>
            <a:r>
              <a:rPr lang="en-US" sz="4000" dirty="0" smtClean="0">
                <a:solidFill>
                  <a:schemeClr val="tx2"/>
                </a:solidFill>
                <a:latin typeface="Times New Roman" panose="02020603050405020304" pitchFamily="18" charset="0"/>
                <a:cs typeface="Times New Roman" panose="02020603050405020304" pitchFamily="18" charset="0"/>
              </a:rPr>
              <a:t> 5 days of onset of fever)</a:t>
            </a:r>
            <a:endParaRPr lang="en-US" sz="40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7420684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191" y="301298"/>
            <a:ext cx="8229600" cy="610820"/>
          </a:xfrm>
        </p:spPr>
        <p:txBody>
          <a:bodyPr>
            <a:noAutofit/>
          </a:bodyPr>
          <a:lstStyle/>
          <a:p>
            <a:pPr algn="l"/>
            <a:r>
              <a:rPr lang="en-US" sz="4000" b="1" dirty="0" smtClean="0">
                <a:solidFill>
                  <a:schemeClr val="accent1"/>
                </a:solidFill>
                <a:latin typeface="Times New Roman" panose="02020603050405020304" pitchFamily="18" charset="0"/>
                <a:cs typeface="Times New Roman" panose="02020603050405020304" pitchFamily="18" charset="0"/>
              </a:rPr>
              <a:t>GROUP –A (Management)</a:t>
            </a:r>
            <a:endParaRPr lang="en-US" sz="4000" b="1"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1219201"/>
            <a:ext cx="9144000" cy="5486400"/>
          </a:xfrm>
        </p:spPr>
        <p:txBody>
          <a:bodyPr>
            <a:normAutofit fontScale="77500" lnSpcReduction="20000"/>
          </a:bodyPr>
          <a:lstStyle/>
          <a:p>
            <a:pPr marL="0" indent="0">
              <a:buNone/>
            </a:pPr>
            <a:endParaRPr lang="en-US" dirty="0" smtClean="0">
              <a:solidFill>
                <a:schemeClr val="tx2"/>
              </a:solidFill>
            </a:endParaRPr>
          </a:p>
          <a:p>
            <a:pPr algn="just"/>
            <a:r>
              <a:rPr lang="en-US" sz="4000" dirty="0">
                <a:solidFill>
                  <a:schemeClr val="tx2"/>
                </a:solidFill>
                <a:latin typeface="Times New Roman" panose="02020603050405020304" pitchFamily="18" charset="0"/>
                <a:cs typeface="Times New Roman" panose="02020603050405020304" pitchFamily="18" charset="0"/>
              </a:rPr>
              <a:t>A</a:t>
            </a:r>
            <a:r>
              <a:rPr lang="en-US" sz="4000" dirty="0" smtClean="0">
                <a:solidFill>
                  <a:schemeClr val="tx2"/>
                </a:solidFill>
                <a:latin typeface="Times New Roman" panose="02020603050405020304" pitchFamily="18" charset="0"/>
                <a:cs typeface="Times New Roman" panose="02020603050405020304" pitchFamily="18" charset="0"/>
              </a:rPr>
              <a:t>dequate </a:t>
            </a:r>
            <a:r>
              <a:rPr lang="en-US" sz="4000" dirty="0">
                <a:solidFill>
                  <a:schemeClr val="tx2"/>
                </a:solidFill>
                <a:latin typeface="Times New Roman" panose="02020603050405020304" pitchFamily="18" charset="0"/>
                <a:cs typeface="Times New Roman" panose="02020603050405020304" pitchFamily="18" charset="0"/>
              </a:rPr>
              <a:t>bed rest</a:t>
            </a:r>
          </a:p>
          <a:p>
            <a:pPr algn="just"/>
            <a:r>
              <a:rPr lang="en-US" sz="4000" dirty="0">
                <a:solidFill>
                  <a:schemeClr val="tx2"/>
                </a:solidFill>
                <a:latin typeface="Times New Roman" panose="02020603050405020304" pitchFamily="18" charset="0"/>
                <a:cs typeface="Times New Roman" panose="02020603050405020304" pitchFamily="18" charset="0"/>
              </a:rPr>
              <a:t>A</a:t>
            </a:r>
            <a:r>
              <a:rPr lang="en-US" sz="4000" dirty="0" smtClean="0">
                <a:solidFill>
                  <a:schemeClr val="tx2"/>
                </a:solidFill>
                <a:latin typeface="Times New Roman" panose="02020603050405020304" pitchFamily="18" charset="0"/>
                <a:cs typeface="Times New Roman" panose="02020603050405020304" pitchFamily="18" charset="0"/>
              </a:rPr>
              <a:t>dequate </a:t>
            </a:r>
            <a:r>
              <a:rPr lang="en-US" sz="4000" dirty="0">
                <a:solidFill>
                  <a:schemeClr val="tx2"/>
                </a:solidFill>
                <a:latin typeface="Times New Roman" panose="02020603050405020304" pitchFamily="18" charset="0"/>
                <a:cs typeface="Times New Roman" panose="02020603050405020304" pitchFamily="18" charset="0"/>
              </a:rPr>
              <a:t>fluid intake (&gt; 6 glasses for an average-sized </a:t>
            </a:r>
            <a:r>
              <a:rPr lang="en-US" sz="4000" dirty="0" smtClean="0">
                <a:solidFill>
                  <a:schemeClr val="tx2"/>
                </a:solidFill>
                <a:latin typeface="Times New Roman" panose="02020603050405020304" pitchFamily="18" charset="0"/>
                <a:cs typeface="Times New Roman" panose="02020603050405020304" pitchFamily="18" charset="0"/>
              </a:rPr>
              <a:t>adult) </a:t>
            </a:r>
            <a:r>
              <a:rPr lang="en-US" sz="4000" dirty="0">
                <a:solidFill>
                  <a:schemeClr val="tx2"/>
                </a:solidFill>
                <a:latin typeface="Times New Roman" panose="02020603050405020304" pitchFamily="18" charset="0"/>
                <a:cs typeface="Times New Roman" panose="02020603050405020304" pitchFamily="18" charset="0"/>
              </a:rPr>
              <a:t>- e.g. milk, </a:t>
            </a:r>
            <a:r>
              <a:rPr lang="en-US" sz="4000" dirty="0" smtClean="0">
                <a:solidFill>
                  <a:schemeClr val="tx2"/>
                </a:solidFill>
                <a:latin typeface="Times New Roman" panose="02020603050405020304" pitchFamily="18" charset="0"/>
                <a:cs typeface="Times New Roman" panose="02020603050405020304" pitchFamily="18" charset="0"/>
              </a:rPr>
              <a:t>fruit juice </a:t>
            </a:r>
            <a:r>
              <a:rPr lang="en-US" sz="4000" dirty="0">
                <a:solidFill>
                  <a:schemeClr val="tx2"/>
                </a:solidFill>
                <a:latin typeface="Times New Roman" panose="02020603050405020304" pitchFamily="18" charset="0"/>
                <a:cs typeface="Times New Roman" panose="02020603050405020304" pitchFamily="18" charset="0"/>
              </a:rPr>
              <a:t>(</a:t>
            </a:r>
            <a:r>
              <a:rPr lang="en-US" sz="4000" dirty="0" smtClean="0">
                <a:solidFill>
                  <a:schemeClr val="tx2"/>
                </a:solidFill>
                <a:latin typeface="Times New Roman" panose="02020603050405020304" pitchFamily="18" charset="0"/>
                <a:cs typeface="Times New Roman" panose="02020603050405020304" pitchFamily="18" charset="0"/>
              </a:rPr>
              <a:t>caution with </a:t>
            </a:r>
            <a:r>
              <a:rPr lang="en-US" sz="4000" dirty="0">
                <a:solidFill>
                  <a:schemeClr val="tx2"/>
                </a:solidFill>
                <a:latin typeface="Times New Roman" panose="02020603050405020304" pitchFamily="18" charset="0"/>
                <a:cs typeface="Times New Roman" panose="02020603050405020304" pitchFamily="18" charset="0"/>
              </a:rPr>
              <a:t>diabetes patient), oral rehydration solution (ORS) </a:t>
            </a:r>
            <a:r>
              <a:rPr lang="en-US" sz="4000" dirty="0" smtClean="0">
                <a:solidFill>
                  <a:schemeClr val="tx2"/>
                </a:solidFill>
                <a:latin typeface="Times New Roman" panose="02020603050405020304" pitchFamily="18" charset="0"/>
                <a:cs typeface="Times New Roman" panose="02020603050405020304" pitchFamily="18" charset="0"/>
              </a:rPr>
              <a:t>or barley/rice </a:t>
            </a:r>
            <a:r>
              <a:rPr lang="en-US" sz="4000" dirty="0">
                <a:solidFill>
                  <a:schemeClr val="tx2"/>
                </a:solidFill>
                <a:latin typeface="Times New Roman" panose="02020603050405020304" pitchFamily="18" charset="0"/>
                <a:cs typeface="Times New Roman" panose="02020603050405020304" pitchFamily="18" charset="0"/>
              </a:rPr>
              <a:t>water/coconut water </a:t>
            </a:r>
            <a:r>
              <a:rPr lang="en-US" sz="4000" dirty="0" smtClean="0">
                <a:solidFill>
                  <a:schemeClr val="tx2"/>
                </a:solidFill>
                <a:latin typeface="Times New Roman" panose="02020603050405020304" pitchFamily="18" charset="0"/>
                <a:cs typeface="Times New Roman" panose="02020603050405020304" pitchFamily="18" charset="0"/>
              </a:rPr>
              <a:t> Note</a:t>
            </a:r>
            <a:r>
              <a:rPr lang="en-US" sz="4000" dirty="0">
                <a:solidFill>
                  <a:schemeClr val="tx2"/>
                </a:solidFill>
                <a:latin typeface="Times New Roman" panose="02020603050405020304" pitchFamily="18" charset="0"/>
                <a:cs typeface="Times New Roman" panose="02020603050405020304" pitchFamily="18" charset="0"/>
              </a:rPr>
              <a:t>: Plain water </a:t>
            </a:r>
            <a:r>
              <a:rPr lang="en-US" sz="4000" dirty="0" smtClean="0">
                <a:solidFill>
                  <a:schemeClr val="tx2"/>
                </a:solidFill>
                <a:latin typeface="Times New Roman" panose="02020603050405020304" pitchFamily="18" charset="0"/>
                <a:cs typeface="Times New Roman" panose="02020603050405020304" pitchFamily="18" charset="0"/>
              </a:rPr>
              <a:t>alone may </a:t>
            </a:r>
            <a:r>
              <a:rPr lang="en-US" sz="4000" dirty="0">
                <a:solidFill>
                  <a:schemeClr val="tx2"/>
                </a:solidFill>
                <a:latin typeface="Times New Roman" panose="02020603050405020304" pitchFamily="18" charset="0"/>
                <a:cs typeface="Times New Roman" panose="02020603050405020304" pitchFamily="18" charset="0"/>
              </a:rPr>
              <a:t>cause electrolyte imbalance</a:t>
            </a:r>
          </a:p>
          <a:p>
            <a:pPr algn="just"/>
            <a:r>
              <a:rPr lang="en-US" sz="4000" dirty="0">
                <a:solidFill>
                  <a:schemeClr val="tx2"/>
                </a:solidFill>
                <a:latin typeface="Times New Roman" panose="02020603050405020304" pitchFamily="18" charset="0"/>
                <a:cs typeface="Times New Roman" panose="02020603050405020304" pitchFamily="18" charset="0"/>
              </a:rPr>
              <a:t>T</a:t>
            </a:r>
            <a:r>
              <a:rPr lang="en-US" sz="4000" dirty="0" smtClean="0">
                <a:solidFill>
                  <a:schemeClr val="tx2"/>
                </a:solidFill>
                <a:latin typeface="Times New Roman" panose="02020603050405020304" pitchFamily="18" charset="0"/>
                <a:cs typeface="Times New Roman" panose="02020603050405020304" pitchFamily="18" charset="0"/>
              </a:rPr>
              <a:t>ake </a:t>
            </a:r>
            <a:r>
              <a:rPr lang="en-US" sz="4000" dirty="0">
                <a:solidFill>
                  <a:schemeClr val="tx2"/>
                </a:solidFill>
                <a:latin typeface="Times New Roman" panose="02020603050405020304" pitchFamily="18" charset="0"/>
                <a:cs typeface="Times New Roman" panose="02020603050405020304" pitchFamily="18" charset="0"/>
              </a:rPr>
              <a:t>paracetamol (not more than 3 grams per day for </a:t>
            </a:r>
            <a:r>
              <a:rPr lang="en-US" sz="4000" dirty="0" smtClean="0">
                <a:solidFill>
                  <a:schemeClr val="tx2"/>
                </a:solidFill>
                <a:latin typeface="Times New Roman" panose="02020603050405020304" pitchFamily="18" charset="0"/>
                <a:cs typeface="Times New Roman" panose="02020603050405020304" pitchFamily="18" charset="0"/>
              </a:rPr>
              <a:t>adults)</a:t>
            </a:r>
            <a:endParaRPr lang="en-US" sz="4000" dirty="0">
              <a:solidFill>
                <a:schemeClr val="tx2"/>
              </a:solidFill>
              <a:latin typeface="Times New Roman" panose="02020603050405020304" pitchFamily="18" charset="0"/>
              <a:cs typeface="Times New Roman" panose="02020603050405020304" pitchFamily="18" charset="0"/>
            </a:endParaRPr>
          </a:p>
          <a:p>
            <a:pPr algn="just"/>
            <a:r>
              <a:rPr lang="en-US" sz="4000" dirty="0">
                <a:solidFill>
                  <a:schemeClr val="tx2"/>
                </a:solidFill>
                <a:latin typeface="Times New Roman" panose="02020603050405020304" pitchFamily="18" charset="0"/>
                <a:cs typeface="Times New Roman" panose="02020603050405020304" pitchFamily="18" charset="0"/>
              </a:rPr>
              <a:t>T</a:t>
            </a:r>
            <a:r>
              <a:rPr lang="en-US" sz="4000" dirty="0" smtClean="0">
                <a:solidFill>
                  <a:schemeClr val="tx2"/>
                </a:solidFill>
                <a:latin typeface="Times New Roman" panose="02020603050405020304" pitchFamily="18" charset="0"/>
                <a:cs typeface="Times New Roman" panose="02020603050405020304" pitchFamily="18" charset="0"/>
              </a:rPr>
              <a:t>epid </a:t>
            </a:r>
            <a:r>
              <a:rPr lang="en-US" sz="4000" dirty="0">
                <a:solidFill>
                  <a:schemeClr val="tx2"/>
                </a:solidFill>
                <a:latin typeface="Times New Roman" panose="02020603050405020304" pitchFamily="18" charset="0"/>
                <a:cs typeface="Times New Roman" panose="02020603050405020304" pitchFamily="18" charset="0"/>
              </a:rPr>
              <a:t>sponging</a:t>
            </a:r>
          </a:p>
          <a:p>
            <a:pPr algn="just"/>
            <a:r>
              <a:rPr lang="en-US" sz="4000" dirty="0">
                <a:solidFill>
                  <a:schemeClr val="tx2"/>
                </a:solidFill>
                <a:latin typeface="Times New Roman" panose="02020603050405020304" pitchFamily="18" charset="0"/>
                <a:cs typeface="Times New Roman" panose="02020603050405020304" pitchFamily="18" charset="0"/>
              </a:rPr>
              <a:t>L</a:t>
            </a:r>
            <a:r>
              <a:rPr lang="en-US" sz="4000" dirty="0" smtClean="0">
                <a:solidFill>
                  <a:schemeClr val="tx2"/>
                </a:solidFill>
                <a:latin typeface="Times New Roman" panose="02020603050405020304" pitchFamily="18" charset="0"/>
                <a:cs typeface="Times New Roman" panose="02020603050405020304" pitchFamily="18" charset="0"/>
              </a:rPr>
              <a:t>ook </a:t>
            </a:r>
            <a:r>
              <a:rPr lang="en-US" sz="4000" dirty="0">
                <a:solidFill>
                  <a:schemeClr val="tx2"/>
                </a:solidFill>
                <a:latin typeface="Times New Roman" panose="02020603050405020304" pitchFamily="18" charset="0"/>
                <a:cs typeface="Times New Roman" panose="02020603050405020304" pitchFamily="18" charset="0"/>
              </a:rPr>
              <a:t>for mosquito breeding places in and around the home </a:t>
            </a:r>
            <a:r>
              <a:rPr lang="en-US" sz="4000" dirty="0" smtClean="0">
                <a:solidFill>
                  <a:schemeClr val="tx2"/>
                </a:solidFill>
                <a:latin typeface="Times New Roman" panose="02020603050405020304" pitchFamily="18" charset="0"/>
                <a:cs typeface="Times New Roman" panose="02020603050405020304" pitchFamily="18" charset="0"/>
              </a:rPr>
              <a:t>and eliminate them</a:t>
            </a:r>
            <a:endParaRPr lang="en-US" sz="40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9552261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77" y="301815"/>
            <a:ext cx="8229600" cy="610820"/>
          </a:xfrm>
        </p:spPr>
        <p:txBody>
          <a:bodyPr>
            <a:noAutofit/>
          </a:bodyPr>
          <a:lstStyle/>
          <a:p>
            <a:pPr algn="l"/>
            <a:r>
              <a:rPr lang="en-US" sz="4000" b="1" dirty="0" smtClean="0">
                <a:solidFill>
                  <a:schemeClr val="accent1"/>
                </a:solidFill>
                <a:latin typeface="Times New Roman" panose="02020603050405020304" pitchFamily="18" charset="0"/>
                <a:cs typeface="Times New Roman" panose="02020603050405020304" pitchFamily="18" charset="0"/>
              </a:rPr>
              <a:t>Group –A</a:t>
            </a:r>
            <a:endParaRPr lang="en-US" sz="4000" b="1"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143000"/>
            <a:ext cx="7620000" cy="5257800"/>
          </a:xfrm>
        </p:spPr>
        <p:txBody>
          <a:bodyPr>
            <a:noAutofit/>
          </a:bodyPr>
          <a:lstStyle/>
          <a:p>
            <a:pPr marL="0" indent="0">
              <a:buNone/>
            </a:pPr>
            <a:r>
              <a:rPr lang="en-US" sz="3200" b="1" dirty="0" smtClean="0">
                <a:solidFill>
                  <a:srgbClr val="FF0000"/>
                </a:solidFill>
                <a:latin typeface="Times New Roman" panose="02020603050405020304" pitchFamily="18" charset="0"/>
                <a:cs typeface="Times New Roman" panose="02020603050405020304" pitchFamily="18" charset="0"/>
              </a:rPr>
              <a:t>DO NOT TAKE</a:t>
            </a:r>
          </a:p>
          <a:p>
            <a:pPr marL="0" indent="0">
              <a:buNone/>
            </a:pPr>
            <a:endParaRPr lang="en-US" sz="3200" b="1" dirty="0">
              <a:solidFill>
                <a:srgbClr val="FF0000"/>
              </a:solidFill>
              <a:latin typeface="Times New Roman" panose="02020603050405020304" pitchFamily="18" charset="0"/>
              <a:cs typeface="Times New Roman" panose="02020603050405020304" pitchFamily="18" charset="0"/>
            </a:endParaRPr>
          </a:p>
          <a:p>
            <a:pPr algn="just"/>
            <a:r>
              <a:rPr lang="en-US" sz="3200" dirty="0">
                <a:solidFill>
                  <a:schemeClr val="tx2"/>
                </a:solidFill>
                <a:latin typeface="Times New Roman" panose="02020603050405020304" pitchFamily="18" charset="0"/>
                <a:cs typeface="Times New Roman" panose="02020603050405020304" pitchFamily="18" charset="0"/>
              </a:rPr>
              <a:t>Acetylsalicylic acid (aspirin), </a:t>
            </a:r>
            <a:r>
              <a:rPr lang="en-US" sz="3200" dirty="0" err="1">
                <a:solidFill>
                  <a:schemeClr val="tx2"/>
                </a:solidFill>
                <a:latin typeface="Times New Roman" panose="02020603050405020304" pitchFamily="18" charset="0"/>
                <a:cs typeface="Times New Roman" panose="02020603050405020304" pitchFamily="18" charset="0"/>
              </a:rPr>
              <a:t>mefenemic</a:t>
            </a:r>
            <a:r>
              <a:rPr lang="en-US" sz="3200" dirty="0">
                <a:solidFill>
                  <a:schemeClr val="tx2"/>
                </a:solidFill>
                <a:latin typeface="Times New Roman" panose="02020603050405020304" pitchFamily="18" charset="0"/>
                <a:cs typeface="Times New Roman" panose="02020603050405020304" pitchFamily="18" charset="0"/>
              </a:rPr>
              <a:t> acid , ibuprofen </a:t>
            </a:r>
            <a:r>
              <a:rPr lang="en-US" sz="3200" dirty="0" smtClean="0">
                <a:solidFill>
                  <a:schemeClr val="tx2"/>
                </a:solidFill>
                <a:latin typeface="Times New Roman" panose="02020603050405020304" pitchFamily="18" charset="0"/>
                <a:cs typeface="Times New Roman" panose="02020603050405020304" pitchFamily="18" charset="0"/>
              </a:rPr>
              <a:t>or other</a:t>
            </a:r>
            <a:endParaRPr lang="en-US" sz="3200" dirty="0">
              <a:solidFill>
                <a:schemeClr val="tx2"/>
              </a:solidFill>
              <a:latin typeface="Times New Roman" panose="02020603050405020304" pitchFamily="18" charset="0"/>
              <a:cs typeface="Times New Roman" panose="02020603050405020304" pitchFamily="18" charset="0"/>
            </a:endParaRPr>
          </a:p>
          <a:p>
            <a:pPr algn="just"/>
            <a:r>
              <a:rPr lang="en-US" sz="3200" dirty="0" smtClean="0">
                <a:solidFill>
                  <a:schemeClr val="tx2"/>
                </a:solidFill>
                <a:latin typeface="Times New Roman" panose="02020603050405020304" pitchFamily="18" charset="0"/>
                <a:cs typeface="Times New Roman" panose="02020603050405020304" pitchFamily="18" charset="0"/>
              </a:rPr>
              <a:t>NSAIDs</a:t>
            </a:r>
            <a:endParaRPr lang="en-US" sz="3200" dirty="0">
              <a:solidFill>
                <a:schemeClr val="tx2"/>
              </a:solidFill>
              <a:latin typeface="Times New Roman" panose="02020603050405020304" pitchFamily="18" charset="0"/>
              <a:cs typeface="Times New Roman" panose="02020603050405020304" pitchFamily="18" charset="0"/>
            </a:endParaRPr>
          </a:p>
          <a:p>
            <a:pPr algn="just"/>
            <a:r>
              <a:rPr lang="en-US" sz="3200" dirty="0">
                <a:solidFill>
                  <a:schemeClr val="tx2"/>
                </a:solidFill>
                <a:latin typeface="Times New Roman" panose="02020603050405020304" pitchFamily="18" charset="0"/>
                <a:cs typeface="Times New Roman" panose="02020603050405020304" pitchFamily="18" charset="0"/>
              </a:rPr>
              <a:t>Steroids</a:t>
            </a:r>
          </a:p>
          <a:p>
            <a:pPr algn="just"/>
            <a:r>
              <a:rPr lang="en-US" sz="3200" dirty="0">
                <a:solidFill>
                  <a:schemeClr val="tx2"/>
                </a:solidFill>
                <a:latin typeface="Times New Roman" panose="02020603050405020304" pitchFamily="18" charset="0"/>
                <a:cs typeface="Times New Roman" panose="02020603050405020304" pitchFamily="18" charset="0"/>
              </a:rPr>
              <a:t>Antibiotics</a:t>
            </a:r>
          </a:p>
          <a:p>
            <a:endParaRPr lang="en-US" sz="32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336391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894" y="378572"/>
            <a:ext cx="8229600" cy="610820"/>
          </a:xfrm>
        </p:spPr>
        <p:txBody>
          <a:bodyPr>
            <a:noAutofit/>
          </a:bodyPr>
          <a:lstStyle/>
          <a:p>
            <a:pPr algn="l"/>
            <a:r>
              <a:rPr lang="en-US" sz="4000" b="1" dirty="0" smtClean="0">
                <a:solidFill>
                  <a:schemeClr val="accent1"/>
                </a:solidFill>
                <a:latin typeface="Times New Roman" panose="02020603050405020304" pitchFamily="18" charset="0"/>
                <a:cs typeface="Times New Roman" panose="02020603050405020304" pitchFamily="18" charset="0"/>
              </a:rPr>
              <a:t>Group –A (Monitoring)</a:t>
            </a:r>
            <a:endParaRPr lang="en-US" sz="4000" b="1"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22160" y="1749247"/>
            <a:ext cx="8456405" cy="4224213"/>
          </a:xfrm>
        </p:spPr>
        <p:txBody>
          <a:bodyPr>
            <a:normAutofit lnSpcReduction="10000"/>
          </a:bodyPr>
          <a:lstStyle/>
          <a:p>
            <a:pPr algn="just"/>
            <a:r>
              <a:rPr lang="en-US" sz="3200" dirty="0" smtClean="0">
                <a:solidFill>
                  <a:schemeClr val="tx2"/>
                </a:solidFill>
                <a:latin typeface="Times New Roman" panose="02020603050405020304" pitchFamily="18" charset="0"/>
                <a:cs typeface="Times New Roman" panose="02020603050405020304" pitchFamily="18" charset="0"/>
              </a:rPr>
              <a:t>Daily review for disease progression:</a:t>
            </a:r>
          </a:p>
          <a:p>
            <a:pPr marL="0" indent="0" algn="just">
              <a:buNone/>
            </a:pPr>
            <a:r>
              <a:rPr lang="en-US" sz="3200" dirty="0">
                <a:solidFill>
                  <a:schemeClr val="tx2"/>
                </a:solidFill>
                <a:latin typeface="Times New Roman" panose="02020603050405020304" pitchFamily="18" charset="0"/>
                <a:cs typeface="Times New Roman" panose="02020603050405020304" pitchFamily="18" charset="0"/>
              </a:rPr>
              <a:t> </a:t>
            </a:r>
            <a:r>
              <a:rPr lang="en-US" sz="3200" dirty="0" smtClean="0">
                <a:solidFill>
                  <a:schemeClr val="tx2"/>
                </a:solidFill>
                <a:latin typeface="Times New Roman" panose="02020603050405020304" pitchFamily="18" charset="0"/>
                <a:cs typeface="Times New Roman" panose="02020603050405020304" pitchFamily="18" charset="0"/>
              </a:rPr>
              <a:t>  - To do CBC daily and report at OPD</a:t>
            </a:r>
          </a:p>
          <a:p>
            <a:pPr marL="0" indent="0" algn="just">
              <a:buNone/>
            </a:pPr>
            <a:r>
              <a:rPr lang="en-US" sz="3200" dirty="0">
                <a:solidFill>
                  <a:schemeClr val="tx2"/>
                </a:solidFill>
                <a:latin typeface="Times New Roman" panose="02020603050405020304" pitchFamily="18" charset="0"/>
                <a:cs typeface="Times New Roman" panose="02020603050405020304" pitchFamily="18" charset="0"/>
              </a:rPr>
              <a:t> </a:t>
            </a:r>
            <a:r>
              <a:rPr lang="en-US" sz="3200" dirty="0" smtClean="0">
                <a:solidFill>
                  <a:schemeClr val="tx2"/>
                </a:solidFill>
                <a:latin typeface="Times New Roman" panose="02020603050405020304" pitchFamily="18" charset="0"/>
                <a:cs typeface="Times New Roman" panose="02020603050405020304" pitchFamily="18" charset="0"/>
              </a:rPr>
              <a:t>  -</a:t>
            </a:r>
            <a:r>
              <a:rPr lang="en-US" sz="3200" dirty="0" err="1" smtClean="0">
                <a:solidFill>
                  <a:schemeClr val="tx2"/>
                </a:solidFill>
                <a:latin typeface="Times New Roman" panose="02020603050405020304" pitchFamily="18" charset="0"/>
                <a:cs typeface="Times New Roman" panose="02020603050405020304" pitchFamily="18" charset="0"/>
              </a:rPr>
              <a:t>Defervescence</a:t>
            </a:r>
            <a:endParaRPr lang="en-US" sz="3200" dirty="0" smtClean="0">
              <a:solidFill>
                <a:schemeClr val="tx2"/>
              </a:solidFill>
              <a:latin typeface="Times New Roman" panose="02020603050405020304" pitchFamily="18" charset="0"/>
              <a:cs typeface="Times New Roman" panose="02020603050405020304" pitchFamily="18" charset="0"/>
            </a:endParaRPr>
          </a:p>
          <a:p>
            <a:pPr marL="0" indent="0" algn="just">
              <a:buNone/>
            </a:pPr>
            <a:r>
              <a:rPr lang="en-US" sz="3200" dirty="0">
                <a:solidFill>
                  <a:schemeClr val="tx2"/>
                </a:solidFill>
                <a:latin typeface="Times New Roman" panose="02020603050405020304" pitchFamily="18" charset="0"/>
                <a:cs typeface="Times New Roman" panose="02020603050405020304" pitchFamily="18" charset="0"/>
              </a:rPr>
              <a:t> </a:t>
            </a:r>
            <a:r>
              <a:rPr lang="en-US" sz="3200" dirty="0" smtClean="0">
                <a:solidFill>
                  <a:schemeClr val="tx2"/>
                </a:solidFill>
                <a:latin typeface="Times New Roman" panose="02020603050405020304" pitchFamily="18" charset="0"/>
                <a:cs typeface="Times New Roman" panose="02020603050405020304" pitchFamily="18" charset="0"/>
              </a:rPr>
              <a:t>  - Warning signs (until out of critical period)</a:t>
            </a:r>
          </a:p>
          <a:p>
            <a:pPr marL="0" indent="0" algn="just"/>
            <a:r>
              <a:rPr lang="en-US" sz="3200" dirty="0" smtClean="0">
                <a:solidFill>
                  <a:schemeClr val="tx2"/>
                </a:solidFill>
                <a:latin typeface="Times New Roman" panose="02020603050405020304" pitchFamily="18" charset="0"/>
                <a:cs typeface="Times New Roman" panose="02020603050405020304" pitchFamily="18" charset="0"/>
              </a:rPr>
              <a:t> Advice for immediate return to hospital if development of any warning signs</a:t>
            </a:r>
          </a:p>
          <a:p>
            <a:pPr marL="0" indent="0" algn="just"/>
            <a:r>
              <a:rPr lang="en-US" sz="3200" dirty="0" smtClean="0">
                <a:solidFill>
                  <a:schemeClr val="tx2"/>
                </a:solidFill>
                <a:latin typeface="Times New Roman" panose="02020603050405020304" pitchFamily="18" charset="0"/>
                <a:cs typeface="Times New Roman" panose="02020603050405020304" pitchFamily="18" charset="0"/>
              </a:rPr>
              <a:t> Written advice of management (home care card for dengue)</a:t>
            </a:r>
          </a:p>
        </p:txBody>
      </p:sp>
    </p:spTree>
    <p:extLst>
      <p:ext uri="{BB962C8B-B14F-4D97-AF65-F5344CB8AC3E}">
        <p14:creationId xmlns:p14="http://schemas.microsoft.com/office/powerpoint/2010/main" xmlns="" val="29780555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7620000" cy="1143000"/>
          </a:xfrm>
        </p:spPr>
        <p:txBody>
          <a:bodyPr>
            <a:normAutofit/>
          </a:bodyPr>
          <a:lstStyle/>
          <a:p>
            <a:r>
              <a:rPr lang="en-US" dirty="0" smtClean="0"/>
              <a:t>Responsible vectors for DENV</a:t>
            </a:r>
            <a:endParaRPr lang="en-US"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pic>
        <p:nvPicPr>
          <p:cNvPr id="5" name="Picture 2" descr="C:\Users\DOCTOR\Desktop\Zika-Mosquitoes.jpg"/>
          <p:cNvPicPr>
            <a:picLocks noGrp="1" noChangeAspect="1" noChangeArrowheads="1"/>
          </p:cNvPicPr>
          <p:nvPr>
            <p:ph idx="1"/>
          </p:nvPr>
        </p:nvPicPr>
        <p:blipFill>
          <a:blip r:embed="rId3"/>
          <a:srcRect/>
          <a:stretch>
            <a:fillRect/>
          </a:stretch>
        </p:blipFill>
        <p:spPr bwMode="auto">
          <a:xfrm>
            <a:off x="457200" y="1905000"/>
            <a:ext cx="7924800" cy="3733800"/>
          </a:xfrm>
          <a:prstGeom prst="rect">
            <a:avLst/>
          </a:prstGeom>
          <a:noFill/>
        </p:spPr>
      </p:pic>
    </p:spTree>
    <p:extLst>
      <p:ext uri="{BB962C8B-B14F-4D97-AF65-F5344CB8AC3E}">
        <p14:creationId xmlns:p14="http://schemas.microsoft.com/office/powerpoint/2010/main" xmlns="" val="3253865740"/>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531" y="372094"/>
            <a:ext cx="8229600" cy="610820"/>
          </a:xfrm>
        </p:spPr>
        <p:txBody>
          <a:bodyPr>
            <a:normAutofit fontScale="90000"/>
          </a:bodyPr>
          <a:lstStyle/>
          <a:p>
            <a:pPr algn="l"/>
            <a:r>
              <a:rPr lang="en-US" b="1" dirty="0" smtClean="0">
                <a:solidFill>
                  <a:schemeClr val="accent1"/>
                </a:solidFill>
                <a:latin typeface="Times New Roman" panose="02020603050405020304" pitchFamily="18" charset="0"/>
                <a:cs typeface="Times New Roman" panose="02020603050405020304" pitchFamily="18" charset="0"/>
              </a:rPr>
              <a:t>Group-B (Hospital Care)</a:t>
            </a:r>
            <a:endParaRPr lang="en-US" b="1"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219200"/>
            <a:ext cx="7620000" cy="5181600"/>
          </a:xfrm>
        </p:spPr>
        <p:txBody>
          <a:bodyPr>
            <a:normAutofit lnSpcReduction="10000"/>
          </a:bodyPr>
          <a:lstStyle/>
          <a:p>
            <a:pPr>
              <a:buNone/>
            </a:pPr>
            <a:r>
              <a:rPr lang="en-US" sz="3600" b="1" dirty="0" smtClean="0">
                <a:solidFill>
                  <a:srgbClr val="FF0000"/>
                </a:solidFill>
                <a:latin typeface="Times New Roman" panose="02020603050405020304" pitchFamily="18" charset="0"/>
                <a:cs typeface="Times New Roman" panose="02020603050405020304" pitchFamily="18" charset="0"/>
              </a:rPr>
              <a:t>Group Criteria: </a:t>
            </a:r>
          </a:p>
          <a:p>
            <a:pPr marL="0" indent="0">
              <a:buNone/>
            </a:pPr>
            <a:r>
              <a:rPr lang="en-US" sz="3600" dirty="0">
                <a:solidFill>
                  <a:schemeClr val="tx2"/>
                </a:solidFill>
                <a:latin typeface="Times New Roman" panose="02020603050405020304" pitchFamily="18" charset="0"/>
                <a:cs typeface="Times New Roman" panose="02020603050405020304" pitchFamily="18" charset="0"/>
              </a:rPr>
              <a:t> </a:t>
            </a:r>
            <a:r>
              <a:rPr lang="en-US" sz="3600" dirty="0" smtClean="0">
                <a:solidFill>
                  <a:schemeClr val="tx2"/>
                </a:solidFill>
                <a:latin typeface="Times New Roman" panose="02020603050405020304" pitchFamily="18" charset="0"/>
                <a:cs typeface="Times New Roman" panose="02020603050405020304" pitchFamily="18" charset="0"/>
              </a:rPr>
              <a:t> Patient with any of the following features:</a:t>
            </a:r>
          </a:p>
          <a:p>
            <a:pPr marL="0" indent="0"/>
            <a:r>
              <a:rPr lang="en-US" sz="3600" dirty="0" smtClean="0">
                <a:solidFill>
                  <a:schemeClr val="tx2"/>
                </a:solidFill>
                <a:latin typeface="Times New Roman" panose="02020603050405020304" pitchFamily="18" charset="0"/>
                <a:cs typeface="Times New Roman" panose="02020603050405020304" pitchFamily="18" charset="0"/>
              </a:rPr>
              <a:t>  Co-existing conditions such as pregnancy, infancy, old aged, DM </a:t>
            </a:r>
          </a:p>
          <a:p>
            <a:pPr marL="0" indent="0"/>
            <a:r>
              <a:rPr lang="en-US" sz="3600" dirty="0" smtClean="0">
                <a:solidFill>
                  <a:schemeClr val="tx2"/>
                </a:solidFill>
                <a:latin typeface="Times New Roman" panose="02020603050405020304" pitchFamily="18" charset="0"/>
                <a:cs typeface="Times New Roman" panose="02020603050405020304" pitchFamily="18" charset="0"/>
              </a:rPr>
              <a:t>  Social circumstances such as living alone,   living far from hospital.</a:t>
            </a:r>
          </a:p>
          <a:p>
            <a:pPr marL="0" indent="0">
              <a:buNone/>
            </a:pPr>
            <a:r>
              <a:rPr lang="en-US" sz="3600" dirty="0" smtClean="0">
                <a:solidFill>
                  <a:schemeClr val="tx2"/>
                </a:solidFill>
                <a:latin typeface="Times New Roman" panose="02020603050405020304" pitchFamily="18" charset="0"/>
                <a:cs typeface="Times New Roman" panose="02020603050405020304" pitchFamily="18" charset="0"/>
              </a:rPr>
              <a:t>OR </a:t>
            </a:r>
          </a:p>
          <a:p>
            <a:pPr marL="0" indent="0"/>
            <a:r>
              <a:rPr lang="en-US" sz="3600" dirty="0" smtClean="0">
                <a:solidFill>
                  <a:schemeClr val="tx2"/>
                </a:solidFill>
                <a:latin typeface="Times New Roman" panose="02020603050405020304" pitchFamily="18" charset="0"/>
                <a:cs typeface="Times New Roman" panose="02020603050405020304" pitchFamily="18" charset="0"/>
              </a:rPr>
              <a:t> existing warning signs </a:t>
            </a:r>
          </a:p>
          <a:p>
            <a:endParaRPr lang="en-US" dirty="0">
              <a:solidFill>
                <a:schemeClr val="tx2"/>
              </a:solidFill>
            </a:endParaRPr>
          </a:p>
        </p:txBody>
      </p:sp>
    </p:spTree>
    <p:extLst>
      <p:ext uri="{BB962C8B-B14F-4D97-AF65-F5344CB8AC3E}">
        <p14:creationId xmlns:p14="http://schemas.microsoft.com/office/powerpoint/2010/main" xmlns="" val="34251109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850" y="352813"/>
            <a:ext cx="8229600" cy="610820"/>
          </a:xfrm>
        </p:spPr>
        <p:txBody>
          <a:bodyPr>
            <a:noAutofit/>
          </a:bodyPr>
          <a:lstStyle/>
          <a:p>
            <a:pPr algn="l"/>
            <a:r>
              <a:rPr lang="en-US" sz="4000" b="1" dirty="0" smtClean="0">
                <a:solidFill>
                  <a:schemeClr val="accent1"/>
                </a:solidFill>
                <a:latin typeface="Times New Roman" panose="02020603050405020304" pitchFamily="18" charset="0"/>
                <a:cs typeface="Times New Roman" panose="02020603050405020304" pitchFamily="18" charset="0"/>
              </a:rPr>
              <a:t>Group -	B (Laboratory Test)</a:t>
            </a:r>
            <a:endParaRPr lang="en-US" sz="4000" b="1"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r>
              <a:rPr lang="en-US" sz="3200" dirty="0" smtClean="0">
                <a:solidFill>
                  <a:schemeClr val="bg1"/>
                </a:solidFill>
                <a:latin typeface="Times New Roman" panose="02020603050405020304" pitchFamily="18" charset="0"/>
                <a:cs typeface="Times New Roman" panose="02020603050405020304" pitchFamily="18" charset="0"/>
              </a:rPr>
              <a:t>Full blood count (FBC)</a:t>
            </a:r>
          </a:p>
          <a:p>
            <a:r>
              <a:rPr lang="en-US" sz="3200" dirty="0" err="1" smtClean="0">
                <a:solidFill>
                  <a:schemeClr val="bg1"/>
                </a:solidFill>
                <a:latin typeface="Times New Roman" panose="02020603050405020304" pitchFamily="18" charset="0"/>
                <a:cs typeface="Times New Roman" panose="02020603050405020304" pitchFamily="18" charset="0"/>
              </a:rPr>
              <a:t>Haematocrit</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Hct</a:t>
            </a:r>
            <a:r>
              <a:rPr lang="en-US" sz="3200" dirty="0" smtClean="0">
                <a:solidFill>
                  <a:schemeClr val="bg1"/>
                </a:solidFill>
                <a:latin typeface="Times New Roman" panose="02020603050405020304" pitchFamily="18" charset="0"/>
                <a:cs typeface="Times New Roman" panose="02020603050405020304" pitchFamily="18" charset="0"/>
              </a:rPr>
              <a:t>) </a:t>
            </a:r>
          </a:p>
          <a:p>
            <a:r>
              <a:rPr lang="en-US" sz="3200" dirty="0" smtClean="0">
                <a:solidFill>
                  <a:schemeClr val="bg1"/>
                </a:solidFill>
                <a:latin typeface="Times New Roman" panose="02020603050405020304" pitchFamily="18" charset="0"/>
                <a:cs typeface="Times New Roman" panose="02020603050405020304" pitchFamily="18" charset="0"/>
              </a:rPr>
              <a:t>SGOT/SGPT</a:t>
            </a:r>
          </a:p>
          <a:p>
            <a:r>
              <a:rPr lang="en-US" sz="3200" dirty="0" smtClean="0">
                <a:solidFill>
                  <a:schemeClr val="bg1"/>
                </a:solidFill>
                <a:latin typeface="Times New Roman" panose="02020603050405020304" pitchFamily="18" charset="0"/>
                <a:cs typeface="Times New Roman" panose="02020603050405020304" pitchFamily="18" charset="0"/>
              </a:rPr>
              <a:t>Dengue serology (if fever is more than 7 days)</a:t>
            </a:r>
          </a:p>
          <a:p>
            <a:r>
              <a:rPr lang="en-US" sz="3200" dirty="0" smtClean="0">
                <a:solidFill>
                  <a:schemeClr val="bg1"/>
                </a:solidFill>
                <a:latin typeface="Times New Roman" panose="02020603050405020304" pitchFamily="18" charset="0"/>
                <a:cs typeface="Times New Roman" panose="02020603050405020304" pitchFamily="18" charset="0"/>
              </a:rPr>
              <a:t>RBS,  </a:t>
            </a:r>
            <a:r>
              <a:rPr lang="en-US" sz="3200" dirty="0" err="1" smtClean="0">
                <a:solidFill>
                  <a:schemeClr val="bg1"/>
                </a:solidFill>
                <a:latin typeface="Times New Roman" panose="02020603050405020304" pitchFamily="18" charset="0"/>
                <a:cs typeface="Times New Roman" panose="02020603050405020304" pitchFamily="18" charset="0"/>
              </a:rPr>
              <a:t>S.Creatinine</a:t>
            </a:r>
            <a:r>
              <a:rPr lang="en-US" sz="3200" dirty="0" smtClean="0">
                <a:solidFill>
                  <a:schemeClr val="bg1"/>
                </a:solidFill>
                <a:latin typeface="Times New Roman" panose="02020603050405020304" pitchFamily="18" charset="0"/>
                <a:cs typeface="Times New Roman" panose="02020603050405020304" pitchFamily="18" charset="0"/>
              </a:rPr>
              <a:t>, Electrolyte, CXR, USG of Abdomen ( Optional)</a:t>
            </a:r>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331420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531" y="352814"/>
            <a:ext cx="8229600" cy="610820"/>
          </a:xfrm>
        </p:spPr>
        <p:txBody>
          <a:bodyPr>
            <a:noAutofit/>
          </a:bodyPr>
          <a:lstStyle/>
          <a:p>
            <a:pPr algn="l"/>
            <a:r>
              <a:rPr lang="en-US" sz="4000" b="1" dirty="0" smtClean="0">
                <a:solidFill>
                  <a:schemeClr val="accent1"/>
                </a:solidFill>
                <a:latin typeface="Times New Roman" panose="02020603050405020304" pitchFamily="18" charset="0"/>
                <a:cs typeface="Times New Roman" panose="02020603050405020304" pitchFamily="18" charset="0"/>
              </a:rPr>
              <a:t>Group B : Cont.</a:t>
            </a:r>
            <a:endParaRPr lang="en-US" sz="4000" b="1"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1600200"/>
            <a:ext cx="9144000" cy="4800600"/>
          </a:xfrm>
        </p:spPr>
        <p:txBody>
          <a:bodyPr>
            <a:normAutofit lnSpcReduction="10000"/>
          </a:bodyPr>
          <a:lstStyle/>
          <a:p>
            <a:pPr marL="0" indent="0">
              <a:buNone/>
            </a:pPr>
            <a:r>
              <a:rPr lang="en-US" sz="3600" b="1" dirty="0" smtClean="0">
                <a:solidFill>
                  <a:srgbClr val="FF0000"/>
                </a:solidFill>
                <a:latin typeface="Times New Roman" panose="02020603050405020304" pitchFamily="18" charset="0"/>
                <a:cs typeface="Times New Roman" panose="02020603050405020304" pitchFamily="18" charset="0"/>
              </a:rPr>
              <a:t>Indications </a:t>
            </a:r>
            <a:r>
              <a:rPr lang="en-US" sz="3600" b="1" dirty="0">
                <a:solidFill>
                  <a:srgbClr val="FF0000"/>
                </a:solidFill>
                <a:latin typeface="Times New Roman" panose="02020603050405020304" pitchFamily="18" charset="0"/>
                <a:cs typeface="Times New Roman" panose="02020603050405020304" pitchFamily="18" charset="0"/>
              </a:rPr>
              <a:t>for IV fluid</a:t>
            </a:r>
            <a:r>
              <a:rPr lang="en-US" sz="3600" b="1" dirty="0" smtClean="0">
                <a:solidFill>
                  <a:srgbClr val="FF0000"/>
                </a:solidFill>
                <a:latin typeface="Times New Roman" panose="02020603050405020304" pitchFamily="18" charset="0"/>
                <a:cs typeface="Times New Roman" panose="02020603050405020304" pitchFamily="18" charset="0"/>
              </a:rPr>
              <a:t>:</a:t>
            </a:r>
          </a:p>
          <a:p>
            <a:pPr marL="0" indent="0">
              <a:buNone/>
            </a:pPr>
            <a:endParaRPr lang="en-US" sz="3200" b="1" dirty="0">
              <a:solidFill>
                <a:srgbClr val="0070C0"/>
              </a:solidFill>
              <a:latin typeface="Times New Roman" panose="02020603050405020304" pitchFamily="18" charset="0"/>
              <a:cs typeface="Times New Roman" panose="02020603050405020304" pitchFamily="18" charset="0"/>
            </a:endParaRPr>
          </a:p>
          <a:p>
            <a:r>
              <a:rPr lang="en-US" sz="3200" dirty="0">
                <a:solidFill>
                  <a:schemeClr val="bg1"/>
                </a:solidFill>
                <a:latin typeface="Times New Roman" panose="02020603050405020304" pitchFamily="18" charset="0"/>
                <a:cs typeface="Times New Roman" panose="02020603050405020304" pitchFamily="18" charset="0"/>
              </a:rPr>
              <a:t>when the patient cannot have adequate oral fluid intake or </a:t>
            </a:r>
            <a:r>
              <a:rPr lang="en-US" sz="3200" dirty="0" smtClean="0">
                <a:solidFill>
                  <a:schemeClr val="bg1"/>
                </a:solidFill>
                <a:latin typeface="Times New Roman" panose="02020603050405020304" pitchFamily="18" charset="0"/>
                <a:cs typeface="Times New Roman" panose="02020603050405020304" pitchFamily="18" charset="0"/>
              </a:rPr>
              <a:t>is vomiting</a:t>
            </a:r>
            <a:r>
              <a:rPr lang="en-US" sz="3200" dirty="0">
                <a:solidFill>
                  <a:schemeClr val="bg1"/>
                </a:solidFill>
                <a:latin typeface="Times New Roman" panose="02020603050405020304" pitchFamily="18" charset="0"/>
                <a:cs typeface="Times New Roman" panose="02020603050405020304" pitchFamily="18" charset="0"/>
              </a:rPr>
              <a:t>. </a:t>
            </a:r>
            <a:endParaRPr lang="en-US" sz="3200" dirty="0" smtClean="0">
              <a:solidFill>
                <a:schemeClr val="bg1"/>
              </a:solidFill>
              <a:latin typeface="Times New Roman" panose="02020603050405020304" pitchFamily="18" charset="0"/>
              <a:cs typeface="Times New Roman" panose="02020603050405020304" pitchFamily="18" charset="0"/>
            </a:endParaRPr>
          </a:p>
          <a:p>
            <a:endParaRPr lang="en-US" sz="3200" dirty="0">
              <a:solidFill>
                <a:schemeClr val="bg1"/>
              </a:solidFill>
              <a:latin typeface="Times New Roman" panose="02020603050405020304" pitchFamily="18" charset="0"/>
              <a:cs typeface="Times New Roman" panose="02020603050405020304" pitchFamily="18" charset="0"/>
            </a:endParaRPr>
          </a:p>
          <a:p>
            <a:r>
              <a:rPr lang="en-US" sz="3200" dirty="0">
                <a:solidFill>
                  <a:schemeClr val="bg1"/>
                </a:solidFill>
                <a:latin typeface="Times New Roman" panose="02020603050405020304" pitchFamily="18" charset="0"/>
                <a:cs typeface="Times New Roman" panose="02020603050405020304" pitchFamily="18" charset="0"/>
              </a:rPr>
              <a:t>HCT continues to rise 10%–20% despite oral rehydration</a:t>
            </a:r>
            <a:r>
              <a:rPr lang="en-US" sz="3200" dirty="0" smtClean="0">
                <a:solidFill>
                  <a:schemeClr val="bg1"/>
                </a:solidFill>
                <a:latin typeface="Times New Roman" panose="02020603050405020304" pitchFamily="18" charset="0"/>
                <a:cs typeface="Times New Roman" panose="02020603050405020304" pitchFamily="18" charset="0"/>
              </a:rPr>
              <a:t>.</a:t>
            </a:r>
          </a:p>
          <a:p>
            <a:pPr marL="0" indent="0">
              <a:buNone/>
            </a:pPr>
            <a:endParaRPr lang="en-US" sz="3200" dirty="0">
              <a:solidFill>
                <a:schemeClr val="bg1"/>
              </a:solidFill>
              <a:latin typeface="Times New Roman" panose="02020603050405020304" pitchFamily="18" charset="0"/>
              <a:cs typeface="Times New Roman" panose="02020603050405020304" pitchFamily="18" charset="0"/>
            </a:endParaRPr>
          </a:p>
          <a:p>
            <a:r>
              <a:rPr lang="en-US" sz="3200" dirty="0">
                <a:solidFill>
                  <a:schemeClr val="bg1"/>
                </a:solidFill>
                <a:latin typeface="Times New Roman" panose="02020603050405020304" pitchFamily="18" charset="0"/>
                <a:cs typeface="Times New Roman" panose="02020603050405020304" pitchFamily="18" charset="0"/>
              </a:rPr>
              <a:t>impending shock/shock</a:t>
            </a:r>
            <a:r>
              <a:rPr lang="en-US" sz="3200" dirty="0" smtClean="0">
                <a:solidFill>
                  <a:schemeClr val="bg1"/>
                </a:solidFill>
                <a:latin typeface="Times New Roman" panose="02020603050405020304" pitchFamily="18" charset="0"/>
                <a:cs typeface="Times New Roman" panose="02020603050405020304" pitchFamily="18" charset="0"/>
              </a:rPr>
              <a:t>.</a:t>
            </a:r>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744336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24" y="327056"/>
            <a:ext cx="8359813" cy="610820"/>
          </a:xfrm>
        </p:spPr>
        <p:txBody>
          <a:bodyPr>
            <a:noAutofit/>
          </a:bodyPr>
          <a:lstStyle/>
          <a:p>
            <a:pPr algn="l"/>
            <a:r>
              <a:rPr lang="en-US" sz="4000" b="1" dirty="0" smtClean="0">
                <a:solidFill>
                  <a:schemeClr val="accent1"/>
                </a:solidFill>
                <a:latin typeface="Times New Roman" panose="02020603050405020304" pitchFamily="18" charset="0"/>
                <a:cs typeface="Times New Roman" panose="02020603050405020304" pitchFamily="18" charset="0"/>
              </a:rPr>
              <a:t>General  principles  of  Fluid  therapy</a:t>
            </a:r>
            <a:endParaRPr lang="en-US" sz="4000" b="1"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04800" y="1066800"/>
            <a:ext cx="8610600" cy="5791200"/>
          </a:xfrm>
        </p:spPr>
        <p:txBody>
          <a:bodyPr>
            <a:noAutofit/>
          </a:bodyPr>
          <a:lstStyle/>
          <a:p>
            <a:pPr marL="0" indent="0">
              <a:buNone/>
            </a:pPr>
            <a:r>
              <a:rPr lang="en-US" sz="2800" b="1" i="1" dirty="0" smtClean="0">
                <a:solidFill>
                  <a:srgbClr val="FF0000"/>
                </a:solidFill>
                <a:latin typeface="Times New Roman" panose="02020603050405020304" pitchFamily="18" charset="0"/>
                <a:cs typeface="Times New Roman" panose="02020603050405020304" pitchFamily="18" charset="0"/>
              </a:rPr>
              <a:t>Crystalloids</a:t>
            </a:r>
            <a:endParaRPr lang="en-US" sz="2800" b="1" i="1" dirty="0">
              <a:solidFill>
                <a:srgbClr val="FF0000"/>
              </a:solidFill>
              <a:latin typeface="Times New Roman" panose="02020603050405020304" pitchFamily="18" charset="0"/>
              <a:cs typeface="Times New Roman" panose="02020603050405020304" pitchFamily="18" charset="0"/>
            </a:endParaRPr>
          </a:p>
          <a:p>
            <a:pPr marL="0" indent="0">
              <a:buNone/>
            </a:pPr>
            <a:r>
              <a:rPr lang="en-US" sz="2000" dirty="0">
                <a:solidFill>
                  <a:schemeClr val="tx2"/>
                </a:solidFill>
                <a:latin typeface="Times New Roman" panose="02020603050405020304" pitchFamily="18" charset="0"/>
                <a:cs typeface="Times New Roman" panose="02020603050405020304" pitchFamily="18" charset="0"/>
              </a:rPr>
              <a:t>1. </a:t>
            </a:r>
            <a:r>
              <a:rPr lang="en-US" sz="2400" dirty="0">
                <a:solidFill>
                  <a:schemeClr val="tx2"/>
                </a:solidFill>
                <a:latin typeface="Times New Roman" panose="02020603050405020304" pitchFamily="18" charset="0"/>
                <a:cs typeface="Times New Roman" panose="02020603050405020304" pitchFamily="18" charset="0"/>
              </a:rPr>
              <a:t>0.9% </a:t>
            </a:r>
            <a:r>
              <a:rPr lang="en-US" sz="2400" dirty="0" err="1">
                <a:solidFill>
                  <a:schemeClr val="tx2"/>
                </a:solidFill>
                <a:latin typeface="Times New Roman" panose="02020603050405020304" pitchFamily="18" charset="0"/>
                <a:cs typeface="Times New Roman" panose="02020603050405020304" pitchFamily="18" charset="0"/>
              </a:rPr>
              <a:t>Nacl</a:t>
            </a:r>
            <a:r>
              <a:rPr lang="en-US" sz="2400" dirty="0">
                <a:solidFill>
                  <a:schemeClr val="tx2"/>
                </a:solidFill>
                <a:latin typeface="Times New Roman" panose="02020603050405020304" pitchFamily="18" charset="0"/>
                <a:cs typeface="Times New Roman" panose="02020603050405020304" pitchFamily="18" charset="0"/>
              </a:rPr>
              <a:t> (isotonic normal saline solution) (0.9%NS) (Preferable)</a:t>
            </a:r>
          </a:p>
          <a:p>
            <a:pPr marL="0" indent="0">
              <a:buNone/>
            </a:pPr>
            <a:r>
              <a:rPr lang="en-US" sz="2400" dirty="0">
                <a:solidFill>
                  <a:schemeClr val="tx2"/>
                </a:solidFill>
                <a:latin typeface="Times New Roman" panose="02020603050405020304" pitchFamily="18" charset="0"/>
                <a:cs typeface="Times New Roman" panose="02020603050405020304" pitchFamily="18" charset="0"/>
              </a:rPr>
              <a:t>2. 0.45% half strength normal saline solution (0.45%NS) (For children)</a:t>
            </a:r>
          </a:p>
          <a:p>
            <a:pPr marL="0" indent="0">
              <a:buNone/>
            </a:pPr>
            <a:r>
              <a:rPr lang="en-US" sz="2400" dirty="0">
                <a:solidFill>
                  <a:schemeClr val="tx2"/>
                </a:solidFill>
                <a:latin typeface="Times New Roman" panose="02020603050405020304" pitchFamily="18" charset="0"/>
                <a:cs typeface="Times New Roman" panose="02020603050405020304" pitchFamily="18" charset="0"/>
              </a:rPr>
              <a:t>3. 5% dextrose in lactated Ringer's solution (5%DRL)</a:t>
            </a:r>
          </a:p>
          <a:p>
            <a:pPr marL="0" indent="0">
              <a:buNone/>
            </a:pPr>
            <a:r>
              <a:rPr lang="en-US" sz="2400" dirty="0">
                <a:solidFill>
                  <a:schemeClr val="tx2"/>
                </a:solidFill>
                <a:latin typeface="Times New Roman" panose="02020603050405020304" pitchFamily="18" charset="0"/>
                <a:cs typeface="Times New Roman" panose="02020603050405020304" pitchFamily="18" charset="0"/>
              </a:rPr>
              <a:t>4. 5% dextrose in acetated Ringer's solution (5%DRA)</a:t>
            </a:r>
          </a:p>
          <a:p>
            <a:pPr marL="0" indent="0">
              <a:buNone/>
            </a:pPr>
            <a:r>
              <a:rPr lang="en-US" sz="2400" dirty="0">
                <a:solidFill>
                  <a:schemeClr val="tx2"/>
                </a:solidFill>
                <a:latin typeface="Times New Roman" panose="02020603050405020304" pitchFamily="18" charset="0"/>
                <a:cs typeface="Times New Roman" panose="02020603050405020304" pitchFamily="18" charset="0"/>
              </a:rPr>
              <a:t>5. Hartman solution (</a:t>
            </a:r>
            <a:r>
              <a:rPr lang="en-US" sz="2400" dirty="0" smtClean="0">
                <a:solidFill>
                  <a:schemeClr val="tx2"/>
                </a:solidFill>
                <a:latin typeface="Times New Roman" panose="02020603050405020304" pitchFamily="18" charset="0"/>
                <a:cs typeface="Times New Roman" panose="02020603050405020304" pitchFamily="18" charset="0"/>
              </a:rPr>
              <a:t>Preferable)</a:t>
            </a:r>
          </a:p>
          <a:p>
            <a:pPr marL="0" indent="0">
              <a:buNone/>
            </a:pPr>
            <a:r>
              <a:rPr lang="en-US" sz="2800" b="1" i="1" dirty="0" smtClean="0">
                <a:solidFill>
                  <a:srgbClr val="FF0000"/>
                </a:solidFill>
                <a:latin typeface="Times New Roman" panose="02020603050405020304" pitchFamily="18" charset="0"/>
                <a:cs typeface="Times New Roman" panose="02020603050405020304" pitchFamily="18" charset="0"/>
              </a:rPr>
              <a:t>Colloids</a:t>
            </a:r>
          </a:p>
          <a:p>
            <a:pPr marL="0" indent="0">
              <a:buNone/>
            </a:pPr>
            <a:r>
              <a:rPr lang="en-US" sz="2000" dirty="0" smtClean="0">
                <a:solidFill>
                  <a:schemeClr val="tx2"/>
                </a:solidFill>
                <a:latin typeface="Times New Roman" panose="02020603050405020304" pitchFamily="18" charset="0"/>
                <a:cs typeface="Times New Roman" panose="02020603050405020304" pitchFamily="18" charset="0"/>
              </a:rPr>
              <a:t>1</a:t>
            </a:r>
            <a:r>
              <a:rPr lang="en-US" sz="2000" dirty="0">
                <a:solidFill>
                  <a:schemeClr val="tx2"/>
                </a:solidFill>
                <a:latin typeface="Times New Roman" panose="02020603050405020304" pitchFamily="18" charset="0"/>
                <a:cs typeface="Times New Roman" panose="02020603050405020304" pitchFamily="18" charset="0"/>
              </a:rPr>
              <a:t>. </a:t>
            </a:r>
            <a:r>
              <a:rPr lang="en-US" sz="2400" dirty="0">
                <a:solidFill>
                  <a:schemeClr val="tx2"/>
                </a:solidFill>
                <a:latin typeface="Times New Roman" panose="02020603050405020304" pitchFamily="18" charset="0"/>
                <a:cs typeface="Times New Roman" panose="02020603050405020304" pitchFamily="18" charset="0"/>
              </a:rPr>
              <a:t>Dextran 40</a:t>
            </a:r>
          </a:p>
          <a:p>
            <a:pPr marL="0" indent="0">
              <a:buNone/>
            </a:pPr>
            <a:r>
              <a:rPr lang="en-US" sz="2400" dirty="0">
                <a:solidFill>
                  <a:schemeClr val="tx2"/>
                </a:solidFill>
                <a:latin typeface="Times New Roman" panose="02020603050405020304" pitchFamily="18" charset="0"/>
                <a:cs typeface="Times New Roman" panose="02020603050405020304" pitchFamily="18" charset="0"/>
              </a:rPr>
              <a:t>2. </a:t>
            </a:r>
            <a:r>
              <a:rPr lang="en-US" sz="2400" dirty="0" err="1">
                <a:solidFill>
                  <a:schemeClr val="tx2"/>
                </a:solidFill>
                <a:latin typeface="Times New Roman" panose="02020603050405020304" pitchFamily="18" charset="0"/>
                <a:cs typeface="Times New Roman" panose="02020603050405020304" pitchFamily="18" charset="0"/>
              </a:rPr>
              <a:t>Hemaceel</a:t>
            </a:r>
            <a:endParaRPr lang="en-US" sz="2400" dirty="0">
              <a:solidFill>
                <a:schemeClr val="tx2"/>
              </a:solidFill>
              <a:latin typeface="Times New Roman" panose="02020603050405020304" pitchFamily="18" charset="0"/>
              <a:cs typeface="Times New Roman" panose="02020603050405020304" pitchFamily="18" charset="0"/>
            </a:endParaRPr>
          </a:p>
          <a:p>
            <a:pPr marL="0" indent="0">
              <a:buNone/>
            </a:pPr>
            <a:r>
              <a:rPr lang="en-US" sz="2400" dirty="0">
                <a:solidFill>
                  <a:schemeClr val="tx2"/>
                </a:solidFill>
                <a:latin typeface="Times New Roman" panose="02020603050405020304" pitchFamily="18" charset="0"/>
                <a:cs typeface="Times New Roman" panose="02020603050405020304" pitchFamily="18" charset="0"/>
              </a:rPr>
              <a:t>3. Plasma</a:t>
            </a:r>
          </a:p>
          <a:p>
            <a:pPr marL="0" indent="0">
              <a:buNone/>
            </a:pPr>
            <a:r>
              <a:rPr lang="en-US" sz="2400" dirty="0">
                <a:solidFill>
                  <a:schemeClr val="tx2"/>
                </a:solidFill>
                <a:latin typeface="Times New Roman" panose="02020603050405020304" pitchFamily="18" charset="0"/>
                <a:cs typeface="Times New Roman" panose="02020603050405020304" pitchFamily="18" charset="0"/>
              </a:rPr>
              <a:t>4. Blood &amp; Blood Components</a:t>
            </a:r>
          </a:p>
          <a:p>
            <a:pPr marL="0" indent="0">
              <a:buNone/>
            </a:pPr>
            <a:r>
              <a:rPr lang="en-US" sz="2400" dirty="0">
                <a:solidFill>
                  <a:schemeClr val="tx2"/>
                </a:solidFill>
                <a:latin typeface="Times New Roman" panose="02020603050405020304" pitchFamily="18" charset="0"/>
                <a:cs typeface="Times New Roman" panose="02020603050405020304" pitchFamily="18" charset="0"/>
              </a:rPr>
              <a:t>5. Human Albumin</a:t>
            </a:r>
          </a:p>
        </p:txBody>
      </p:sp>
    </p:spTree>
    <p:extLst>
      <p:ext uri="{BB962C8B-B14F-4D97-AF65-F5344CB8AC3E}">
        <p14:creationId xmlns:p14="http://schemas.microsoft.com/office/powerpoint/2010/main" xmlns="" val="24302974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167" y="262661"/>
            <a:ext cx="8229600" cy="610820"/>
          </a:xfrm>
        </p:spPr>
        <p:txBody>
          <a:bodyPr>
            <a:noAutofit/>
          </a:bodyPr>
          <a:lstStyle/>
          <a:p>
            <a:pPr algn="l"/>
            <a:r>
              <a:rPr lang="en-US" sz="4000" b="1" dirty="0" smtClean="0">
                <a:solidFill>
                  <a:schemeClr val="accent1"/>
                </a:solidFill>
                <a:latin typeface="Times New Roman" panose="02020603050405020304" pitchFamily="18" charset="0"/>
                <a:cs typeface="Times New Roman" panose="02020603050405020304" pitchFamily="18" charset="0"/>
              </a:rPr>
              <a:t>Group –B ( Fluid consideration)</a:t>
            </a:r>
            <a:endParaRPr lang="en-US" sz="4000" b="1"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990600"/>
            <a:ext cx="8458200" cy="5867400"/>
          </a:xfrm>
        </p:spPr>
        <p:txBody>
          <a:bodyPr>
            <a:normAutofit fontScale="92500" lnSpcReduction="10000"/>
          </a:bodyPr>
          <a:lstStyle/>
          <a:p>
            <a:endParaRPr lang="en-US" dirty="0" smtClean="0">
              <a:solidFill>
                <a:schemeClr val="tx2"/>
              </a:solidFill>
              <a:latin typeface="Times New Roman" panose="02020603050405020304" pitchFamily="18" charset="0"/>
              <a:cs typeface="Times New Roman" panose="02020603050405020304" pitchFamily="18" charset="0"/>
            </a:endParaRPr>
          </a:p>
          <a:p>
            <a:r>
              <a:rPr lang="en-US" sz="3200" dirty="0" smtClean="0">
                <a:solidFill>
                  <a:schemeClr val="tx2"/>
                </a:solidFill>
                <a:latin typeface="Times New Roman" panose="02020603050405020304" pitchFamily="18" charset="0"/>
                <a:cs typeface="Times New Roman" panose="02020603050405020304" pitchFamily="18" charset="0"/>
              </a:rPr>
              <a:t>Isotonic </a:t>
            </a:r>
            <a:r>
              <a:rPr lang="en-US" sz="3200" dirty="0">
                <a:solidFill>
                  <a:schemeClr val="tx2"/>
                </a:solidFill>
                <a:latin typeface="Times New Roman" panose="02020603050405020304" pitchFamily="18" charset="0"/>
                <a:cs typeface="Times New Roman" panose="02020603050405020304" pitchFamily="18" charset="0"/>
              </a:rPr>
              <a:t>crystalloid solutions should be used throughout the critical period except </a:t>
            </a:r>
            <a:r>
              <a:rPr lang="en-US" sz="3200" dirty="0" smtClean="0">
                <a:solidFill>
                  <a:schemeClr val="tx2"/>
                </a:solidFill>
                <a:latin typeface="Times New Roman" panose="02020603050405020304" pitchFamily="18" charset="0"/>
                <a:cs typeface="Times New Roman" panose="02020603050405020304" pitchFamily="18" charset="0"/>
              </a:rPr>
              <a:t>in  the </a:t>
            </a:r>
            <a:r>
              <a:rPr lang="en-US" sz="3200" dirty="0">
                <a:solidFill>
                  <a:schemeClr val="tx2"/>
                </a:solidFill>
                <a:latin typeface="Times New Roman" panose="02020603050405020304" pitchFamily="18" charset="0"/>
                <a:cs typeface="Times New Roman" panose="02020603050405020304" pitchFamily="18" charset="0"/>
              </a:rPr>
              <a:t>very young infants &lt;6 months of age in whom 0.45% sodium chloride may be used</a:t>
            </a:r>
            <a:r>
              <a:rPr lang="en-US" sz="3200" dirty="0" smtClean="0">
                <a:solidFill>
                  <a:schemeClr val="tx2"/>
                </a:solidFill>
                <a:latin typeface="Times New Roman" panose="02020603050405020304" pitchFamily="18" charset="0"/>
                <a:cs typeface="Times New Roman" panose="02020603050405020304" pitchFamily="18" charset="0"/>
              </a:rPr>
              <a:t>.</a:t>
            </a:r>
          </a:p>
          <a:p>
            <a:pPr>
              <a:buNone/>
            </a:pPr>
            <a:endParaRPr lang="en-US" sz="3200" dirty="0">
              <a:solidFill>
                <a:schemeClr val="tx2"/>
              </a:solidFill>
              <a:latin typeface="Times New Roman" panose="02020603050405020304" pitchFamily="18" charset="0"/>
              <a:cs typeface="Times New Roman" panose="02020603050405020304" pitchFamily="18" charset="0"/>
            </a:endParaRPr>
          </a:p>
          <a:p>
            <a:r>
              <a:rPr lang="en-US" sz="3200" dirty="0">
                <a:solidFill>
                  <a:schemeClr val="tx2"/>
                </a:solidFill>
                <a:latin typeface="Times New Roman" panose="02020603050405020304" pitchFamily="18" charset="0"/>
                <a:cs typeface="Times New Roman" panose="02020603050405020304" pitchFamily="18" charset="0"/>
              </a:rPr>
              <a:t>Hyper-oncotic colloid solutions (</a:t>
            </a:r>
            <a:r>
              <a:rPr lang="en-US" sz="3200" dirty="0" err="1">
                <a:solidFill>
                  <a:schemeClr val="tx2"/>
                </a:solidFill>
                <a:latin typeface="Times New Roman" panose="02020603050405020304" pitchFamily="18" charset="0"/>
                <a:cs typeface="Times New Roman" panose="02020603050405020304" pitchFamily="18" charset="0"/>
              </a:rPr>
              <a:t>osmolarity</a:t>
            </a:r>
            <a:r>
              <a:rPr lang="en-US" sz="3200" dirty="0">
                <a:solidFill>
                  <a:schemeClr val="tx2"/>
                </a:solidFill>
                <a:latin typeface="Times New Roman" panose="02020603050405020304" pitchFamily="18" charset="0"/>
                <a:cs typeface="Times New Roman" panose="02020603050405020304" pitchFamily="18" charset="0"/>
              </a:rPr>
              <a:t> of &gt;300 </a:t>
            </a:r>
            <a:r>
              <a:rPr lang="en-US" sz="3200" dirty="0" err="1">
                <a:solidFill>
                  <a:schemeClr val="tx2"/>
                </a:solidFill>
                <a:latin typeface="Times New Roman" panose="02020603050405020304" pitchFamily="18" charset="0"/>
                <a:cs typeface="Times New Roman" panose="02020603050405020304" pitchFamily="18" charset="0"/>
              </a:rPr>
              <a:t>mOsm</a:t>
            </a:r>
            <a:r>
              <a:rPr lang="en-US" sz="3200" dirty="0">
                <a:solidFill>
                  <a:schemeClr val="tx2"/>
                </a:solidFill>
                <a:latin typeface="Times New Roman" panose="02020603050405020304" pitchFamily="18" charset="0"/>
                <a:cs typeface="Times New Roman" panose="02020603050405020304" pitchFamily="18" charset="0"/>
              </a:rPr>
              <a:t>/l) such as dextran 40 </a:t>
            </a:r>
            <a:r>
              <a:rPr lang="en-US" sz="3200" dirty="0" smtClean="0">
                <a:solidFill>
                  <a:schemeClr val="tx2"/>
                </a:solidFill>
                <a:latin typeface="Times New Roman" panose="02020603050405020304" pitchFamily="18" charset="0"/>
                <a:cs typeface="Times New Roman" panose="02020603050405020304" pitchFamily="18" charset="0"/>
              </a:rPr>
              <a:t>or starch </a:t>
            </a:r>
            <a:r>
              <a:rPr lang="en-US" sz="3200" dirty="0">
                <a:solidFill>
                  <a:schemeClr val="tx2"/>
                </a:solidFill>
                <a:latin typeface="Times New Roman" panose="02020603050405020304" pitchFamily="18" charset="0"/>
                <a:cs typeface="Times New Roman" panose="02020603050405020304" pitchFamily="18" charset="0"/>
              </a:rPr>
              <a:t>solutions may be used in patients with massive plasma leakage, and those </a:t>
            </a:r>
            <a:r>
              <a:rPr lang="en-US" sz="3200" dirty="0" smtClean="0">
                <a:solidFill>
                  <a:schemeClr val="tx2"/>
                </a:solidFill>
                <a:latin typeface="Times New Roman" panose="02020603050405020304" pitchFamily="18" charset="0"/>
                <a:cs typeface="Times New Roman" panose="02020603050405020304" pitchFamily="18" charset="0"/>
              </a:rPr>
              <a:t>not responding </a:t>
            </a:r>
            <a:r>
              <a:rPr lang="en-US" sz="3200" dirty="0">
                <a:solidFill>
                  <a:schemeClr val="tx2"/>
                </a:solidFill>
                <a:latin typeface="Times New Roman" panose="02020603050405020304" pitchFamily="18" charset="0"/>
                <a:cs typeface="Times New Roman" panose="02020603050405020304" pitchFamily="18" charset="0"/>
              </a:rPr>
              <a:t>to the </a:t>
            </a:r>
            <a:r>
              <a:rPr lang="en-US" sz="3200" dirty="0" smtClean="0">
                <a:solidFill>
                  <a:schemeClr val="tx2"/>
                </a:solidFill>
                <a:latin typeface="Times New Roman" panose="02020603050405020304" pitchFamily="18" charset="0"/>
                <a:cs typeface="Times New Roman" panose="02020603050405020304" pitchFamily="18" charset="0"/>
              </a:rPr>
              <a:t> maximum volume </a:t>
            </a:r>
            <a:r>
              <a:rPr lang="en-US" sz="3200" dirty="0">
                <a:solidFill>
                  <a:schemeClr val="tx2"/>
                </a:solidFill>
                <a:latin typeface="Times New Roman" panose="02020603050405020304" pitchFamily="18" charset="0"/>
                <a:cs typeface="Times New Roman" panose="02020603050405020304" pitchFamily="18" charset="0"/>
              </a:rPr>
              <a:t>of crystalloid. </a:t>
            </a:r>
            <a:r>
              <a:rPr lang="en-US" sz="3200" dirty="0" err="1">
                <a:solidFill>
                  <a:schemeClr val="tx2"/>
                </a:solidFill>
                <a:latin typeface="Times New Roman" panose="02020603050405020304" pitchFamily="18" charset="0"/>
                <a:cs typeface="Times New Roman" panose="02020603050405020304" pitchFamily="18" charset="0"/>
              </a:rPr>
              <a:t>Iso-oncotic</a:t>
            </a:r>
            <a:r>
              <a:rPr lang="en-US" sz="3200" dirty="0">
                <a:solidFill>
                  <a:schemeClr val="tx2"/>
                </a:solidFill>
                <a:latin typeface="Times New Roman" panose="02020603050405020304" pitchFamily="18" charset="0"/>
                <a:cs typeface="Times New Roman" panose="02020603050405020304" pitchFamily="18" charset="0"/>
              </a:rPr>
              <a:t> colloid solutions such </a:t>
            </a:r>
            <a:r>
              <a:rPr lang="en-US" sz="3200" dirty="0" smtClean="0">
                <a:solidFill>
                  <a:schemeClr val="tx2"/>
                </a:solidFill>
                <a:latin typeface="Times New Roman" panose="02020603050405020304" pitchFamily="18" charset="0"/>
                <a:cs typeface="Times New Roman" panose="02020603050405020304" pitchFamily="18" charset="0"/>
              </a:rPr>
              <a:t>as blood </a:t>
            </a:r>
            <a:r>
              <a:rPr lang="en-US" sz="3200" dirty="0">
                <a:solidFill>
                  <a:schemeClr val="tx2"/>
                </a:solidFill>
                <a:latin typeface="Times New Roman" panose="02020603050405020304" pitchFamily="18" charset="0"/>
                <a:cs typeface="Times New Roman" panose="02020603050405020304" pitchFamily="18" charset="0"/>
              </a:rPr>
              <a:t>and blood component may not be as effective</a:t>
            </a:r>
            <a:r>
              <a:rPr lang="en-US" sz="3200" dirty="0" smtClean="0">
                <a:solidFill>
                  <a:schemeClr val="tx2"/>
                </a:solidFill>
                <a:latin typeface="Times New Roman" panose="02020603050405020304" pitchFamily="18" charset="0"/>
                <a:cs typeface="Times New Roman" panose="02020603050405020304" pitchFamily="18" charset="0"/>
              </a:rPr>
              <a:t>.</a:t>
            </a:r>
            <a:endParaRPr lang="en-US" sz="32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7770073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167" y="262661"/>
            <a:ext cx="8229600" cy="610820"/>
          </a:xfrm>
        </p:spPr>
        <p:txBody>
          <a:bodyPr>
            <a:noAutofit/>
          </a:bodyPr>
          <a:lstStyle/>
          <a:p>
            <a:pPr algn="l"/>
            <a:r>
              <a:rPr lang="en-US" sz="4000" b="1" dirty="0" smtClean="0">
                <a:solidFill>
                  <a:schemeClr val="accent1"/>
                </a:solidFill>
                <a:latin typeface="Times New Roman" panose="02020603050405020304" pitchFamily="18" charset="0"/>
                <a:cs typeface="Times New Roman" panose="02020603050405020304" pitchFamily="18" charset="0"/>
              </a:rPr>
              <a:t>Group –B ( Fluid consideration)</a:t>
            </a:r>
            <a:endParaRPr lang="en-US" sz="4000" b="1"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990600"/>
            <a:ext cx="8458200" cy="5410200"/>
          </a:xfrm>
        </p:spPr>
        <p:txBody>
          <a:bodyPr>
            <a:normAutofit lnSpcReduction="10000"/>
          </a:bodyPr>
          <a:lstStyle/>
          <a:p>
            <a:endParaRPr lang="en-US" dirty="0" smtClean="0">
              <a:solidFill>
                <a:schemeClr val="tx2"/>
              </a:solidFill>
              <a:latin typeface="Times New Roman" panose="02020603050405020304" pitchFamily="18" charset="0"/>
              <a:cs typeface="Times New Roman" panose="02020603050405020304" pitchFamily="18" charset="0"/>
            </a:endParaRPr>
          </a:p>
          <a:p>
            <a:r>
              <a:rPr lang="en-US" sz="3200" dirty="0" smtClean="0">
                <a:solidFill>
                  <a:schemeClr val="tx2"/>
                </a:solidFill>
                <a:latin typeface="Times New Roman" panose="02020603050405020304" pitchFamily="18" charset="0"/>
                <a:cs typeface="Times New Roman" panose="02020603050405020304" pitchFamily="18" charset="0"/>
              </a:rPr>
              <a:t>A </a:t>
            </a:r>
            <a:r>
              <a:rPr lang="en-US" sz="3200" dirty="0">
                <a:solidFill>
                  <a:schemeClr val="tx2"/>
                </a:solidFill>
                <a:latin typeface="Times New Roman" panose="02020603050405020304" pitchFamily="18" charset="0"/>
                <a:cs typeface="Times New Roman" panose="02020603050405020304" pitchFamily="18" charset="0"/>
              </a:rPr>
              <a:t>volume of about maintenance +5% dehydration should be given to maintain “</a:t>
            </a:r>
            <a:r>
              <a:rPr lang="en-US" sz="3200" dirty="0" smtClean="0">
                <a:solidFill>
                  <a:schemeClr val="tx2"/>
                </a:solidFill>
                <a:latin typeface="Times New Roman" panose="02020603050405020304" pitchFamily="18" charset="0"/>
                <a:cs typeface="Times New Roman" panose="02020603050405020304" pitchFamily="18" charset="0"/>
              </a:rPr>
              <a:t>just adequate</a:t>
            </a:r>
            <a:r>
              <a:rPr lang="en-US" sz="3200" dirty="0">
                <a:solidFill>
                  <a:schemeClr val="tx2"/>
                </a:solidFill>
                <a:latin typeface="Times New Roman" panose="02020603050405020304" pitchFamily="18" charset="0"/>
                <a:cs typeface="Times New Roman" panose="02020603050405020304" pitchFamily="18" charset="0"/>
              </a:rPr>
              <a:t>” intravascular volume and circulation</a:t>
            </a:r>
            <a:r>
              <a:rPr lang="en-US" sz="3200" dirty="0" smtClean="0">
                <a:solidFill>
                  <a:schemeClr val="tx2"/>
                </a:solidFill>
                <a:latin typeface="Times New Roman" panose="02020603050405020304" pitchFamily="18" charset="0"/>
                <a:cs typeface="Times New Roman" panose="02020603050405020304" pitchFamily="18" charset="0"/>
              </a:rPr>
              <a:t>.</a:t>
            </a:r>
          </a:p>
          <a:p>
            <a:pPr>
              <a:buNone/>
            </a:pPr>
            <a:r>
              <a:rPr lang="en-US" sz="3200" dirty="0" smtClean="0">
                <a:solidFill>
                  <a:schemeClr val="tx2"/>
                </a:solidFill>
                <a:latin typeface="Times New Roman" panose="02020603050405020304" pitchFamily="18" charset="0"/>
                <a:cs typeface="Times New Roman" panose="02020603050405020304" pitchFamily="18" charset="0"/>
              </a:rPr>
              <a:t> </a:t>
            </a:r>
          </a:p>
          <a:p>
            <a:r>
              <a:rPr lang="en-US" sz="3200" dirty="0" smtClean="0">
                <a:solidFill>
                  <a:schemeClr val="tx2"/>
                </a:solidFill>
                <a:latin typeface="Times New Roman" panose="02020603050405020304" pitchFamily="18" charset="0"/>
                <a:cs typeface="Times New Roman" panose="02020603050405020304" pitchFamily="18" charset="0"/>
              </a:rPr>
              <a:t>The </a:t>
            </a:r>
            <a:r>
              <a:rPr lang="en-US" sz="3200" dirty="0">
                <a:solidFill>
                  <a:schemeClr val="tx2"/>
                </a:solidFill>
                <a:latin typeface="Times New Roman" panose="02020603050405020304" pitchFamily="18" charset="0"/>
                <a:cs typeface="Times New Roman" panose="02020603050405020304" pitchFamily="18" charset="0"/>
              </a:rPr>
              <a:t>duration of </a:t>
            </a:r>
            <a:r>
              <a:rPr lang="en-US" sz="3200" dirty="0" smtClean="0">
                <a:solidFill>
                  <a:schemeClr val="tx2"/>
                </a:solidFill>
                <a:latin typeface="Times New Roman" panose="02020603050405020304" pitchFamily="18" charset="0"/>
                <a:cs typeface="Times New Roman" panose="02020603050405020304" pitchFamily="18" charset="0"/>
              </a:rPr>
              <a:t>intravenous fluid therapy </a:t>
            </a:r>
            <a:r>
              <a:rPr lang="en-US" sz="3200" dirty="0">
                <a:solidFill>
                  <a:schemeClr val="tx2"/>
                </a:solidFill>
                <a:latin typeface="Times New Roman" panose="02020603050405020304" pitchFamily="18" charset="0"/>
                <a:cs typeface="Times New Roman" panose="02020603050405020304" pitchFamily="18" charset="0"/>
              </a:rPr>
              <a:t>should not exceed </a:t>
            </a:r>
            <a:r>
              <a:rPr lang="en-US" sz="3200" dirty="0">
                <a:solidFill>
                  <a:srgbClr val="FF0000"/>
                </a:solidFill>
                <a:latin typeface="Times New Roman" panose="02020603050405020304" pitchFamily="18" charset="0"/>
                <a:cs typeface="Times New Roman" panose="02020603050405020304" pitchFamily="18" charset="0"/>
              </a:rPr>
              <a:t>24 to 48 hours for those with shock</a:t>
            </a:r>
            <a:r>
              <a:rPr lang="en-US" sz="3200" dirty="0">
                <a:solidFill>
                  <a:schemeClr val="tx2"/>
                </a:solidFill>
                <a:latin typeface="Times New Roman" panose="02020603050405020304" pitchFamily="18" charset="0"/>
                <a:cs typeface="Times New Roman" panose="02020603050405020304" pitchFamily="18" charset="0"/>
              </a:rPr>
              <a:t>. However, for </a:t>
            </a:r>
            <a:r>
              <a:rPr lang="en-US" sz="3200" dirty="0" smtClean="0">
                <a:solidFill>
                  <a:schemeClr val="tx2"/>
                </a:solidFill>
                <a:latin typeface="Times New Roman" panose="02020603050405020304" pitchFamily="18" charset="0"/>
                <a:cs typeface="Times New Roman" panose="02020603050405020304" pitchFamily="18" charset="0"/>
              </a:rPr>
              <a:t>those patients </a:t>
            </a:r>
            <a:r>
              <a:rPr lang="en-US" sz="3200" dirty="0">
                <a:solidFill>
                  <a:schemeClr val="tx2"/>
                </a:solidFill>
                <a:latin typeface="Times New Roman" panose="02020603050405020304" pitchFamily="18" charset="0"/>
                <a:cs typeface="Times New Roman" panose="02020603050405020304" pitchFamily="18" charset="0"/>
              </a:rPr>
              <a:t>who do not have shock, the duration of intravenous fluid therapy may have </a:t>
            </a:r>
            <a:r>
              <a:rPr lang="en-US" sz="3200" dirty="0" smtClean="0">
                <a:solidFill>
                  <a:schemeClr val="tx2"/>
                </a:solidFill>
                <a:latin typeface="Times New Roman" panose="02020603050405020304" pitchFamily="18" charset="0"/>
                <a:cs typeface="Times New Roman" panose="02020603050405020304" pitchFamily="18" charset="0"/>
              </a:rPr>
              <a:t>to be </a:t>
            </a:r>
            <a:r>
              <a:rPr lang="en-US" sz="3200" dirty="0">
                <a:solidFill>
                  <a:schemeClr val="tx2"/>
                </a:solidFill>
                <a:latin typeface="Times New Roman" panose="02020603050405020304" pitchFamily="18" charset="0"/>
                <a:cs typeface="Times New Roman" panose="02020603050405020304" pitchFamily="18" charset="0"/>
              </a:rPr>
              <a:t>longer but </a:t>
            </a:r>
            <a:r>
              <a:rPr lang="en-US" sz="3200" dirty="0">
                <a:solidFill>
                  <a:srgbClr val="FF0000"/>
                </a:solidFill>
                <a:latin typeface="Times New Roman" panose="02020603050405020304" pitchFamily="18" charset="0"/>
                <a:cs typeface="Times New Roman" panose="02020603050405020304" pitchFamily="18" charset="0"/>
              </a:rPr>
              <a:t>not more than 60 to 72 hours. </a:t>
            </a:r>
          </a:p>
        </p:txBody>
      </p:sp>
    </p:spTree>
    <p:extLst>
      <p:ext uri="{BB962C8B-B14F-4D97-AF65-F5344CB8AC3E}">
        <p14:creationId xmlns:p14="http://schemas.microsoft.com/office/powerpoint/2010/main" xmlns="" val="27770073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236" y="365692"/>
            <a:ext cx="8229600" cy="610820"/>
          </a:xfrm>
        </p:spPr>
        <p:txBody>
          <a:bodyPr>
            <a:noAutofit/>
          </a:bodyPr>
          <a:lstStyle/>
          <a:p>
            <a:pPr algn="l"/>
            <a:r>
              <a:rPr lang="en-US" sz="4000" b="1" dirty="0" smtClean="0">
                <a:solidFill>
                  <a:schemeClr val="accent1"/>
                </a:solidFill>
                <a:latin typeface="Times New Roman" panose="02020603050405020304" pitchFamily="18" charset="0"/>
                <a:cs typeface="Times New Roman" panose="02020603050405020304" pitchFamily="18" charset="0"/>
              </a:rPr>
              <a:t>Group- B (Fluid Requirement)</a:t>
            </a:r>
            <a:endParaRPr lang="en-US" sz="4000" b="1"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algn="just"/>
            <a:r>
              <a:rPr lang="en-US" sz="3200" dirty="0" smtClean="0">
                <a:solidFill>
                  <a:schemeClr val="tx2"/>
                </a:solidFill>
                <a:latin typeface="Times New Roman" panose="02020603050405020304" pitchFamily="18" charset="0"/>
                <a:cs typeface="Times New Roman" panose="02020603050405020304" pitchFamily="18" charset="0"/>
              </a:rPr>
              <a:t>The </a:t>
            </a:r>
            <a:r>
              <a:rPr lang="en-US" sz="3200" dirty="0">
                <a:solidFill>
                  <a:schemeClr val="tx2"/>
                </a:solidFill>
                <a:latin typeface="Times New Roman" panose="02020603050405020304" pitchFamily="18" charset="0"/>
                <a:cs typeface="Times New Roman" panose="02020603050405020304" pitchFamily="18" charset="0"/>
              </a:rPr>
              <a:t>fluid requirement, both oral and intravenous, in </a:t>
            </a:r>
            <a:r>
              <a:rPr lang="en-US" sz="3200" dirty="0" smtClean="0">
                <a:solidFill>
                  <a:schemeClr val="tx2"/>
                </a:solidFill>
                <a:latin typeface="Times New Roman" panose="02020603050405020304" pitchFamily="18" charset="0"/>
                <a:cs typeface="Times New Roman" panose="02020603050405020304" pitchFamily="18" charset="0"/>
              </a:rPr>
              <a:t>critical phase </a:t>
            </a:r>
            <a:r>
              <a:rPr lang="en-US" sz="3200" dirty="0">
                <a:solidFill>
                  <a:schemeClr val="tx2"/>
                </a:solidFill>
                <a:latin typeface="Times New Roman" panose="02020603050405020304" pitchFamily="18" charset="0"/>
                <a:cs typeface="Times New Roman" panose="02020603050405020304" pitchFamily="18" charset="0"/>
              </a:rPr>
              <a:t>(48 hours) is calculated as M+5% (maintenance + </a:t>
            </a:r>
            <a:r>
              <a:rPr lang="en-US" sz="3200" dirty="0" smtClean="0">
                <a:solidFill>
                  <a:schemeClr val="tx2"/>
                </a:solidFill>
                <a:latin typeface="Times New Roman" panose="02020603050405020304" pitchFamily="18" charset="0"/>
                <a:cs typeface="Times New Roman" panose="02020603050405020304" pitchFamily="18" charset="0"/>
              </a:rPr>
              <a:t>5% deficit).</a:t>
            </a:r>
          </a:p>
          <a:p>
            <a:pPr marL="0" indent="0" algn="just">
              <a:buNone/>
            </a:pPr>
            <a:endParaRPr lang="en-US" sz="3200" dirty="0">
              <a:solidFill>
                <a:schemeClr val="tx2"/>
              </a:solidFill>
              <a:latin typeface="Times New Roman" panose="02020603050405020304" pitchFamily="18" charset="0"/>
              <a:cs typeface="Times New Roman" panose="02020603050405020304" pitchFamily="18" charset="0"/>
            </a:endParaRPr>
          </a:p>
          <a:p>
            <a:pPr algn="just"/>
            <a:r>
              <a:rPr lang="en-US" sz="3200" dirty="0">
                <a:solidFill>
                  <a:schemeClr val="tx2"/>
                </a:solidFill>
                <a:latin typeface="Times New Roman" panose="02020603050405020304" pitchFamily="18" charset="0"/>
                <a:cs typeface="Times New Roman" panose="02020603050405020304" pitchFamily="18" charset="0"/>
              </a:rPr>
              <a:t>5% deficit is calculated as 50 ml/kg up to 50kg.</a:t>
            </a:r>
          </a:p>
        </p:txBody>
      </p:sp>
    </p:spTree>
    <p:extLst>
      <p:ext uri="{BB962C8B-B14F-4D97-AF65-F5344CB8AC3E}">
        <p14:creationId xmlns:p14="http://schemas.microsoft.com/office/powerpoint/2010/main" xmlns="" val="13695661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69" y="0"/>
            <a:ext cx="8818808" cy="2563091"/>
          </a:xfrm>
        </p:spPr>
        <p:txBody>
          <a:bodyPr>
            <a:normAutofit fontScale="90000"/>
          </a:bodyPr>
          <a:lstStyle/>
          <a:p>
            <a:pPr algn="l"/>
            <a:r>
              <a:rPr lang="en-US" b="1" dirty="0" smtClean="0">
                <a:solidFill>
                  <a:schemeClr val="accent1"/>
                </a:solidFill>
                <a:latin typeface="Times New Roman" panose="02020603050405020304" pitchFamily="18" charset="0"/>
                <a:cs typeface="Times New Roman" panose="02020603050405020304" pitchFamily="18" charset="0"/>
              </a:rPr>
              <a:t>Calculations  for normal  maintenance  of intravenous  fluid  Infusion:</a:t>
            </a:r>
            <a:br>
              <a:rPr lang="en-US" b="1" dirty="0" smtClean="0">
                <a:solidFill>
                  <a:schemeClr val="accent1"/>
                </a:solidFill>
                <a:latin typeface="Times New Roman" panose="02020603050405020304" pitchFamily="18" charset="0"/>
                <a:cs typeface="Times New Roman" panose="02020603050405020304" pitchFamily="18" charset="0"/>
              </a:rPr>
            </a:br>
            <a:endParaRPr lang="en-US"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76400"/>
            <a:ext cx="8458200" cy="5029200"/>
          </a:xfrm>
        </p:spPr>
        <p:txBody>
          <a:bodyPr>
            <a:normAutofit/>
          </a:bodyPr>
          <a:lstStyle/>
          <a:p>
            <a:pPr marL="0" indent="0" algn="just">
              <a:buNone/>
            </a:pPr>
            <a:endParaRPr lang="en-US" b="1" dirty="0">
              <a:solidFill>
                <a:schemeClr val="tx2"/>
              </a:solidFill>
            </a:endParaRPr>
          </a:p>
          <a:p>
            <a:pPr algn="just"/>
            <a:r>
              <a:rPr lang="en-US" sz="3200" dirty="0">
                <a:solidFill>
                  <a:schemeClr val="tx2"/>
                </a:solidFill>
                <a:latin typeface="Times New Roman" panose="02020603050405020304" pitchFamily="18" charset="0"/>
                <a:cs typeface="Times New Roman" panose="02020603050405020304" pitchFamily="18" charset="0"/>
              </a:rPr>
              <a:t>Normal maintenance fluid per hour can be calculated on </a:t>
            </a:r>
            <a:r>
              <a:rPr lang="en-US" sz="3200" dirty="0" smtClean="0">
                <a:solidFill>
                  <a:schemeClr val="tx2"/>
                </a:solidFill>
                <a:latin typeface="Times New Roman" panose="02020603050405020304" pitchFamily="18" charset="0"/>
                <a:cs typeface="Times New Roman" panose="02020603050405020304" pitchFamily="18" charset="0"/>
              </a:rPr>
              <a:t>the basis </a:t>
            </a:r>
            <a:r>
              <a:rPr lang="en-US" sz="3200" dirty="0">
                <a:solidFill>
                  <a:schemeClr val="tx2"/>
                </a:solidFill>
                <a:latin typeface="Times New Roman" panose="02020603050405020304" pitchFamily="18" charset="0"/>
                <a:cs typeface="Times New Roman" panose="02020603050405020304" pitchFamily="18" charset="0"/>
              </a:rPr>
              <a:t>of </a:t>
            </a:r>
            <a:r>
              <a:rPr lang="en-US" sz="3200" dirty="0" smtClean="0">
                <a:solidFill>
                  <a:schemeClr val="tx2"/>
                </a:solidFill>
                <a:latin typeface="Times New Roman" panose="02020603050405020304" pitchFamily="18" charset="0"/>
                <a:cs typeface="Times New Roman" panose="02020603050405020304" pitchFamily="18" charset="0"/>
              </a:rPr>
              <a:t>the  following </a:t>
            </a:r>
            <a:r>
              <a:rPr lang="en-US" sz="3200" dirty="0">
                <a:solidFill>
                  <a:srgbClr val="FF0000"/>
                </a:solidFill>
                <a:latin typeface="Times New Roman" panose="02020603050405020304" pitchFamily="18" charset="0"/>
                <a:cs typeface="Times New Roman" panose="02020603050405020304" pitchFamily="18" charset="0"/>
              </a:rPr>
              <a:t>formula*</a:t>
            </a:r>
            <a:r>
              <a:rPr lang="en-US" sz="3200" dirty="0">
                <a:solidFill>
                  <a:schemeClr val="tx2"/>
                </a:solidFill>
                <a:latin typeface="Times New Roman" panose="02020603050405020304" pitchFamily="18" charset="0"/>
                <a:cs typeface="Times New Roman" panose="02020603050405020304" pitchFamily="18" charset="0"/>
              </a:rPr>
              <a:t> (equivalent to Holliday - Segar formula</a:t>
            </a:r>
            <a:r>
              <a:rPr lang="en-US" sz="3200" dirty="0" smtClean="0">
                <a:solidFill>
                  <a:schemeClr val="tx2"/>
                </a:solidFill>
                <a:latin typeface="Times New Roman" panose="02020603050405020304" pitchFamily="18" charset="0"/>
                <a:cs typeface="Times New Roman" panose="02020603050405020304" pitchFamily="18" charset="0"/>
              </a:rPr>
              <a:t>):</a:t>
            </a:r>
          </a:p>
          <a:p>
            <a:pPr marL="0" indent="0" algn="just">
              <a:buNone/>
            </a:pPr>
            <a:r>
              <a:rPr lang="en-US" sz="3200" dirty="0" smtClean="0">
                <a:solidFill>
                  <a:schemeClr val="tx2"/>
                </a:solidFill>
                <a:latin typeface="Times New Roman" panose="02020603050405020304" pitchFamily="18" charset="0"/>
                <a:cs typeface="Times New Roman" panose="02020603050405020304" pitchFamily="18" charset="0"/>
              </a:rPr>
              <a:t>4 </a:t>
            </a:r>
            <a:r>
              <a:rPr lang="en-US" sz="3200" dirty="0">
                <a:solidFill>
                  <a:schemeClr val="tx2"/>
                </a:solidFill>
                <a:latin typeface="Times New Roman" panose="02020603050405020304" pitchFamily="18" charset="0"/>
                <a:cs typeface="Times New Roman" panose="02020603050405020304" pitchFamily="18" charset="0"/>
              </a:rPr>
              <a:t>ml/kg/</a:t>
            </a:r>
            <a:r>
              <a:rPr lang="en-US" sz="3200" dirty="0" err="1">
                <a:solidFill>
                  <a:schemeClr val="tx2"/>
                </a:solidFill>
                <a:latin typeface="Times New Roman" panose="02020603050405020304" pitchFamily="18" charset="0"/>
                <a:cs typeface="Times New Roman" panose="02020603050405020304" pitchFamily="18" charset="0"/>
              </a:rPr>
              <a:t>hr</a:t>
            </a:r>
            <a:r>
              <a:rPr lang="en-US" sz="3200" dirty="0">
                <a:solidFill>
                  <a:schemeClr val="tx2"/>
                </a:solidFill>
                <a:latin typeface="Times New Roman" panose="02020603050405020304" pitchFamily="18" charset="0"/>
                <a:cs typeface="Times New Roman" panose="02020603050405020304" pitchFamily="18" charset="0"/>
              </a:rPr>
              <a:t> for first 10 kg body </a:t>
            </a:r>
            <a:r>
              <a:rPr lang="en-US" sz="3200" dirty="0" smtClean="0">
                <a:solidFill>
                  <a:schemeClr val="tx2"/>
                </a:solidFill>
                <a:latin typeface="Times New Roman" panose="02020603050405020304" pitchFamily="18" charset="0"/>
                <a:cs typeface="Times New Roman" panose="02020603050405020304" pitchFamily="18" charset="0"/>
              </a:rPr>
              <a:t>weight + </a:t>
            </a:r>
            <a:r>
              <a:rPr lang="en-US" sz="3200" dirty="0">
                <a:solidFill>
                  <a:schemeClr val="tx2"/>
                </a:solidFill>
                <a:latin typeface="Times New Roman" panose="02020603050405020304" pitchFamily="18" charset="0"/>
                <a:cs typeface="Times New Roman" panose="02020603050405020304" pitchFamily="18" charset="0"/>
              </a:rPr>
              <a:t>2 ml/kg/</a:t>
            </a:r>
            <a:r>
              <a:rPr lang="en-US" sz="3200" dirty="0" err="1">
                <a:solidFill>
                  <a:schemeClr val="tx2"/>
                </a:solidFill>
                <a:latin typeface="Times New Roman" panose="02020603050405020304" pitchFamily="18" charset="0"/>
                <a:cs typeface="Times New Roman" panose="02020603050405020304" pitchFamily="18" charset="0"/>
              </a:rPr>
              <a:t>hr</a:t>
            </a:r>
            <a:r>
              <a:rPr lang="en-US" sz="3200" dirty="0">
                <a:solidFill>
                  <a:schemeClr val="tx2"/>
                </a:solidFill>
                <a:latin typeface="Times New Roman" panose="02020603050405020304" pitchFamily="18" charset="0"/>
                <a:cs typeface="Times New Roman" panose="02020603050405020304" pitchFamily="18" charset="0"/>
              </a:rPr>
              <a:t> for next 10 kg body </a:t>
            </a:r>
            <a:r>
              <a:rPr lang="en-US" sz="3200" dirty="0" smtClean="0">
                <a:solidFill>
                  <a:schemeClr val="tx2"/>
                </a:solidFill>
                <a:latin typeface="Times New Roman" panose="02020603050405020304" pitchFamily="18" charset="0"/>
                <a:cs typeface="Times New Roman" panose="02020603050405020304" pitchFamily="18" charset="0"/>
              </a:rPr>
              <a:t>weight + </a:t>
            </a:r>
            <a:r>
              <a:rPr lang="en-US" sz="3200" dirty="0">
                <a:solidFill>
                  <a:schemeClr val="tx2"/>
                </a:solidFill>
                <a:latin typeface="Times New Roman" panose="02020603050405020304" pitchFamily="18" charset="0"/>
                <a:cs typeface="Times New Roman" panose="02020603050405020304" pitchFamily="18" charset="0"/>
              </a:rPr>
              <a:t>1 ml/kg/</a:t>
            </a:r>
            <a:r>
              <a:rPr lang="en-US" sz="3200" dirty="0" err="1">
                <a:solidFill>
                  <a:schemeClr val="tx2"/>
                </a:solidFill>
                <a:latin typeface="Times New Roman" panose="02020603050405020304" pitchFamily="18" charset="0"/>
                <a:cs typeface="Times New Roman" panose="02020603050405020304" pitchFamily="18" charset="0"/>
              </a:rPr>
              <a:t>hr</a:t>
            </a:r>
            <a:r>
              <a:rPr lang="en-US" sz="3200" dirty="0">
                <a:solidFill>
                  <a:schemeClr val="tx2"/>
                </a:solidFill>
                <a:latin typeface="Times New Roman" panose="02020603050405020304" pitchFamily="18" charset="0"/>
                <a:cs typeface="Times New Roman" panose="02020603050405020304" pitchFamily="18" charset="0"/>
              </a:rPr>
              <a:t> for subsequent kg body </a:t>
            </a:r>
            <a:r>
              <a:rPr lang="en-US" sz="3200" dirty="0" smtClean="0">
                <a:solidFill>
                  <a:schemeClr val="tx2"/>
                </a:solidFill>
                <a:latin typeface="Times New Roman" panose="02020603050405020304" pitchFamily="18" charset="0"/>
                <a:cs typeface="Times New Roman" panose="02020603050405020304" pitchFamily="18" charset="0"/>
              </a:rPr>
              <a:t>weight</a:t>
            </a:r>
            <a:endParaRPr lang="en-US" sz="32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5400751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236" y="365693"/>
            <a:ext cx="8229600" cy="610820"/>
          </a:xfrm>
        </p:spPr>
        <p:txBody>
          <a:bodyPr>
            <a:noAutofit/>
          </a:bodyPr>
          <a:lstStyle/>
          <a:p>
            <a:pPr algn="l"/>
            <a:r>
              <a:rPr lang="en-US" sz="4000" b="1" dirty="0">
                <a:solidFill>
                  <a:schemeClr val="accent1"/>
                </a:solidFill>
                <a:latin typeface="Times New Roman" panose="02020603050405020304" pitchFamily="18" charset="0"/>
                <a:cs typeface="Times New Roman" panose="02020603050405020304" pitchFamily="18" charset="0"/>
              </a:rPr>
              <a:t>Fluid Management of Patients in Group B:</a:t>
            </a:r>
            <a:endParaRPr lang="en-US" sz="4000"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73865" y="1447800"/>
            <a:ext cx="8504700" cy="5105399"/>
          </a:xfrm>
        </p:spPr>
        <p:txBody>
          <a:bodyPr>
            <a:noAutofit/>
          </a:bodyPr>
          <a:lstStyle/>
          <a:p>
            <a:pPr algn="just"/>
            <a:r>
              <a:rPr lang="en-US" sz="3200" dirty="0" smtClean="0">
                <a:solidFill>
                  <a:schemeClr val="tx2"/>
                </a:solidFill>
                <a:latin typeface="Times New Roman" panose="02020603050405020304" pitchFamily="18" charset="0"/>
                <a:cs typeface="Times New Roman" panose="02020603050405020304" pitchFamily="18" charset="0"/>
              </a:rPr>
              <a:t>For </a:t>
            </a:r>
            <a:r>
              <a:rPr lang="en-US" sz="3200" dirty="0">
                <a:solidFill>
                  <a:schemeClr val="tx2"/>
                </a:solidFill>
                <a:latin typeface="Times New Roman" panose="02020603050405020304" pitchFamily="18" charset="0"/>
                <a:cs typeface="Times New Roman" panose="02020603050405020304" pitchFamily="18" charset="0"/>
              </a:rPr>
              <a:t>example, in </a:t>
            </a:r>
            <a:r>
              <a:rPr lang="en-US" sz="3200" dirty="0" smtClean="0">
                <a:solidFill>
                  <a:schemeClr val="tx2"/>
                </a:solidFill>
                <a:latin typeface="Times New Roman" panose="02020603050405020304" pitchFamily="18" charset="0"/>
                <a:cs typeface="Times New Roman" panose="02020603050405020304" pitchFamily="18" charset="0"/>
              </a:rPr>
              <a:t>a child </a:t>
            </a:r>
            <a:r>
              <a:rPr lang="en-US" sz="3200" dirty="0">
                <a:solidFill>
                  <a:schemeClr val="tx2"/>
                </a:solidFill>
                <a:latin typeface="Times New Roman" panose="02020603050405020304" pitchFamily="18" charset="0"/>
                <a:cs typeface="Times New Roman" panose="02020603050405020304" pitchFamily="18" charset="0"/>
              </a:rPr>
              <a:t>weighing 20 kg, the deficit of 5% is 50 ml/kg x 20 = 1000 ml. The maintenance </a:t>
            </a:r>
            <a:r>
              <a:rPr lang="en-US" sz="3200" dirty="0" smtClean="0">
                <a:solidFill>
                  <a:schemeClr val="tx2"/>
                </a:solidFill>
                <a:latin typeface="Times New Roman" panose="02020603050405020304" pitchFamily="18" charset="0"/>
                <a:cs typeface="Times New Roman" panose="02020603050405020304" pitchFamily="18" charset="0"/>
              </a:rPr>
              <a:t>is 1500 </a:t>
            </a:r>
            <a:r>
              <a:rPr lang="en-US" sz="3200" dirty="0">
                <a:solidFill>
                  <a:schemeClr val="tx2"/>
                </a:solidFill>
                <a:latin typeface="Times New Roman" panose="02020603050405020304" pitchFamily="18" charset="0"/>
                <a:cs typeface="Times New Roman" panose="02020603050405020304" pitchFamily="18" charset="0"/>
              </a:rPr>
              <a:t>ml for one day. Hence, the total of M + 5% is 2500 ml. This volume is to be </a:t>
            </a:r>
            <a:r>
              <a:rPr lang="en-US" sz="3200" dirty="0" smtClean="0">
                <a:solidFill>
                  <a:schemeClr val="tx2"/>
                </a:solidFill>
                <a:latin typeface="Times New Roman" panose="02020603050405020304" pitchFamily="18" charset="0"/>
                <a:cs typeface="Times New Roman" panose="02020603050405020304" pitchFamily="18" charset="0"/>
              </a:rPr>
              <a:t>administered over </a:t>
            </a:r>
            <a:r>
              <a:rPr lang="en-US" sz="3200" dirty="0">
                <a:solidFill>
                  <a:schemeClr val="tx2"/>
                </a:solidFill>
                <a:latin typeface="Times New Roman" panose="02020603050405020304" pitchFamily="18" charset="0"/>
                <a:cs typeface="Times New Roman" panose="02020603050405020304" pitchFamily="18" charset="0"/>
              </a:rPr>
              <a:t>48 hours in non shock patients. </a:t>
            </a:r>
            <a:endParaRPr lang="en-US" sz="3200" dirty="0" smtClean="0">
              <a:solidFill>
                <a:schemeClr val="tx2"/>
              </a:solidFill>
              <a:latin typeface="Times New Roman" panose="02020603050405020304" pitchFamily="18" charset="0"/>
              <a:cs typeface="Times New Roman" panose="02020603050405020304" pitchFamily="18" charset="0"/>
            </a:endParaRPr>
          </a:p>
          <a:p>
            <a:pPr algn="just"/>
            <a:r>
              <a:rPr lang="en-US" sz="3200" dirty="0" smtClean="0">
                <a:solidFill>
                  <a:schemeClr val="tx2"/>
                </a:solidFill>
                <a:latin typeface="Times New Roman" panose="02020603050405020304" pitchFamily="18" charset="0"/>
                <a:cs typeface="Times New Roman" panose="02020603050405020304" pitchFamily="18" charset="0"/>
              </a:rPr>
              <a:t>The </a:t>
            </a:r>
            <a:r>
              <a:rPr lang="en-US" sz="3200" dirty="0">
                <a:solidFill>
                  <a:schemeClr val="tx2"/>
                </a:solidFill>
                <a:latin typeface="Times New Roman" panose="02020603050405020304" pitchFamily="18" charset="0"/>
                <a:cs typeface="Times New Roman" panose="02020603050405020304" pitchFamily="18" charset="0"/>
              </a:rPr>
              <a:t>rate of IV replacement should </a:t>
            </a:r>
            <a:r>
              <a:rPr lang="en-US" sz="3200" dirty="0" smtClean="0">
                <a:solidFill>
                  <a:schemeClr val="tx2"/>
                </a:solidFill>
                <a:latin typeface="Times New Roman" panose="02020603050405020304" pitchFamily="18" charset="0"/>
                <a:cs typeface="Times New Roman" panose="02020603050405020304" pitchFamily="18" charset="0"/>
              </a:rPr>
              <a:t>be adjusted </a:t>
            </a:r>
            <a:r>
              <a:rPr lang="en-US" sz="3200" dirty="0">
                <a:solidFill>
                  <a:schemeClr val="tx2"/>
                </a:solidFill>
                <a:latin typeface="Times New Roman" panose="02020603050405020304" pitchFamily="18" charset="0"/>
                <a:cs typeface="Times New Roman" panose="02020603050405020304" pitchFamily="18" charset="0"/>
              </a:rPr>
              <a:t>according to the rate of plasma loss, guided by the clinical condition, </a:t>
            </a:r>
            <a:r>
              <a:rPr lang="en-US" sz="3200" dirty="0" smtClean="0">
                <a:solidFill>
                  <a:schemeClr val="tx2"/>
                </a:solidFill>
                <a:latin typeface="Times New Roman" panose="02020603050405020304" pitchFamily="18" charset="0"/>
                <a:cs typeface="Times New Roman" panose="02020603050405020304" pitchFamily="18" charset="0"/>
              </a:rPr>
              <a:t>vital signs</a:t>
            </a:r>
            <a:r>
              <a:rPr lang="en-US" sz="3200" dirty="0">
                <a:solidFill>
                  <a:schemeClr val="tx2"/>
                </a:solidFill>
                <a:latin typeface="Times New Roman" panose="02020603050405020304" pitchFamily="18" charset="0"/>
                <a:cs typeface="Times New Roman" panose="02020603050405020304" pitchFamily="18" charset="0"/>
              </a:rPr>
              <a:t>, urine output and </a:t>
            </a:r>
            <a:r>
              <a:rPr lang="en-US" sz="3200" dirty="0" smtClean="0">
                <a:solidFill>
                  <a:schemeClr val="tx2"/>
                </a:solidFill>
                <a:latin typeface="Times New Roman" panose="02020603050405020304" pitchFamily="18" charset="0"/>
                <a:cs typeface="Times New Roman" panose="02020603050405020304" pitchFamily="18" charset="0"/>
              </a:rPr>
              <a:t>hematocrit </a:t>
            </a:r>
            <a:r>
              <a:rPr lang="en-US" sz="3200" dirty="0">
                <a:solidFill>
                  <a:schemeClr val="tx2"/>
                </a:solidFill>
                <a:latin typeface="Times New Roman" panose="02020603050405020304" pitchFamily="18" charset="0"/>
                <a:cs typeface="Times New Roman" panose="02020603050405020304" pitchFamily="18" charset="0"/>
              </a:rPr>
              <a:t>levels.</a:t>
            </a:r>
          </a:p>
        </p:txBody>
      </p:sp>
    </p:spTree>
    <p:extLst>
      <p:ext uri="{BB962C8B-B14F-4D97-AF65-F5344CB8AC3E}">
        <p14:creationId xmlns:p14="http://schemas.microsoft.com/office/powerpoint/2010/main" xmlns="" val="33286078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
            <a:r>
              <a:rPr lang="en-US" sz="3200" dirty="0">
                <a:solidFill>
                  <a:schemeClr val="tx2"/>
                </a:solidFill>
                <a:latin typeface="Times New Roman" panose="02020603050405020304" pitchFamily="18" charset="0"/>
                <a:cs typeface="Times New Roman" panose="02020603050405020304" pitchFamily="18" charset="0"/>
              </a:rPr>
              <a:t>The admitted patient </a:t>
            </a:r>
            <a:r>
              <a:rPr lang="en-US" sz="3200" dirty="0" smtClean="0">
                <a:solidFill>
                  <a:schemeClr val="tx2"/>
                </a:solidFill>
                <a:latin typeface="Times New Roman" panose="02020603050405020304" pitchFamily="18" charset="0"/>
                <a:cs typeface="Times New Roman" panose="02020603050405020304" pitchFamily="18" charset="0"/>
              </a:rPr>
              <a:t>(Category </a:t>
            </a:r>
            <a:r>
              <a:rPr lang="en-US" sz="3200" dirty="0">
                <a:solidFill>
                  <a:schemeClr val="tx2"/>
                </a:solidFill>
                <a:latin typeface="Times New Roman" panose="02020603050405020304" pitchFamily="18" charset="0"/>
                <a:cs typeface="Times New Roman" panose="02020603050405020304" pitchFamily="18" charset="0"/>
              </a:rPr>
              <a:t>B) should be started </a:t>
            </a:r>
            <a:r>
              <a:rPr lang="en-US" sz="3200" dirty="0" smtClean="0">
                <a:solidFill>
                  <a:schemeClr val="tx2"/>
                </a:solidFill>
                <a:latin typeface="Times New Roman" panose="02020603050405020304" pitchFamily="18" charset="0"/>
                <a:cs typeface="Times New Roman" panose="02020603050405020304" pitchFamily="18" charset="0"/>
              </a:rPr>
              <a:t>with recommended </a:t>
            </a:r>
            <a:r>
              <a:rPr lang="en-US" sz="3200" dirty="0">
                <a:solidFill>
                  <a:schemeClr val="tx2"/>
                </a:solidFill>
                <a:latin typeface="Times New Roman" panose="02020603050405020304" pitchFamily="18" charset="0"/>
                <a:cs typeface="Times New Roman" panose="02020603050405020304" pitchFamily="18" charset="0"/>
              </a:rPr>
              <a:t>fluid at a </a:t>
            </a:r>
            <a:r>
              <a:rPr lang="en-US" sz="3200" dirty="0" smtClean="0">
                <a:solidFill>
                  <a:schemeClr val="tx2"/>
                </a:solidFill>
                <a:latin typeface="Times New Roman" panose="02020603050405020304" pitchFamily="18" charset="0"/>
                <a:cs typeface="Times New Roman" panose="02020603050405020304" pitchFamily="18" charset="0"/>
              </a:rPr>
              <a:t>rate of </a:t>
            </a:r>
            <a:r>
              <a:rPr lang="en-US" sz="3200" dirty="0">
                <a:solidFill>
                  <a:schemeClr val="tx2"/>
                </a:solidFill>
                <a:latin typeface="Times New Roman" panose="02020603050405020304" pitchFamily="18" charset="0"/>
                <a:cs typeface="Times New Roman" panose="02020603050405020304" pitchFamily="18" charset="0"/>
              </a:rPr>
              <a:t>1.5ml/kg/</a:t>
            </a:r>
            <a:r>
              <a:rPr lang="en-US" sz="3200" dirty="0" err="1">
                <a:solidFill>
                  <a:schemeClr val="tx2"/>
                </a:solidFill>
                <a:latin typeface="Times New Roman" panose="02020603050405020304" pitchFamily="18" charset="0"/>
                <a:cs typeface="Times New Roman" panose="02020603050405020304" pitchFamily="18" charset="0"/>
              </a:rPr>
              <a:t>hr</a:t>
            </a:r>
            <a:r>
              <a:rPr lang="en-US" sz="3200" dirty="0">
                <a:solidFill>
                  <a:schemeClr val="tx2"/>
                </a:solidFill>
                <a:latin typeface="Times New Roman" panose="02020603050405020304" pitchFamily="18" charset="0"/>
                <a:cs typeface="Times New Roman" panose="02020603050405020304" pitchFamily="18" charset="0"/>
              </a:rPr>
              <a:t> or 40ml/</a:t>
            </a:r>
            <a:r>
              <a:rPr lang="en-US" sz="3200" dirty="0" err="1">
                <a:solidFill>
                  <a:schemeClr val="tx2"/>
                </a:solidFill>
                <a:latin typeface="Times New Roman" panose="02020603050405020304" pitchFamily="18" charset="0"/>
                <a:cs typeface="Times New Roman" panose="02020603050405020304" pitchFamily="18" charset="0"/>
              </a:rPr>
              <a:t>hr</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smtClean="0">
                <a:solidFill>
                  <a:schemeClr val="tx2"/>
                </a:solidFill>
                <a:latin typeface="Times New Roman" panose="02020603050405020304" pitchFamily="18" charset="0"/>
                <a:cs typeface="Times New Roman" panose="02020603050405020304" pitchFamily="18" charset="0"/>
              </a:rPr>
              <a:t>12 d/min</a:t>
            </a:r>
            <a:r>
              <a:rPr lang="en-US" sz="3200" dirty="0">
                <a:solidFill>
                  <a:schemeClr val="tx2"/>
                </a:solidFill>
                <a:latin typeface="Times New Roman" panose="02020603050405020304" pitchFamily="18" charset="0"/>
                <a:cs typeface="Times New Roman" panose="02020603050405020304" pitchFamily="18" charset="0"/>
              </a:rPr>
              <a:t>) for adults and should be given for 6 hours. </a:t>
            </a:r>
            <a:endParaRPr lang="en-US" sz="3200" dirty="0" smtClean="0">
              <a:solidFill>
                <a:schemeClr val="tx2"/>
              </a:solidFill>
              <a:latin typeface="Times New Roman" panose="02020603050405020304" pitchFamily="18" charset="0"/>
              <a:cs typeface="Times New Roman" panose="02020603050405020304" pitchFamily="18" charset="0"/>
            </a:endParaRPr>
          </a:p>
          <a:p>
            <a:pPr algn="just"/>
            <a:r>
              <a:rPr lang="en-US" sz="3200" dirty="0" smtClean="0">
                <a:solidFill>
                  <a:schemeClr val="tx2"/>
                </a:solidFill>
                <a:latin typeface="Times New Roman" panose="02020603050405020304" pitchFamily="18" charset="0"/>
                <a:cs typeface="Times New Roman" panose="02020603050405020304" pitchFamily="18" charset="0"/>
              </a:rPr>
              <a:t>If</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smtClean="0">
                <a:solidFill>
                  <a:schemeClr val="tx2"/>
                </a:solidFill>
                <a:latin typeface="Times New Roman" panose="02020603050405020304" pitchFamily="18" charset="0"/>
                <a:cs typeface="Times New Roman" panose="02020603050405020304" pitchFamily="18" charset="0"/>
              </a:rPr>
              <a:t>patients </a:t>
            </a:r>
            <a:r>
              <a:rPr lang="en-US" sz="3200" dirty="0">
                <a:solidFill>
                  <a:schemeClr val="tx2"/>
                </a:solidFill>
                <a:latin typeface="Times New Roman" panose="02020603050405020304" pitchFamily="18" charset="0"/>
                <a:cs typeface="Times New Roman" panose="02020603050405020304" pitchFamily="18" charset="0"/>
              </a:rPr>
              <a:t>vital signs is stable, then the escalation of fluid is not needed and the </a:t>
            </a:r>
            <a:r>
              <a:rPr lang="en-US" sz="3200" dirty="0" smtClean="0">
                <a:solidFill>
                  <a:schemeClr val="tx2"/>
                </a:solidFill>
                <a:latin typeface="Times New Roman" panose="02020603050405020304" pitchFamily="18" charset="0"/>
                <a:cs typeface="Times New Roman" panose="02020603050405020304" pitchFamily="18" charset="0"/>
              </a:rPr>
              <a:t>same   rate </a:t>
            </a:r>
            <a:r>
              <a:rPr lang="en-US" sz="3200" dirty="0">
                <a:solidFill>
                  <a:schemeClr val="tx2"/>
                </a:solidFill>
                <a:latin typeface="Times New Roman" panose="02020603050405020304" pitchFamily="18" charset="0"/>
                <a:cs typeface="Times New Roman" panose="02020603050405020304" pitchFamily="18" charset="0"/>
              </a:rPr>
              <a:t>can be maintained for a period of 48 hours.</a:t>
            </a:r>
          </a:p>
        </p:txBody>
      </p:sp>
    </p:spTree>
    <p:extLst>
      <p:ext uri="{BB962C8B-B14F-4D97-AF65-F5344CB8AC3E}">
        <p14:creationId xmlns:p14="http://schemas.microsoft.com/office/powerpoint/2010/main" xmlns="" val="9283733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7620000" cy="1143000"/>
          </a:xfrm>
        </p:spPr>
        <p:txBody>
          <a:bodyPr>
            <a:normAutofit fontScale="90000"/>
          </a:bodyPr>
          <a:lstStyle/>
          <a:p>
            <a:r>
              <a:rPr lang="en-US" dirty="0" smtClean="0"/>
              <a:t>Responsible dengue viral particles</a:t>
            </a:r>
            <a:endParaRPr lang="en-US" dirty="0"/>
          </a:p>
        </p:txBody>
      </p:sp>
      <p:pic>
        <p:nvPicPr>
          <p:cNvPr id="4" name="Picture 5"/>
          <p:cNvPicPr>
            <a:picLocks noChangeAspect="1" noChangeArrowheads="1"/>
          </p:cNvPicPr>
          <p:nvPr/>
        </p:nvPicPr>
        <p:blipFill>
          <a:blip r:embed="rId2"/>
          <a:srcRect/>
          <a:stretch>
            <a:fillRect/>
          </a:stretch>
        </p:blipFill>
        <p:spPr bwMode="auto">
          <a:xfrm>
            <a:off x="0" y="5867400"/>
            <a:ext cx="1524000" cy="1023937"/>
          </a:xfrm>
          <a:prstGeom prst="rect">
            <a:avLst/>
          </a:prstGeom>
          <a:noFill/>
          <a:ln w="9525">
            <a:noFill/>
            <a:miter lim="800000"/>
            <a:headEnd/>
            <a:tailEnd/>
          </a:ln>
        </p:spPr>
      </p:pic>
      <p:pic>
        <p:nvPicPr>
          <p:cNvPr id="5" name="Content Placeholder 5" descr="rossmann"/>
          <p:cNvPicPr>
            <a:picLocks noGrp="1" noChangeAspect="1" noChangeArrowheads="1"/>
          </p:cNvPicPr>
          <p:nvPr>
            <p:ph idx="1"/>
          </p:nvPr>
        </p:nvPicPr>
        <p:blipFill>
          <a:blip r:embed="rId3" cstate="print"/>
          <a:srcRect/>
          <a:stretch>
            <a:fillRect/>
          </a:stretch>
        </p:blipFill>
        <p:spPr>
          <a:xfrm>
            <a:off x="228601" y="1873827"/>
            <a:ext cx="3809999" cy="3719945"/>
          </a:xfrm>
        </p:spPr>
      </p:pic>
      <p:pic>
        <p:nvPicPr>
          <p:cNvPr id="6"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762335" y="1958016"/>
            <a:ext cx="3810330" cy="38103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53865740"/>
      </p:ext>
    </p:extLst>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9143999" cy="6858000"/>
          </a:xfrm>
          <a:prstGeom prst="rect">
            <a:avLst/>
          </a:prstGeom>
        </p:spPr>
      </p:pic>
    </p:spTree>
    <p:extLst>
      <p:ext uri="{BB962C8B-B14F-4D97-AF65-F5344CB8AC3E}">
        <p14:creationId xmlns:p14="http://schemas.microsoft.com/office/powerpoint/2010/main" xmlns="" val="296321144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236" y="352814"/>
            <a:ext cx="8229600" cy="610820"/>
          </a:xfrm>
        </p:spPr>
        <p:txBody>
          <a:bodyPr>
            <a:noAutofit/>
          </a:bodyPr>
          <a:lstStyle/>
          <a:p>
            <a:pPr algn="l"/>
            <a:r>
              <a:rPr lang="en-US" sz="4000" b="1" dirty="0" smtClean="0">
                <a:solidFill>
                  <a:schemeClr val="accent1"/>
                </a:solidFill>
                <a:latin typeface="Times New Roman" panose="02020603050405020304" pitchFamily="18" charset="0"/>
                <a:cs typeface="Times New Roman" panose="02020603050405020304" pitchFamily="18" charset="0"/>
              </a:rPr>
              <a:t>Platelet transfusion :</a:t>
            </a:r>
            <a:endParaRPr lang="en-US" sz="4000" b="1"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89774" y="1143000"/>
            <a:ext cx="8388791" cy="5714999"/>
          </a:xfrm>
        </p:spPr>
        <p:txBody>
          <a:bodyPr>
            <a:noAutofit/>
          </a:bodyPr>
          <a:lstStyle/>
          <a:p>
            <a:pPr algn="just"/>
            <a:r>
              <a:rPr lang="en-US" sz="2800" b="1" dirty="0">
                <a:solidFill>
                  <a:schemeClr val="bg1"/>
                </a:solidFill>
                <a:latin typeface="Times New Roman" panose="02020603050405020304" pitchFamily="18" charset="0"/>
                <a:cs typeface="Times New Roman" panose="02020603050405020304" pitchFamily="18" charset="0"/>
              </a:rPr>
              <a:t>Platelet transfusion is not recommended for thrombocytopenia </a:t>
            </a:r>
            <a:r>
              <a:rPr lang="en-US" sz="2800" b="1" dirty="0">
                <a:solidFill>
                  <a:srgbClr val="FF0000"/>
                </a:solidFill>
                <a:latin typeface="Times New Roman" panose="02020603050405020304" pitchFamily="18" charset="0"/>
                <a:cs typeface="Times New Roman" panose="02020603050405020304" pitchFamily="18" charset="0"/>
              </a:rPr>
              <a:t>(no </a:t>
            </a:r>
            <a:r>
              <a:rPr lang="en-US" sz="2800" b="1" dirty="0" smtClean="0">
                <a:solidFill>
                  <a:srgbClr val="FF0000"/>
                </a:solidFill>
                <a:latin typeface="Times New Roman" panose="02020603050405020304" pitchFamily="18" charset="0"/>
                <a:cs typeface="Times New Roman" panose="02020603050405020304" pitchFamily="18" charset="0"/>
              </a:rPr>
              <a:t>prophylaxis platelet </a:t>
            </a:r>
            <a:r>
              <a:rPr lang="en-US" sz="2800" b="1" dirty="0">
                <a:solidFill>
                  <a:srgbClr val="FF0000"/>
                </a:solidFill>
                <a:latin typeface="Times New Roman" panose="02020603050405020304" pitchFamily="18" charset="0"/>
                <a:cs typeface="Times New Roman" panose="02020603050405020304" pitchFamily="18" charset="0"/>
              </a:rPr>
              <a:t>transfusion</a:t>
            </a:r>
            <a:r>
              <a:rPr lang="en-US" sz="2800" b="1" dirty="0" smtClean="0">
                <a:solidFill>
                  <a:srgbClr val="FF0000"/>
                </a:solidFill>
                <a:latin typeface="Times New Roman" panose="02020603050405020304" pitchFamily="18" charset="0"/>
                <a:cs typeface="Times New Roman" panose="02020603050405020304" pitchFamily="18" charset="0"/>
              </a:rPr>
              <a:t>)</a:t>
            </a:r>
            <a:r>
              <a:rPr lang="en-US" sz="2800" b="1" dirty="0" smtClean="0">
                <a:solidFill>
                  <a:schemeClr val="bg1"/>
                </a:solidFill>
                <a:latin typeface="Times New Roman" panose="02020603050405020304" pitchFamily="18" charset="0"/>
                <a:cs typeface="Times New Roman" panose="02020603050405020304" pitchFamily="18" charset="0"/>
              </a:rPr>
              <a:t>. </a:t>
            </a:r>
          </a:p>
          <a:p>
            <a:pPr algn="just">
              <a:buNone/>
            </a:pPr>
            <a:r>
              <a:rPr lang="en-US" sz="2800" b="1" dirty="0" smtClean="0">
                <a:solidFill>
                  <a:schemeClr val="bg1"/>
                </a:solidFill>
                <a:latin typeface="Times New Roman" panose="02020603050405020304" pitchFamily="18" charset="0"/>
                <a:cs typeface="Times New Roman" panose="02020603050405020304" pitchFamily="18" charset="0"/>
              </a:rPr>
              <a:t> </a:t>
            </a:r>
            <a:r>
              <a:rPr lang="en-US" sz="3200" b="1" dirty="0" smtClean="0">
                <a:solidFill>
                  <a:schemeClr val="bg1"/>
                </a:solidFill>
                <a:latin typeface="Times New Roman" panose="02020603050405020304" pitchFamily="18" charset="0"/>
                <a:cs typeface="Times New Roman" panose="02020603050405020304" pitchFamily="18" charset="0"/>
              </a:rPr>
              <a:t>The </a:t>
            </a:r>
            <a:r>
              <a:rPr lang="en-US" sz="3200" b="1" dirty="0">
                <a:solidFill>
                  <a:schemeClr val="bg1"/>
                </a:solidFill>
                <a:latin typeface="Times New Roman" panose="02020603050405020304" pitchFamily="18" charset="0"/>
                <a:cs typeface="Times New Roman" panose="02020603050405020304" pitchFamily="18" charset="0"/>
              </a:rPr>
              <a:t>indication of which may be as follows</a:t>
            </a:r>
            <a:r>
              <a:rPr lang="en-US" sz="3200" b="1" dirty="0" smtClean="0">
                <a:solidFill>
                  <a:schemeClr val="bg1"/>
                </a:solidFill>
                <a:latin typeface="Times New Roman" panose="02020603050405020304" pitchFamily="18" charset="0"/>
                <a:cs typeface="Times New Roman" panose="02020603050405020304" pitchFamily="18" charset="0"/>
              </a:rPr>
              <a:t>:</a:t>
            </a:r>
          </a:p>
          <a:p>
            <a:pPr algn="just">
              <a:buNone/>
            </a:pPr>
            <a:r>
              <a:rPr lang="en-US" sz="2800" b="1" dirty="0" smtClean="0">
                <a:solidFill>
                  <a:schemeClr val="bg1"/>
                </a:solidFill>
                <a:latin typeface="Times New Roman" panose="02020603050405020304" pitchFamily="18" charset="0"/>
                <a:cs typeface="Times New Roman" panose="02020603050405020304" pitchFamily="18" charset="0"/>
              </a:rPr>
              <a:t> 1</a:t>
            </a:r>
            <a:r>
              <a:rPr lang="en-US" sz="2800" b="1" dirty="0">
                <a:solidFill>
                  <a:schemeClr val="bg1"/>
                </a:solidFill>
                <a:latin typeface="Times New Roman" panose="02020603050405020304" pitchFamily="18" charset="0"/>
                <a:cs typeface="Times New Roman" panose="02020603050405020304" pitchFamily="18" charset="0"/>
              </a:rPr>
              <a:t>. Very severe </a:t>
            </a:r>
            <a:r>
              <a:rPr lang="en-US" sz="2800" b="1" dirty="0" smtClean="0">
                <a:solidFill>
                  <a:schemeClr val="bg1"/>
                </a:solidFill>
                <a:latin typeface="Times New Roman" panose="02020603050405020304" pitchFamily="18" charset="0"/>
                <a:cs typeface="Times New Roman" panose="02020603050405020304" pitchFamily="18" charset="0"/>
              </a:rPr>
              <a:t>Thrombocytopenia </a:t>
            </a:r>
            <a:r>
              <a:rPr lang="en-US" sz="2800" b="1" dirty="0">
                <a:solidFill>
                  <a:schemeClr val="bg1"/>
                </a:solidFill>
                <a:latin typeface="Times New Roman" panose="02020603050405020304" pitchFamily="18" charset="0"/>
                <a:cs typeface="Times New Roman" panose="02020603050405020304" pitchFamily="18" charset="0"/>
              </a:rPr>
              <a:t>who </a:t>
            </a:r>
            <a:r>
              <a:rPr lang="en-US" sz="2800" b="1" dirty="0" smtClean="0">
                <a:solidFill>
                  <a:schemeClr val="bg1"/>
                </a:solidFill>
                <a:latin typeface="Times New Roman" panose="02020603050405020304" pitchFamily="18" charset="0"/>
                <a:cs typeface="Times New Roman" panose="02020603050405020304" pitchFamily="18" charset="0"/>
              </a:rPr>
              <a:t>needs </a:t>
            </a:r>
            <a:r>
              <a:rPr lang="en-US" sz="2800" b="1" dirty="0">
                <a:solidFill>
                  <a:schemeClr val="bg1"/>
                </a:solidFill>
                <a:latin typeface="Times New Roman" panose="02020603050405020304" pitchFamily="18" charset="0"/>
                <a:cs typeface="Times New Roman" panose="02020603050405020304" pitchFamily="18" charset="0"/>
              </a:rPr>
              <a:t>urgent </a:t>
            </a:r>
            <a:r>
              <a:rPr lang="en-US" sz="2800" b="1" dirty="0" smtClean="0">
                <a:solidFill>
                  <a:schemeClr val="bg1"/>
                </a:solidFill>
                <a:latin typeface="Times New Roman" panose="02020603050405020304" pitchFamily="18" charset="0"/>
                <a:cs typeface="Times New Roman" panose="02020603050405020304" pitchFamily="18" charset="0"/>
              </a:rPr>
              <a:t>surgery.</a:t>
            </a:r>
          </a:p>
          <a:p>
            <a:pPr algn="just">
              <a:buNone/>
            </a:pPr>
            <a:r>
              <a:rPr lang="en-US" sz="2800" b="1" dirty="0" smtClean="0">
                <a:solidFill>
                  <a:schemeClr val="bg1"/>
                </a:solidFill>
                <a:latin typeface="Times New Roman" panose="02020603050405020304" pitchFamily="18" charset="0"/>
                <a:cs typeface="Times New Roman" panose="02020603050405020304" pitchFamily="18" charset="0"/>
              </a:rPr>
              <a:t>2</a:t>
            </a:r>
            <a:r>
              <a:rPr lang="en-US" sz="2800" b="1" dirty="0">
                <a:solidFill>
                  <a:schemeClr val="bg1"/>
                </a:solidFill>
                <a:latin typeface="Times New Roman" panose="02020603050405020304" pitchFamily="18" charset="0"/>
                <a:cs typeface="Times New Roman" panose="02020603050405020304" pitchFamily="18" charset="0"/>
              </a:rPr>
              <a:t>. Clinical judgement of the treating </a:t>
            </a:r>
            <a:r>
              <a:rPr lang="en-US" sz="2800" b="1" dirty="0" smtClean="0">
                <a:solidFill>
                  <a:schemeClr val="bg1"/>
                </a:solidFill>
                <a:latin typeface="Times New Roman" panose="02020603050405020304" pitchFamily="18" charset="0"/>
                <a:cs typeface="Times New Roman" panose="02020603050405020304" pitchFamily="18" charset="0"/>
              </a:rPr>
              <a:t>physician</a:t>
            </a:r>
            <a:endParaRPr lang="en-US" sz="2800" b="1" dirty="0">
              <a:solidFill>
                <a:schemeClr val="bg1"/>
              </a:solidFill>
              <a:latin typeface="Times New Roman" panose="02020603050405020304" pitchFamily="18" charset="0"/>
              <a:cs typeface="Times New Roman" panose="02020603050405020304" pitchFamily="18" charset="0"/>
            </a:endParaRPr>
          </a:p>
          <a:p>
            <a:pPr algn="just"/>
            <a:r>
              <a:rPr lang="en-US" sz="2800" b="1" dirty="0">
                <a:solidFill>
                  <a:schemeClr val="bg1"/>
                </a:solidFill>
                <a:latin typeface="Times New Roman" panose="02020603050405020304" pitchFamily="18" charset="0"/>
                <a:cs typeface="Times New Roman" panose="02020603050405020304" pitchFamily="18" charset="0"/>
              </a:rPr>
              <a:t>If platelet concentrate is not available fresh whole blood may be transfused as </a:t>
            </a:r>
            <a:r>
              <a:rPr lang="en-US" sz="2800" b="1" dirty="0" smtClean="0">
                <a:solidFill>
                  <a:schemeClr val="bg1"/>
                </a:solidFill>
                <a:latin typeface="Times New Roman" panose="02020603050405020304" pitchFamily="18" charset="0"/>
                <a:cs typeface="Times New Roman" panose="02020603050405020304" pitchFamily="18" charset="0"/>
              </a:rPr>
              <a:t>per guidelines </a:t>
            </a:r>
            <a:r>
              <a:rPr lang="en-US" sz="2800" b="1" dirty="0">
                <a:solidFill>
                  <a:schemeClr val="bg1"/>
                </a:solidFill>
                <a:latin typeface="Times New Roman" panose="02020603050405020304" pitchFamily="18" charset="0"/>
                <a:cs typeface="Times New Roman" panose="02020603050405020304" pitchFamily="18" charset="0"/>
              </a:rPr>
              <a:t>given under DHF management</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0772805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509" y="365693"/>
            <a:ext cx="8229600" cy="610820"/>
          </a:xfrm>
        </p:spPr>
        <p:txBody>
          <a:bodyPr>
            <a:noAutofit/>
          </a:bodyPr>
          <a:lstStyle/>
          <a:p>
            <a:pPr algn="l"/>
            <a:r>
              <a:rPr lang="en-US" sz="4000" b="1" dirty="0" smtClean="0">
                <a:solidFill>
                  <a:schemeClr val="bg1"/>
                </a:solidFill>
                <a:latin typeface="Times New Roman" panose="02020603050405020304" pitchFamily="18" charset="0"/>
                <a:cs typeface="Times New Roman" panose="02020603050405020304" pitchFamily="18" charset="0"/>
              </a:rPr>
              <a:t>Group  C:</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lgn="just">
              <a:buNone/>
            </a:pPr>
            <a:r>
              <a:rPr lang="en-US" sz="3200" b="1" dirty="0" smtClean="0">
                <a:solidFill>
                  <a:srgbClr val="FF0000"/>
                </a:solidFill>
                <a:latin typeface="Times New Roman" panose="02020603050405020304" pitchFamily="18" charset="0"/>
                <a:cs typeface="Times New Roman" panose="02020603050405020304" pitchFamily="18" charset="0"/>
              </a:rPr>
              <a:t>Group Criteria, Patient with any of the following features:</a:t>
            </a:r>
          </a:p>
          <a:p>
            <a:pPr algn="just"/>
            <a:endParaRPr lang="en-US" dirty="0" smtClean="0">
              <a:solidFill>
                <a:schemeClr val="tx2"/>
              </a:solidFill>
              <a:latin typeface="Times New Roman" panose="02020603050405020304" pitchFamily="18" charset="0"/>
              <a:cs typeface="Times New Roman" panose="02020603050405020304" pitchFamily="18" charset="0"/>
            </a:endParaRPr>
          </a:p>
          <a:p>
            <a:pPr algn="just"/>
            <a:r>
              <a:rPr lang="en-US" sz="3200" dirty="0" smtClean="0">
                <a:solidFill>
                  <a:schemeClr val="tx2"/>
                </a:solidFill>
                <a:latin typeface="Times New Roman" panose="02020603050405020304" pitchFamily="18" charset="0"/>
                <a:cs typeface="Times New Roman" panose="02020603050405020304" pitchFamily="18" charset="0"/>
              </a:rPr>
              <a:t>Severe plasma leakage with shock or /and fluid accumulation with resp. distress</a:t>
            </a:r>
          </a:p>
          <a:p>
            <a:pPr algn="just"/>
            <a:r>
              <a:rPr lang="en-US" sz="3200" dirty="0" smtClean="0">
                <a:solidFill>
                  <a:schemeClr val="tx2"/>
                </a:solidFill>
                <a:latin typeface="Times New Roman" panose="02020603050405020304" pitchFamily="18" charset="0"/>
                <a:cs typeface="Times New Roman" panose="02020603050405020304" pitchFamily="18" charset="0"/>
              </a:rPr>
              <a:t>Severe bleeding</a:t>
            </a:r>
          </a:p>
          <a:p>
            <a:pPr algn="just"/>
            <a:r>
              <a:rPr lang="en-US" sz="3200" dirty="0" smtClean="0">
                <a:solidFill>
                  <a:schemeClr val="tx2"/>
                </a:solidFill>
                <a:latin typeface="Times New Roman" panose="02020603050405020304" pitchFamily="18" charset="0"/>
                <a:cs typeface="Times New Roman" panose="02020603050405020304" pitchFamily="18" charset="0"/>
              </a:rPr>
              <a:t>Severe organ impairment</a:t>
            </a:r>
          </a:p>
          <a:p>
            <a:pPr algn="just"/>
            <a:r>
              <a:rPr lang="en-US" sz="3200" dirty="0" smtClean="0">
                <a:solidFill>
                  <a:schemeClr val="tx2"/>
                </a:solidFill>
                <a:latin typeface="Times New Roman" panose="02020603050405020304" pitchFamily="18" charset="0"/>
                <a:cs typeface="Times New Roman" panose="02020603050405020304" pitchFamily="18" charset="0"/>
              </a:rPr>
              <a:t>Severe metabolic dysfunction </a:t>
            </a:r>
          </a:p>
        </p:txBody>
      </p:sp>
    </p:spTree>
    <p:extLst>
      <p:ext uri="{BB962C8B-B14F-4D97-AF65-F5344CB8AC3E}">
        <p14:creationId xmlns:p14="http://schemas.microsoft.com/office/powerpoint/2010/main" xmlns="" val="133390360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xmlns="" val="3077808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191" y="211146"/>
            <a:ext cx="8229600" cy="610820"/>
          </a:xfrm>
        </p:spPr>
        <p:txBody>
          <a:bodyPr>
            <a:noAutofit/>
          </a:bodyPr>
          <a:lstStyle/>
          <a:p>
            <a:pPr algn="l"/>
            <a:r>
              <a:rPr lang="en-US" sz="4000" b="1" dirty="0" smtClean="0">
                <a:solidFill>
                  <a:schemeClr val="accent1"/>
                </a:solidFill>
                <a:latin typeface="Times New Roman" panose="02020603050405020304" pitchFamily="18" charset="0"/>
                <a:cs typeface="Times New Roman" panose="02020603050405020304" pitchFamily="18" charset="0"/>
              </a:rPr>
              <a:t>Group C : Laboratory Test</a:t>
            </a:r>
            <a:endParaRPr lang="en-US" sz="4000" b="1"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219200"/>
            <a:ext cx="8229600" cy="5181600"/>
          </a:xfrm>
        </p:spPr>
        <p:txBody>
          <a:bodyPr>
            <a:normAutofit/>
          </a:bodyPr>
          <a:lstStyle/>
          <a:p>
            <a:endParaRPr lang="en-US" sz="3200" dirty="0" smtClean="0">
              <a:solidFill>
                <a:schemeClr val="bg1"/>
              </a:solidFill>
              <a:latin typeface="Times New Roman" panose="02020603050405020304" pitchFamily="18" charset="0"/>
              <a:cs typeface="Times New Roman" panose="02020603050405020304" pitchFamily="18" charset="0"/>
            </a:endParaRPr>
          </a:p>
          <a:p>
            <a:r>
              <a:rPr lang="en-US" sz="3200" dirty="0" smtClean="0">
                <a:solidFill>
                  <a:schemeClr val="bg1"/>
                </a:solidFill>
                <a:latin typeface="Times New Roman" panose="02020603050405020304" pitchFamily="18" charset="0"/>
                <a:cs typeface="Times New Roman" panose="02020603050405020304" pitchFamily="18" charset="0"/>
              </a:rPr>
              <a:t>Full blood count (FBC)</a:t>
            </a:r>
          </a:p>
          <a:p>
            <a:r>
              <a:rPr lang="en-US" sz="3200" dirty="0" err="1" smtClean="0">
                <a:solidFill>
                  <a:schemeClr val="bg1"/>
                </a:solidFill>
                <a:latin typeface="Times New Roman" panose="02020603050405020304" pitchFamily="18" charset="0"/>
                <a:cs typeface="Times New Roman" panose="02020603050405020304" pitchFamily="18" charset="0"/>
              </a:rPr>
              <a:t>Haematocrit</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Hct</a:t>
            </a:r>
            <a:r>
              <a:rPr lang="en-US" sz="3200" dirty="0" smtClean="0">
                <a:solidFill>
                  <a:schemeClr val="bg1"/>
                </a:solidFill>
                <a:latin typeface="Times New Roman" panose="02020603050405020304" pitchFamily="18" charset="0"/>
                <a:cs typeface="Times New Roman" panose="02020603050405020304" pitchFamily="18" charset="0"/>
              </a:rPr>
              <a:t>) </a:t>
            </a:r>
          </a:p>
          <a:p>
            <a:r>
              <a:rPr lang="en-US" sz="3200" dirty="0" smtClean="0">
                <a:solidFill>
                  <a:schemeClr val="bg1"/>
                </a:solidFill>
                <a:latin typeface="Times New Roman" panose="02020603050405020304" pitchFamily="18" charset="0"/>
                <a:cs typeface="Times New Roman" panose="02020603050405020304" pitchFamily="18" charset="0"/>
              </a:rPr>
              <a:t>SGOT/SGPT</a:t>
            </a:r>
          </a:p>
          <a:p>
            <a:r>
              <a:rPr lang="en-US" sz="3200" dirty="0" smtClean="0">
                <a:solidFill>
                  <a:schemeClr val="bg1"/>
                </a:solidFill>
                <a:latin typeface="Times New Roman" panose="02020603050405020304" pitchFamily="18" charset="0"/>
                <a:cs typeface="Times New Roman" panose="02020603050405020304" pitchFamily="18" charset="0"/>
              </a:rPr>
              <a:t>Dengue serology (if fever is more than 7 days)</a:t>
            </a:r>
          </a:p>
          <a:p>
            <a:r>
              <a:rPr lang="en-US" sz="3200" dirty="0" smtClean="0">
                <a:solidFill>
                  <a:schemeClr val="bg1"/>
                </a:solidFill>
                <a:latin typeface="Times New Roman" panose="02020603050405020304" pitchFamily="18" charset="0"/>
                <a:cs typeface="Times New Roman" panose="02020603050405020304" pitchFamily="18" charset="0"/>
              </a:rPr>
              <a:t>RBS,  </a:t>
            </a:r>
            <a:r>
              <a:rPr lang="en-US" sz="3200" dirty="0" err="1" smtClean="0">
                <a:solidFill>
                  <a:schemeClr val="bg1"/>
                </a:solidFill>
                <a:latin typeface="Times New Roman" panose="02020603050405020304" pitchFamily="18" charset="0"/>
                <a:cs typeface="Times New Roman" panose="02020603050405020304" pitchFamily="18" charset="0"/>
              </a:rPr>
              <a:t>S.Creatinine</a:t>
            </a:r>
            <a:r>
              <a:rPr lang="en-US" sz="3200" dirty="0" smtClean="0">
                <a:solidFill>
                  <a:schemeClr val="bg1"/>
                </a:solidFill>
                <a:latin typeface="Times New Roman" panose="02020603050405020304" pitchFamily="18" charset="0"/>
                <a:cs typeface="Times New Roman" panose="02020603050405020304" pitchFamily="18" charset="0"/>
              </a:rPr>
              <a:t>, Electrolyte, CXR, </a:t>
            </a:r>
          </a:p>
          <a:p>
            <a:pPr>
              <a:buNone/>
            </a:pPr>
            <a:r>
              <a:rPr lang="en-US" sz="3200" dirty="0" smtClean="0">
                <a:solidFill>
                  <a:schemeClr val="bg1"/>
                </a:solidFill>
                <a:latin typeface="Times New Roman" panose="02020603050405020304" pitchFamily="18" charset="0"/>
                <a:cs typeface="Times New Roman" panose="02020603050405020304" pitchFamily="18" charset="0"/>
              </a:rPr>
              <a:t>  USG of Abdomen ( Optional)</a:t>
            </a:r>
          </a:p>
          <a:p>
            <a:r>
              <a:rPr lang="en-US" sz="3200" dirty="0" smtClean="0">
                <a:solidFill>
                  <a:schemeClr val="tx2"/>
                </a:solidFill>
                <a:latin typeface="Times New Roman" panose="02020603050405020304" pitchFamily="18" charset="0"/>
                <a:cs typeface="Times New Roman" panose="02020603050405020304" pitchFamily="18" charset="0"/>
              </a:rPr>
              <a:t>Other organ function test as indicated </a:t>
            </a:r>
            <a:endParaRPr lang="en-US" sz="32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40878034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820" y="152400"/>
            <a:ext cx="8454980" cy="491544"/>
          </a:xfrm>
        </p:spPr>
        <p:txBody>
          <a:bodyPr>
            <a:noAutofit/>
          </a:bodyPr>
          <a:lstStyle/>
          <a:p>
            <a:pPr algn="l"/>
            <a:r>
              <a:rPr lang="en-US" sz="4000" b="1" dirty="0" smtClean="0">
                <a:solidFill>
                  <a:schemeClr val="accent1"/>
                </a:solidFill>
                <a:latin typeface="Times New Roman" panose="02020603050405020304" pitchFamily="18" charset="0"/>
                <a:cs typeface="Times New Roman" panose="02020603050405020304" pitchFamily="18" charset="0"/>
              </a:rPr>
              <a:t/>
            </a:r>
            <a:br>
              <a:rPr lang="en-US" sz="4000" b="1" dirty="0" smtClean="0">
                <a:solidFill>
                  <a:schemeClr val="accent1"/>
                </a:solidFill>
                <a:latin typeface="Times New Roman" panose="02020603050405020304" pitchFamily="18" charset="0"/>
                <a:cs typeface="Times New Roman" panose="02020603050405020304" pitchFamily="18" charset="0"/>
              </a:rPr>
            </a:br>
            <a:r>
              <a:rPr sz="4000" b="1" dirty="0" smtClean="0">
                <a:solidFill>
                  <a:schemeClr val="accent1"/>
                </a:solidFill>
                <a:latin typeface="Times New Roman" panose="02020603050405020304" pitchFamily="18" charset="0"/>
                <a:cs typeface="Times New Roman" panose="02020603050405020304" pitchFamily="18" charset="0"/>
              </a:rPr>
              <a:t/>
            </a:r>
            <a:br>
              <a:rPr sz="4000" b="1" dirty="0" smtClean="0">
                <a:solidFill>
                  <a:schemeClr val="accent1"/>
                </a:solidFill>
                <a:latin typeface="Times New Roman" panose="02020603050405020304" pitchFamily="18" charset="0"/>
                <a:cs typeface="Times New Roman" panose="02020603050405020304" pitchFamily="18" charset="0"/>
              </a:rPr>
            </a:br>
            <a:r>
              <a:rPr lang="en-US" sz="4000" b="1" dirty="0" smtClean="0">
                <a:solidFill>
                  <a:schemeClr val="accent1"/>
                </a:solidFill>
                <a:latin typeface="Times New Roman" panose="02020603050405020304" pitchFamily="18" charset="0"/>
                <a:cs typeface="Times New Roman" panose="02020603050405020304" pitchFamily="18" charset="0"/>
              </a:rPr>
              <a:t>Group C :</a:t>
            </a:r>
            <a:r>
              <a:rPr lang="en-US" sz="4000" b="1" dirty="0">
                <a:solidFill>
                  <a:schemeClr val="accent1"/>
                </a:solidFill>
                <a:latin typeface="Times New Roman" panose="02020603050405020304" pitchFamily="18" charset="0"/>
                <a:cs typeface="Times New Roman" panose="02020603050405020304" pitchFamily="18" charset="0"/>
              </a:rPr>
              <a:t>The goals of fluid </a:t>
            </a:r>
            <a:r>
              <a:rPr lang="en-US" sz="4000" b="1" dirty="0" smtClean="0">
                <a:solidFill>
                  <a:schemeClr val="accent1"/>
                </a:solidFill>
                <a:latin typeface="Times New Roman" panose="02020603050405020304" pitchFamily="18" charset="0"/>
                <a:cs typeface="Times New Roman" panose="02020603050405020304" pitchFamily="18" charset="0"/>
              </a:rPr>
              <a:t>resuscitation:</a:t>
            </a:r>
            <a:r>
              <a:rPr lang="en-US" sz="4000" b="1" dirty="0">
                <a:solidFill>
                  <a:schemeClr val="accent1"/>
                </a:solidFill>
                <a:latin typeface="Times New Roman" panose="02020603050405020304" pitchFamily="18" charset="0"/>
                <a:cs typeface="Times New Roman" panose="02020603050405020304" pitchFamily="18" charset="0"/>
              </a:rPr>
              <a:t/>
            </a:r>
            <a:br>
              <a:rPr lang="en-US" sz="4000" b="1" dirty="0">
                <a:solidFill>
                  <a:schemeClr val="accent1"/>
                </a:solidFill>
                <a:latin typeface="Times New Roman" panose="02020603050405020304" pitchFamily="18" charset="0"/>
                <a:cs typeface="Times New Roman" panose="02020603050405020304" pitchFamily="18" charset="0"/>
              </a:rPr>
            </a:br>
            <a:endParaRPr lang="en-US" sz="4000" b="1"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76400"/>
            <a:ext cx="8229600" cy="4724399"/>
          </a:xfrm>
        </p:spPr>
        <p:txBody>
          <a:bodyPr>
            <a:noAutofit/>
          </a:bodyPr>
          <a:lstStyle/>
          <a:p>
            <a:pPr algn="just"/>
            <a:r>
              <a:rPr lang="en-US" sz="3200" dirty="0">
                <a:solidFill>
                  <a:schemeClr val="tx2"/>
                </a:solidFill>
                <a:latin typeface="Times New Roman" panose="02020603050405020304" pitchFamily="18" charset="0"/>
                <a:cs typeface="Times New Roman" panose="02020603050405020304" pitchFamily="18" charset="0"/>
              </a:rPr>
              <a:t>I</a:t>
            </a:r>
            <a:r>
              <a:rPr lang="en-US" sz="3200" dirty="0" smtClean="0">
                <a:solidFill>
                  <a:schemeClr val="tx2"/>
                </a:solidFill>
                <a:latin typeface="Times New Roman" panose="02020603050405020304" pitchFamily="18" charset="0"/>
                <a:cs typeface="Times New Roman" panose="02020603050405020304" pitchFamily="18" charset="0"/>
              </a:rPr>
              <a:t>mproving </a:t>
            </a:r>
            <a:r>
              <a:rPr lang="en-US" sz="3200" dirty="0">
                <a:solidFill>
                  <a:schemeClr val="tx2"/>
                </a:solidFill>
                <a:latin typeface="Times New Roman" panose="02020603050405020304" pitchFamily="18" charset="0"/>
                <a:cs typeface="Times New Roman" panose="02020603050405020304" pitchFamily="18" charset="0"/>
              </a:rPr>
              <a:t>central and peripheral circulation – i.e. decreasing </a:t>
            </a:r>
            <a:r>
              <a:rPr lang="en-US" sz="3200" dirty="0" smtClean="0">
                <a:solidFill>
                  <a:schemeClr val="tx2"/>
                </a:solidFill>
                <a:latin typeface="Times New Roman" panose="02020603050405020304" pitchFamily="18" charset="0"/>
                <a:cs typeface="Times New Roman" panose="02020603050405020304" pitchFamily="18" charset="0"/>
              </a:rPr>
              <a:t>tachycardia</a:t>
            </a:r>
            <a:r>
              <a:rPr lang="en-US" sz="3200" dirty="0">
                <a:solidFill>
                  <a:schemeClr val="tx2"/>
                </a:solidFill>
                <a:latin typeface="Times New Roman" panose="02020603050405020304" pitchFamily="18" charset="0"/>
                <a:cs typeface="Times New Roman" panose="02020603050405020304" pitchFamily="18" charset="0"/>
              </a:rPr>
              <a:t>, improving BP and pulse volume, warm and pink extremities, </a:t>
            </a:r>
            <a:r>
              <a:rPr lang="en-US" sz="3200" dirty="0" smtClean="0">
                <a:solidFill>
                  <a:schemeClr val="tx2"/>
                </a:solidFill>
                <a:latin typeface="Times New Roman" panose="02020603050405020304" pitchFamily="18" charset="0"/>
                <a:cs typeface="Times New Roman" panose="02020603050405020304" pitchFamily="18" charset="0"/>
              </a:rPr>
              <a:t>capillary </a:t>
            </a:r>
            <a:r>
              <a:rPr lang="en-US" sz="3200" dirty="0">
                <a:solidFill>
                  <a:schemeClr val="tx2"/>
                </a:solidFill>
                <a:latin typeface="Times New Roman" panose="02020603050405020304" pitchFamily="18" charset="0"/>
                <a:cs typeface="Times New Roman" panose="02020603050405020304" pitchFamily="18" charset="0"/>
              </a:rPr>
              <a:t>refill time &lt; 2 seconds;</a:t>
            </a:r>
          </a:p>
          <a:p>
            <a:pPr algn="just"/>
            <a:r>
              <a:rPr lang="en-US" sz="3200" dirty="0">
                <a:solidFill>
                  <a:schemeClr val="tx2"/>
                </a:solidFill>
                <a:latin typeface="Times New Roman" panose="02020603050405020304" pitchFamily="18" charset="0"/>
                <a:cs typeface="Times New Roman" panose="02020603050405020304" pitchFamily="18" charset="0"/>
              </a:rPr>
              <a:t>improving end-organ perfusion – i.e. achieving a stable conscious </a:t>
            </a:r>
            <a:r>
              <a:rPr lang="en-US" sz="3200" dirty="0" smtClean="0">
                <a:solidFill>
                  <a:schemeClr val="tx2"/>
                </a:solidFill>
                <a:latin typeface="Times New Roman" panose="02020603050405020304" pitchFamily="18" charset="0"/>
                <a:cs typeface="Times New Roman" panose="02020603050405020304" pitchFamily="18" charset="0"/>
              </a:rPr>
              <a:t>level (more </a:t>
            </a:r>
            <a:r>
              <a:rPr lang="en-US" sz="3200" dirty="0">
                <a:solidFill>
                  <a:schemeClr val="tx2"/>
                </a:solidFill>
                <a:latin typeface="Times New Roman" panose="02020603050405020304" pitchFamily="18" charset="0"/>
                <a:cs typeface="Times New Roman" panose="02020603050405020304" pitchFamily="18" charset="0"/>
              </a:rPr>
              <a:t>alert or less restless</a:t>
            </a:r>
            <a:r>
              <a:rPr lang="en-US" sz="3200" dirty="0" smtClean="0">
                <a:solidFill>
                  <a:schemeClr val="tx2"/>
                </a:solidFill>
                <a:latin typeface="Times New Roman" panose="02020603050405020304" pitchFamily="18" charset="0"/>
                <a:cs typeface="Times New Roman" panose="02020603050405020304" pitchFamily="18" charset="0"/>
              </a:rPr>
              <a:t>)</a:t>
            </a:r>
            <a:endParaRPr lang="en-US" sz="3200" dirty="0">
              <a:solidFill>
                <a:schemeClr val="tx2"/>
              </a:solidFill>
              <a:latin typeface="Times New Roman" panose="02020603050405020304" pitchFamily="18" charset="0"/>
              <a:cs typeface="Times New Roman" panose="02020603050405020304" pitchFamily="18" charset="0"/>
            </a:endParaRPr>
          </a:p>
          <a:p>
            <a:pPr algn="just"/>
            <a:r>
              <a:rPr lang="en-US" sz="3200" dirty="0">
                <a:solidFill>
                  <a:schemeClr val="tx2"/>
                </a:solidFill>
                <a:latin typeface="Times New Roman" panose="02020603050405020304" pitchFamily="18" charset="0"/>
                <a:cs typeface="Times New Roman" panose="02020603050405020304" pitchFamily="18" charset="0"/>
              </a:rPr>
              <a:t>urine output ≥ 0.5 ml/kg/hour or decreasing metabolic acidosis.</a:t>
            </a:r>
          </a:p>
        </p:txBody>
      </p:sp>
    </p:spTree>
    <p:extLst>
      <p:ext uri="{BB962C8B-B14F-4D97-AF65-F5344CB8AC3E}">
        <p14:creationId xmlns:p14="http://schemas.microsoft.com/office/powerpoint/2010/main" xmlns="" val="45249006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122" y="352814"/>
            <a:ext cx="8229600" cy="610820"/>
          </a:xfrm>
        </p:spPr>
        <p:txBody>
          <a:bodyPr>
            <a:noAutofit/>
          </a:bodyPr>
          <a:lstStyle/>
          <a:p>
            <a:pPr algn="l"/>
            <a:r>
              <a:rPr lang="en-US" sz="4000" b="1" dirty="0" smtClean="0">
                <a:solidFill>
                  <a:schemeClr val="accent1"/>
                </a:solidFill>
                <a:latin typeface="Times New Roman" panose="02020603050405020304" pitchFamily="18" charset="0"/>
                <a:cs typeface="Times New Roman" panose="02020603050405020304" pitchFamily="18" charset="0"/>
              </a:rPr>
              <a:t>Group C:  Compensated shock</a:t>
            </a:r>
            <a:endParaRPr lang="en-US" sz="4000" b="1"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295400"/>
            <a:ext cx="7620000" cy="5105400"/>
          </a:xfrm>
        </p:spPr>
        <p:txBody>
          <a:bodyPr>
            <a:noAutofit/>
          </a:bodyPr>
          <a:lstStyle/>
          <a:p>
            <a:r>
              <a:rPr lang="en-US" sz="2800" dirty="0" smtClean="0">
                <a:solidFill>
                  <a:schemeClr val="tx2"/>
                </a:solidFill>
                <a:latin typeface="Times New Roman" panose="02020603050405020304" pitchFamily="18" charset="0"/>
                <a:cs typeface="Times New Roman" panose="02020603050405020304" pitchFamily="18" charset="0"/>
              </a:rPr>
              <a:t>DSS </a:t>
            </a:r>
            <a:r>
              <a:rPr lang="en-US" sz="2800" dirty="0">
                <a:solidFill>
                  <a:schemeClr val="tx2"/>
                </a:solidFill>
                <a:latin typeface="Times New Roman" panose="02020603050405020304" pitchFamily="18" charset="0"/>
                <a:cs typeface="Times New Roman" panose="02020603050405020304" pitchFamily="18" charset="0"/>
              </a:rPr>
              <a:t>is hypovolemic shock caused by plasma leakage and </a:t>
            </a:r>
            <a:r>
              <a:rPr lang="en-US" sz="2800" dirty="0" smtClean="0">
                <a:solidFill>
                  <a:schemeClr val="tx2"/>
                </a:solidFill>
                <a:latin typeface="Times New Roman" panose="02020603050405020304" pitchFamily="18" charset="0"/>
                <a:cs typeface="Times New Roman" panose="02020603050405020304" pitchFamily="18" charset="0"/>
              </a:rPr>
              <a:t>characterized by </a:t>
            </a:r>
            <a:r>
              <a:rPr lang="en-US" sz="2800" dirty="0">
                <a:solidFill>
                  <a:schemeClr val="tx2"/>
                </a:solidFill>
                <a:latin typeface="Times New Roman" panose="02020603050405020304" pitchFamily="18" charset="0"/>
                <a:cs typeface="Times New Roman" panose="02020603050405020304" pitchFamily="18" charset="0"/>
              </a:rPr>
              <a:t>increased systemic vascular resistance, manifested </a:t>
            </a:r>
            <a:r>
              <a:rPr lang="en-US" sz="2800" dirty="0" smtClean="0">
                <a:solidFill>
                  <a:schemeClr val="tx2"/>
                </a:solidFill>
                <a:latin typeface="Times New Roman" panose="02020603050405020304" pitchFamily="18" charset="0"/>
                <a:cs typeface="Times New Roman" panose="02020603050405020304" pitchFamily="18" charset="0"/>
              </a:rPr>
              <a:t>by  narrowed  pulse </a:t>
            </a:r>
            <a:r>
              <a:rPr lang="en-US" sz="2800" dirty="0">
                <a:solidFill>
                  <a:schemeClr val="tx2"/>
                </a:solidFill>
                <a:latin typeface="Times New Roman" panose="02020603050405020304" pitchFamily="18" charset="0"/>
                <a:cs typeface="Times New Roman" panose="02020603050405020304" pitchFamily="18" charset="0"/>
              </a:rPr>
              <a:t>pressure (systolic pressure is maintained with </a:t>
            </a:r>
            <a:r>
              <a:rPr lang="en-US" sz="2800" dirty="0" smtClean="0">
                <a:solidFill>
                  <a:schemeClr val="tx2"/>
                </a:solidFill>
                <a:latin typeface="Times New Roman" panose="02020603050405020304" pitchFamily="18" charset="0"/>
                <a:cs typeface="Times New Roman" panose="02020603050405020304" pitchFamily="18" charset="0"/>
              </a:rPr>
              <a:t>increased diastolic </a:t>
            </a:r>
            <a:r>
              <a:rPr lang="en-US" sz="2800" dirty="0">
                <a:solidFill>
                  <a:schemeClr val="tx2"/>
                </a:solidFill>
                <a:latin typeface="Times New Roman" panose="02020603050405020304" pitchFamily="18" charset="0"/>
                <a:cs typeface="Times New Roman" panose="02020603050405020304" pitchFamily="18" charset="0"/>
              </a:rPr>
              <a:t>pressure, e.g. 100/90 mmHg</a:t>
            </a:r>
            <a:r>
              <a:rPr lang="en-US" sz="2800" dirty="0" smtClean="0">
                <a:solidFill>
                  <a:schemeClr val="tx2"/>
                </a:solidFill>
                <a:latin typeface="Times New Roman" panose="02020603050405020304" pitchFamily="18" charset="0"/>
                <a:cs typeface="Times New Roman" panose="02020603050405020304" pitchFamily="18" charset="0"/>
              </a:rPr>
              <a:t>).</a:t>
            </a:r>
          </a:p>
          <a:p>
            <a:pPr marL="0" indent="0">
              <a:buNone/>
            </a:pPr>
            <a:endParaRPr lang="en-US" sz="2800" dirty="0">
              <a:solidFill>
                <a:schemeClr val="tx2"/>
              </a:solidFill>
              <a:latin typeface="Times New Roman" panose="02020603050405020304" pitchFamily="18" charset="0"/>
              <a:cs typeface="Times New Roman" panose="02020603050405020304" pitchFamily="18" charset="0"/>
            </a:endParaRPr>
          </a:p>
          <a:p>
            <a:r>
              <a:rPr lang="en-US" sz="2800" dirty="0">
                <a:solidFill>
                  <a:schemeClr val="tx2"/>
                </a:solidFill>
                <a:latin typeface="Times New Roman" panose="02020603050405020304" pitchFamily="18" charset="0"/>
                <a:cs typeface="Times New Roman" panose="02020603050405020304" pitchFamily="18" charset="0"/>
              </a:rPr>
              <a:t>When hypotension is present, one should suspect that severe bleeding, </a:t>
            </a:r>
            <a:r>
              <a:rPr lang="en-US" sz="2800" dirty="0" smtClean="0">
                <a:solidFill>
                  <a:schemeClr val="tx2"/>
                </a:solidFill>
                <a:latin typeface="Times New Roman" panose="02020603050405020304" pitchFamily="18" charset="0"/>
                <a:cs typeface="Times New Roman" panose="02020603050405020304" pitchFamily="18" charset="0"/>
              </a:rPr>
              <a:t>and often </a:t>
            </a:r>
            <a:r>
              <a:rPr lang="en-US" sz="2800" dirty="0">
                <a:solidFill>
                  <a:schemeClr val="tx2"/>
                </a:solidFill>
                <a:latin typeface="Times New Roman" panose="02020603050405020304" pitchFamily="18" charset="0"/>
                <a:cs typeface="Times New Roman" panose="02020603050405020304" pitchFamily="18" charset="0"/>
              </a:rPr>
              <a:t>concealed gastrointestinal bleeding, may have occurred in </a:t>
            </a:r>
            <a:r>
              <a:rPr lang="en-US" sz="2800" dirty="0" smtClean="0">
                <a:solidFill>
                  <a:schemeClr val="tx2"/>
                </a:solidFill>
                <a:latin typeface="Times New Roman" panose="02020603050405020304" pitchFamily="18" charset="0"/>
                <a:cs typeface="Times New Roman" panose="02020603050405020304" pitchFamily="18" charset="0"/>
              </a:rPr>
              <a:t>addition to  the </a:t>
            </a:r>
            <a:r>
              <a:rPr lang="en-US" sz="2800" dirty="0">
                <a:solidFill>
                  <a:schemeClr val="tx2"/>
                </a:solidFill>
                <a:latin typeface="Times New Roman" panose="02020603050405020304" pitchFamily="18" charset="0"/>
                <a:cs typeface="Times New Roman" panose="02020603050405020304" pitchFamily="18" charset="0"/>
              </a:rPr>
              <a:t>plasma leakage</a:t>
            </a:r>
            <a:r>
              <a:rPr lang="en-US" sz="2800" dirty="0" smtClean="0">
                <a:solidFill>
                  <a:schemeClr val="tx2"/>
                </a:solidFill>
                <a:latin typeface="Times New Roman" panose="02020603050405020304" pitchFamily="18" charset="0"/>
                <a:cs typeface="Times New Roman" panose="02020603050405020304" pitchFamily="18" charset="0"/>
              </a:rPr>
              <a:t>.</a:t>
            </a:r>
            <a:endParaRPr lang="en-US" sz="28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34735880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850" y="455845"/>
            <a:ext cx="8229600" cy="610820"/>
          </a:xfrm>
        </p:spPr>
        <p:txBody>
          <a:bodyPr>
            <a:noAutofit/>
          </a:bodyPr>
          <a:lstStyle/>
          <a:p>
            <a:pPr algn="l"/>
            <a:r>
              <a:rPr lang="en-US" sz="4000" b="1" dirty="0">
                <a:solidFill>
                  <a:schemeClr val="accent1"/>
                </a:solidFill>
                <a:latin typeface="Times New Roman" panose="02020603050405020304" pitchFamily="18" charset="0"/>
                <a:cs typeface="Times New Roman" panose="02020603050405020304" pitchFamily="18" charset="0"/>
              </a:rPr>
              <a:t>Group C:Compensated </a:t>
            </a:r>
            <a:r>
              <a:rPr lang="en-US" sz="4000" b="1" dirty="0" smtClean="0">
                <a:solidFill>
                  <a:schemeClr val="accent1"/>
                </a:solidFill>
                <a:latin typeface="Times New Roman" panose="02020603050405020304" pitchFamily="18" charset="0"/>
                <a:cs typeface="Times New Roman" panose="02020603050405020304" pitchFamily="18" charset="0"/>
              </a:rPr>
              <a:t>shock (Cont.)</a:t>
            </a:r>
            <a:endParaRPr lang="en-US" sz="4000" b="1"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algn="just"/>
            <a:r>
              <a:rPr lang="en-US" sz="2800" dirty="0">
                <a:solidFill>
                  <a:schemeClr val="tx2"/>
                </a:solidFill>
                <a:latin typeface="Times New Roman" panose="02020603050405020304" pitchFamily="18" charset="0"/>
                <a:cs typeface="Times New Roman" panose="02020603050405020304" pitchFamily="18" charset="0"/>
              </a:rPr>
              <a:t>Most cases of DSS will respond to </a:t>
            </a:r>
            <a:r>
              <a:rPr lang="en-US" sz="2800" dirty="0">
                <a:solidFill>
                  <a:srgbClr val="FF0000"/>
                </a:solidFill>
                <a:latin typeface="Times New Roman" panose="02020603050405020304" pitchFamily="18" charset="0"/>
                <a:cs typeface="Times New Roman" panose="02020603050405020304" pitchFamily="18" charset="0"/>
              </a:rPr>
              <a:t>10 ml/kg </a:t>
            </a:r>
            <a:r>
              <a:rPr lang="en-US" sz="2800" dirty="0">
                <a:solidFill>
                  <a:schemeClr val="tx2"/>
                </a:solidFill>
                <a:latin typeface="Times New Roman" panose="02020603050405020304" pitchFamily="18" charset="0"/>
                <a:cs typeface="Times New Roman" panose="02020603050405020304" pitchFamily="18" charset="0"/>
              </a:rPr>
              <a:t>in children or 300–500 ml in adults  </a:t>
            </a:r>
            <a:r>
              <a:rPr lang="en-US" sz="2800" dirty="0">
                <a:solidFill>
                  <a:srgbClr val="FF0000"/>
                </a:solidFill>
                <a:latin typeface="Times New Roman" panose="02020603050405020304" pitchFamily="18" charset="0"/>
                <a:cs typeface="Times New Roman" panose="02020603050405020304" pitchFamily="18" charset="0"/>
              </a:rPr>
              <a:t>over one hour </a:t>
            </a:r>
            <a:r>
              <a:rPr lang="en-US" sz="2800" dirty="0">
                <a:solidFill>
                  <a:schemeClr val="tx2"/>
                </a:solidFill>
                <a:latin typeface="Times New Roman" panose="02020603050405020304" pitchFamily="18" charset="0"/>
                <a:cs typeface="Times New Roman" panose="02020603050405020304" pitchFamily="18" charset="0"/>
              </a:rPr>
              <a:t>or by bolus</a:t>
            </a:r>
          </a:p>
          <a:p>
            <a:pPr algn="just"/>
            <a:r>
              <a:rPr lang="en-US" sz="2800" dirty="0">
                <a:solidFill>
                  <a:schemeClr val="tx2"/>
                </a:solidFill>
                <a:latin typeface="Times New Roman" panose="02020603050405020304" pitchFamily="18" charset="0"/>
                <a:cs typeface="Times New Roman" panose="02020603050405020304" pitchFamily="18" charset="0"/>
              </a:rPr>
              <a:t>It is essential that the rate of IV fluid be reduced as peripheral perfusion  improves; but it must be continued for a minimum duration of 24 hours and discontinued by 36 to 48 hours.</a:t>
            </a:r>
          </a:p>
          <a:p>
            <a:pPr algn="just"/>
            <a:r>
              <a:rPr lang="en-US" sz="2800" dirty="0">
                <a:solidFill>
                  <a:schemeClr val="tx2"/>
                </a:solidFill>
                <a:latin typeface="Times New Roman" panose="02020603050405020304" pitchFamily="18" charset="0"/>
                <a:cs typeface="Times New Roman" panose="02020603050405020304" pitchFamily="18" charset="0"/>
              </a:rPr>
              <a:t>Excessive fluids will cause massive effusions due to the increased capillary permeability.</a:t>
            </a:r>
          </a:p>
        </p:txBody>
      </p:sp>
    </p:spTree>
    <p:extLst>
      <p:ext uri="{BB962C8B-B14F-4D97-AF65-F5344CB8AC3E}">
        <p14:creationId xmlns:p14="http://schemas.microsoft.com/office/powerpoint/2010/main" xmlns="" val="241808326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endParaRPr lang="en-US"/>
          </a:p>
        </p:txBody>
      </p:sp>
      <p:pic>
        <p:nvPicPr>
          <p:cNvPr id="4" name="Content Placeholder 3"/>
          <p:cNvPicPr>
            <a:picLocks noGrp="1" noChangeAspect="1"/>
          </p:cNvPicPr>
          <p:nvPr>
            <p:ph idx="1"/>
          </p:nvPr>
        </p:nvPicPr>
        <p:blipFill>
          <a:blip r:embed="rId2"/>
          <a:stretch>
            <a:fillRect/>
          </a:stretch>
        </p:blipFill>
        <p:spPr>
          <a:xfrm>
            <a:off x="1" y="0"/>
            <a:ext cx="9143999" cy="6858000"/>
          </a:xfrm>
          <a:prstGeom prst="rect">
            <a:avLst/>
          </a:prstGeom>
        </p:spPr>
      </p:pic>
    </p:spTree>
    <p:extLst>
      <p:ext uri="{BB962C8B-B14F-4D97-AF65-F5344CB8AC3E}">
        <p14:creationId xmlns:p14="http://schemas.microsoft.com/office/powerpoint/2010/main" xmlns="" val="329820172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849" y="327056"/>
            <a:ext cx="8229600" cy="610820"/>
          </a:xfrm>
        </p:spPr>
        <p:txBody>
          <a:bodyPr>
            <a:noAutofit/>
          </a:bodyPr>
          <a:lstStyle/>
          <a:p>
            <a:pPr algn="l"/>
            <a:r>
              <a:rPr lang="en-US" sz="4000" b="1" dirty="0" smtClean="0">
                <a:solidFill>
                  <a:schemeClr val="accent1"/>
                </a:solidFill>
                <a:latin typeface="Times New Roman" panose="02020603050405020304" pitchFamily="18" charset="0"/>
                <a:cs typeface="Times New Roman" panose="02020603050405020304" pitchFamily="18" charset="0"/>
              </a:rPr>
              <a:t>Group-C: Decompensated Shock</a:t>
            </a:r>
            <a:endParaRPr lang="en-US" sz="4000" b="1"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143000"/>
            <a:ext cx="8534400" cy="5562600"/>
          </a:xfrm>
        </p:spPr>
        <p:txBody>
          <a:bodyPr>
            <a:noAutofit/>
          </a:bodyPr>
          <a:lstStyle/>
          <a:p>
            <a:r>
              <a:rPr lang="en-US" sz="3200" dirty="0" smtClean="0">
                <a:solidFill>
                  <a:schemeClr val="tx2"/>
                </a:solidFill>
                <a:latin typeface="Times New Roman" panose="02020603050405020304" pitchFamily="18" charset="0"/>
                <a:cs typeface="Times New Roman" panose="02020603050405020304" pitchFamily="18" charset="0"/>
              </a:rPr>
              <a:t>Characterized by DSS  +  profound hypotension</a:t>
            </a:r>
          </a:p>
          <a:p>
            <a:pPr marL="0" indent="0">
              <a:buNone/>
            </a:pPr>
            <a:endParaRPr lang="en-US" sz="3200" dirty="0" smtClean="0">
              <a:solidFill>
                <a:schemeClr val="tx2"/>
              </a:solidFill>
              <a:latin typeface="Times New Roman" panose="02020603050405020304" pitchFamily="18" charset="0"/>
              <a:cs typeface="Times New Roman" panose="02020603050405020304" pitchFamily="18" charset="0"/>
            </a:endParaRPr>
          </a:p>
          <a:p>
            <a:r>
              <a:rPr lang="en-US" sz="3200" dirty="0" smtClean="0">
                <a:solidFill>
                  <a:schemeClr val="tx2"/>
                </a:solidFill>
                <a:latin typeface="Times New Roman" panose="02020603050405020304" pitchFamily="18" charset="0"/>
                <a:cs typeface="Times New Roman" panose="02020603050405020304" pitchFamily="18" charset="0"/>
              </a:rPr>
              <a:t>Preferably </a:t>
            </a:r>
            <a:r>
              <a:rPr lang="en-US" sz="3200" dirty="0">
                <a:solidFill>
                  <a:schemeClr val="tx2"/>
                </a:solidFill>
                <a:latin typeface="Times New Roman" panose="02020603050405020304" pitchFamily="18" charset="0"/>
                <a:cs typeface="Times New Roman" panose="02020603050405020304" pitchFamily="18" charset="0"/>
              </a:rPr>
              <a:t>this group of patient need to mange in ICU </a:t>
            </a:r>
            <a:r>
              <a:rPr lang="en-US" sz="3200" dirty="0" smtClean="0">
                <a:solidFill>
                  <a:schemeClr val="tx2"/>
                </a:solidFill>
                <a:latin typeface="Times New Roman" panose="02020603050405020304" pitchFamily="18" charset="0"/>
                <a:cs typeface="Times New Roman" panose="02020603050405020304" pitchFamily="18" charset="0"/>
              </a:rPr>
              <a:t>setting</a:t>
            </a:r>
          </a:p>
          <a:p>
            <a:pPr marL="0" indent="0">
              <a:buNone/>
            </a:pPr>
            <a:endParaRPr lang="en-US" sz="3200" dirty="0">
              <a:solidFill>
                <a:schemeClr val="tx2"/>
              </a:solidFill>
              <a:latin typeface="Times New Roman" panose="02020603050405020304" pitchFamily="18" charset="0"/>
              <a:cs typeface="Times New Roman" panose="02020603050405020304" pitchFamily="18" charset="0"/>
            </a:endParaRPr>
          </a:p>
          <a:p>
            <a:r>
              <a:rPr lang="en-US" sz="3200" dirty="0">
                <a:solidFill>
                  <a:schemeClr val="tx2"/>
                </a:solidFill>
                <a:latin typeface="Times New Roman" panose="02020603050405020304" pitchFamily="18" charset="0"/>
                <a:cs typeface="Times New Roman" panose="02020603050405020304" pitchFamily="18" charset="0"/>
              </a:rPr>
              <a:t>Oxygen should be started </a:t>
            </a:r>
            <a:r>
              <a:rPr lang="en-US" sz="3200" dirty="0" smtClean="0">
                <a:solidFill>
                  <a:schemeClr val="tx2"/>
                </a:solidFill>
                <a:latin typeface="Times New Roman" panose="02020603050405020304" pitchFamily="18" charset="0"/>
                <a:cs typeface="Times New Roman" panose="02020603050405020304" pitchFamily="18" charset="0"/>
              </a:rPr>
              <a:t>immediately</a:t>
            </a:r>
          </a:p>
          <a:p>
            <a:pPr marL="0" indent="0">
              <a:buNone/>
            </a:pPr>
            <a:endParaRPr lang="en-US" sz="3200" dirty="0">
              <a:solidFill>
                <a:schemeClr val="tx2"/>
              </a:solidFill>
              <a:latin typeface="Times New Roman" panose="02020603050405020304" pitchFamily="18" charset="0"/>
              <a:cs typeface="Times New Roman" panose="02020603050405020304" pitchFamily="18" charset="0"/>
            </a:endParaRPr>
          </a:p>
          <a:p>
            <a:r>
              <a:rPr lang="en-US" sz="3200" dirty="0">
                <a:solidFill>
                  <a:schemeClr val="tx2"/>
                </a:solidFill>
                <a:latin typeface="Times New Roman" panose="02020603050405020304" pitchFamily="18" charset="0"/>
                <a:cs typeface="Times New Roman" panose="02020603050405020304" pitchFamily="18" charset="0"/>
              </a:rPr>
              <a:t>The </a:t>
            </a:r>
            <a:r>
              <a:rPr lang="en-US" sz="3200" dirty="0">
                <a:solidFill>
                  <a:srgbClr val="FF0000"/>
                </a:solidFill>
                <a:latin typeface="Times New Roman" panose="02020603050405020304" pitchFamily="18" charset="0"/>
                <a:cs typeface="Times New Roman" panose="02020603050405020304" pitchFamily="18" charset="0"/>
              </a:rPr>
              <a:t>bolus 10-20 ml/kg crystalloids </a:t>
            </a:r>
            <a:r>
              <a:rPr lang="en-US" sz="3200" dirty="0">
                <a:solidFill>
                  <a:schemeClr val="tx2"/>
                </a:solidFill>
                <a:latin typeface="Times New Roman" panose="02020603050405020304" pitchFamily="18" charset="0"/>
                <a:cs typeface="Times New Roman" panose="02020603050405020304" pitchFamily="18" charset="0"/>
              </a:rPr>
              <a:t>should be given within </a:t>
            </a:r>
            <a:r>
              <a:rPr lang="en-US" sz="3200" dirty="0">
                <a:solidFill>
                  <a:srgbClr val="FF0000"/>
                </a:solidFill>
                <a:latin typeface="Times New Roman" panose="02020603050405020304" pitchFamily="18" charset="0"/>
                <a:cs typeface="Times New Roman" panose="02020603050405020304" pitchFamily="18" charset="0"/>
              </a:rPr>
              <a:t>15-30 </a:t>
            </a:r>
            <a:r>
              <a:rPr lang="en-US" sz="3200" dirty="0" smtClean="0">
                <a:solidFill>
                  <a:srgbClr val="FF0000"/>
                </a:solidFill>
                <a:latin typeface="Times New Roman" panose="02020603050405020304" pitchFamily="18" charset="0"/>
                <a:cs typeface="Times New Roman" panose="02020603050405020304" pitchFamily="18" charset="0"/>
              </a:rPr>
              <a:t>min</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8349479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3"/>
          <p:cNvSpPr txBox="1">
            <a:spLocks noChangeArrowheads="1"/>
          </p:cNvSpPr>
          <p:nvPr/>
        </p:nvSpPr>
        <p:spPr bwMode="auto">
          <a:xfrm>
            <a:off x="5715000" y="3657600"/>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p>
        </p:txBody>
      </p:sp>
      <p:sp>
        <p:nvSpPr>
          <p:cNvPr id="16387" name="Rectangle 2" descr="DSC00023"/>
          <p:cNvSpPr>
            <a:spLocks noChangeArrowheads="1"/>
          </p:cNvSpPr>
          <p:nvPr/>
        </p:nvSpPr>
        <p:spPr bwMode="auto">
          <a:xfrm>
            <a:off x="381000" y="533400"/>
            <a:ext cx="2667000" cy="2143125"/>
          </a:xfrm>
          <a:prstGeom prst="rect">
            <a:avLst/>
          </a:prstGeom>
          <a:blipFill dpi="0" rotWithShape="1">
            <a:blip r:embed="rId2"/>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6388" name="Rectangle 3" descr="DSC00032"/>
          <p:cNvSpPr>
            <a:spLocks noChangeArrowheads="1"/>
          </p:cNvSpPr>
          <p:nvPr/>
        </p:nvSpPr>
        <p:spPr bwMode="auto">
          <a:xfrm>
            <a:off x="3200400" y="533400"/>
            <a:ext cx="2667000" cy="2143125"/>
          </a:xfrm>
          <a:prstGeom prst="rect">
            <a:avLst/>
          </a:prstGeom>
          <a:blipFill dpi="0" rotWithShape="1">
            <a:blip r:embed="rId3"/>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6389" name="Rectangle 4" descr="DSC00033"/>
          <p:cNvSpPr>
            <a:spLocks noChangeArrowheads="1"/>
          </p:cNvSpPr>
          <p:nvPr/>
        </p:nvSpPr>
        <p:spPr bwMode="auto">
          <a:xfrm>
            <a:off x="381000" y="3657600"/>
            <a:ext cx="2667000" cy="2143125"/>
          </a:xfrm>
          <a:prstGeom prst="rect">
            <a:avLst/>
          </a:prstGeom>
          <a:blipFill dpi="0" rotWithShape="1">
            <a:blip r:embed="rId4"/>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6390" name="Rectangle 5" descr="DSC00035"/>
          <p:cNvSpPr>
            <a:spLocks noChangeArrowheads="1"/>
          </p:cNvSpPr>
          <p:nvPr/>
        </p:nvSpPr>
        <p:spPr bwMode="auto">
          <a:xfrm>
            <a:off x="3276600" y="3657600"/>
            <a:ext cx="2667000" cy="2143125"/>
          </a:xfrm>
          <a:prstGeom prst="rect">
            <a:avLst/>
          </a:prstGeom>
          <a:blipFill dpi="0" rotWithShape="1">
            <a:blip r:embed="rId5"/>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6391" name="Rectangle 6" descr="DSC00014"/>
          <p:cNvSpPr>
            <a:spLocks noChangeArrowheads="1"/>
          </p:cNvSpPr>
          <p:nvPr/>
        </p:nvSpPr>
        <p:spPr bwMode="auto">
          <a:xfrm>
            <a:off x="6096000" y="533400"/>
            <a:ext cx="2667000" cy="2143125"/>
          </a:xfrm>
          <a:prstGeom prst="rect">
            <a:avLst/>
          </a:prstGeom>
          <a:blipFill dpi="0" rotWithShape="1">
            <a:blip r:embed="rId6"/>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6392" name="Rectangle 7" descr="DSC00013"/>
          <p:cNvSpPr>
            <a:spLocks noChangeArrowheads="1"/>
          </p:cNvSpPr>
          <p:nvPr/>
        </p:nvSpPr>
        <p:spPr bwMode="auto">
          <a:xfrm>
            <a:off x="6172200" y="3657600"/>
            <a:ext cx="2667000" cy="2143125"/>
          </a:xfrm>
          <a:prstGeom prst="rect">
            <a:avLst/>
          </a:prstGeom>
          <a:blipFill dpi="0" rotWithShape="1">
            <a:blip r:embed="rId7" cstate="print"/>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6393" name="TextBox 8"/>
          <p:cNvSpPr txBox="1">
            <a:spLocks noChangeArrowheads="1"/>
          </p:cNvSpPr>
          <p:nvPr/>
        </p:nvSpPr>
        <p:spPr bwMode="auto">
          <a:xfrm>
            <a:off x="3124200" y="6096000"/>
            <a:ext cx="19050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Storage related</a:t>
            </a:r>
          </a:p>
        </p:txBody>
      </p:sp>
      <p:pic>
        <p:nvPicPr>
          <p:cNvPr id="10" name="Picture 5"/>
          <p:cNvPicPr>
            <a:picLocks noChangeAspect="1" noChangeArrowheads="1"/>
          </p:cNvPicPr>
          <p:nvPr/>
        </p:nvPicPr>
        <p:blipFill>
          <a:blip r:embed="rId8"/>
          <a:srcRect/>
          <a:stretch>
            <a:fillRect/>
          </a:stretch>
        </p:blipFill>
        <p:spPr bwMode="auto">
          <a:xfrm>
            <a:off x="0" y="5867400"/>
            <a:ext cx="1524000" cy="1023937"/>
          </a:xfrm>
          <a:prstGeom prst="rect">
            <a:avLst/>
          </a:prstGeom>
          <a:noFill/>
          <a:ln w="9525">
            <a:noFill/>
            <a:miter lim="800000"/>
            <a:headEnd/>
            <a:tailEnd/>
          </a:ln>
        </p:spPr>
      </p:pic>
    </p:spTree>
    <p:extLst>
      <p:ext uri="{BB962C8B-B14F-4D97-AF65-F5344CB8AC3E}">
        <p14:creationId xmlns:p14="http://schemas.microsoft.com/office/powerpoint/2010/main" xmlns="" val="2330380597"/>
      </p:ext>
    </p:extLst>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554" y="327056"/>
            <a:ext cx="8229600" cy="610820"/>
          </a:xfrm>
        </p:spPr>
        <p:txBody>
          <a:bodyPr>
            <a:noAutofit/>
          </a:bodyPr>
          <a:lstStyle/>
          <a:p>
            <a:pPr algn="l"/>
            <a:r>
              <a:rPr lang="en-US" sz="4000" dirty="0">
                <a:solidFill>
                  <a:schemeClr val="accent1"/>
                </a:solidFill>
                <a:latin typeface="Times New Roman" panose="02020603050405020304" pitchFamily="18" charset="0"/>
                <a:cs typeface="Times New Roman" panose="02020603050405020304" pitchFamily="18" charset="0"/>
              </a:rPr>
              <a:t>Group-C: Decompensated </a:t>
            </a:r>
            <a:r>
              <a:rPr lang="en-US" sz="4000" dirty="0" smtClean="0">
                <a:solidFill>
                  <a:schemeClr val="accent1"/>
                </a:solidFill>
                <a:latin typeface="Times New Roman" panose="02020603050405020304" pitchFamily="18" charset="0"/>
                <a:cs typeface="Times New Roman" panose="02020603050405020304" pitchFamily="18" charset="0"/>
              </a:rPr>
              <a:t>Shock(Cont.)</a:t>
            </a:r>
            <a:endParaRPr lang="en-US" sz="4000"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066800"/>
            <a:ext cx="7620000" cy="5334000"/>
          </a:xfrm>
        </p:spPr>
        <p:txBody>
          <a:bodyPr>
            <a:normAutofit/>
          </a:bodyPr>
          <a:lstStyle/>
          <a:p>
            <a:pPr marL="0" indent="0">
              <a:buNone/>
            </a:pPr>
            <a:endParaRPr lang="en-US" dirty="0">
              <a:solidFill>
                <a:schemeClr val="tx2"/>
              </a:solidFill>
              <a:latin typeface="Times New Roman" panose="02020603050405020304" pitchFamily="18" charset="0"/>
              <a:cs typeface="Times New Roman" panose="02020603050405020304" pitchFamily="18" charset="0"/>
            </a:endParaRPr>
          </a:p>
          <a:p>
            <a:pPr>
              <a:buNone/>
            </a:pPr>
            <a:r>
              <a:rPr lang="en-US" dirty="0" smtClean="0">
                <a:solidFill>
                  <a:schemeClr val="tx2"/>
                </a:solidFill>
                <a:latin typeface="Times New Roman" panose="02020603050405020304" pitchFamily="18" charset="0"/>
                <a:cs typeface="Times New Roman" panose="02020603050405020304" pitchFamily="18" charset="0"/>
              </a:rPr>
              <a:t>   </a:t>
            </a:r>
            <a:r>
              <a:rPr lang="en-US" sz="3200" dirty="0" smtClean="0">
                <a:solidFill>
                  <a:schemeClr val="tx2"/>
                </a:solidFill>
                <a:latin typeface="Times New Roman" panose="02020603050405020304" pitchFamily="18" charset="0"/>
                <a:cs typeface="Times New Roman" panose="02020603050405020304" pitchFamily="18" charset="0"/>
              </a:rPr>
              <a:t>If </a:t>
            </a:r>
            <a:r>
              <a:rPr lang="en-US" sz="3200" dirty="0">
                <a:solidFill>
                  <a:schemeClr val="tx2"/>
                </a:solidFill>
                <a:latin typeface="Times New Roman" panose="02020603050405020304" pitchFamily="18" charset="0"/>
                <a:cs typeface="Times New Roman" panose="02020603050405020304" pitchFamily="18" charset="0"/>
              </a:rPr>
              <a:t>there is no clinical improvement after bolus crystalloids, check </a:t>
            </a:r>
            <a:r>
              <a:rPr lang="en-US" sz="3200" dirty="0" err="1">
                <a:solidFill>
                  <a:schemeClr val="tx2"/>
                </a:solidFill>
                <a:latin typeface="Times New Roman" panose="02020603050405020304" pitchFamily="18" charset="0"/>
                <a:cs typeface="Times New Roman" panose="02020603050405020304" pitchFamily="18" charset="0"/>
              </a:rPr>
              <a:t>HcT</a:t>
            </a:r>
            <a:r>
              <a:rPr lang="en-US" sz="3200" dirty="0" smtClean="0">
                <a:solidFill>
                  <a:schemeClr val="tx2"/>
                </a:solidFill>
                <a:latin typeface="Times New Roman" panose="02020603050405020304" pitchFamily="18" charset="0"/>
                <a:cs typeface="Times New Roman" panose="02020603050405020304" pitchFamily="18" charset="0"/>
              </a:rPr>
              <a:t>. If </a:t>
            </a:r>
            <a:r>
              <a:rPr lang="en-US" sz="3200" dirty="0">
                <a:solidFill>
                  <a:schemeClr val="tx2"/>
                </a:solidFill>
                <a:latin typeface="Times New Roman" panose="02020603050405020304" pitchFamily="18" charset="0"/>
                <a:cs typeface="Times New Roman" panose="02020603050405020304" pitchFamily="18" charset="0"/>
              </a:rPr>
              <a:t>the </a:t>
            </a:r>
            <a:r>
              <a:rPr lang="en-US" sz="3200" dirty="0" err="1">
                <a:solidFill>
                  <a:schemeClr val="tx2"/>
                </a:solidFill>
                <a:latin typeface="Times New Roman" panose="02020603050405020304" pitchFamily="18" charset="0"/>
                <a:cs typeface="Times New Roman" panose="02020603050405020304" pitchFamily="18" charset="0"/>
              </a:rPr>
              <a:t>HcT</a:t>
            </a:r>
            <a:r>
              <a:rPr lang="en-US" sz="3200" dirty="0">
                <a:solidFill>
                  <a:schemeClr val="tx2"/>
                </a:solidFill>
                <a:latin typeface="Times New Roman" panose="02020603050405020304" pitchFamily="18" charset="0"/>
                <a:cs typeface="Times New Roman" panose="02020603050405020304" pitchFamily="18" charset="0"/>
              </a:rPr>
              <a:t> is raising(more than 45%, then the fluid should be changed to colloid at (10-20 ml/kg/hr) and if there is improvement, then changes the fluid to crystalloids and </a:t>
            </a:r>
            <a:r>
              <a:rPr lang="en-US" sz="3200" dirty="0" err="1">
                <a:solidFill>
                  <a:schemeClr val="tx2"/>
                </a:solidFill>
                <a:latin typeface="Times New Roman" panose="02020603050405020304" pitchFamily="18" charset="0"/>
                <a:cs typeface="Times New Roman" panose="02020603050405020304" pitchFamily="18" charset="0"/>
              </a:rPr>
              <a:t>succesfully</a:t>
            </a:r>
            <a:r>
              <a:rPr lang="en-US" sz="3200" dirty="0">
                <a:solidFill>
                  <a:schemeClr val="tx2"/>
                </a:solidFill>
                <a:latin typeface="Times New Roman" panose="02020603050405020304" pitchFamily="18" charset="0"/>
                <a:cs typeface="Times New Roman" panose="02020603050405020304" pitchFamily="18" charset="0"/>
              </a:rPr>
              <a:t> reduce as stated before. The highest dose of colloid will be 30 ml/kg/24 hour</a:t>
            </a:r>
          </a:p>
          <a:p>
            <a:endParaRPr lang="en-US" dirty="0">
              <a:solidFill>
                <a:schemeClr val="tx2"/>
              </a:solidFill>
              <a:latin typeface="Times New Roman" panose="02020603050405020304" pitchFamily="18" charset="0"/>
              <a:cs typeface="Times New Roman" panose="02020603050405020304" pitchFamily="18" charset="0"/>
            </a:endParaRPr>
          </a:p>
          <a:p>
            <a:endParaRPr lang="en-US"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49819077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553" y="365692"/>
            <a:ext cx="8229600" cy="610820"/>
          </a:xfrm>
        </p:spPr>
        <p:txBody>
          <a:bodyPr>
            <a:noAutofit/>
          </a:bodyPr>
          <a:lstStyle/>
          <a:p>
            <a:pPr algn="l"/>
            <a:r>
              <a:rPr lang="en-US" sz="4000" b="1" dirty="0" smtClean="0">
                <a:solidFill>
                  <a:schemeClr val="bg1"/>
                </a:solidFill>
                <a:latin typeface="Times New Roman" panose="02020603050405020304" pitchFamily="18" charset="0"/>
                <a:cs typeface="Times New Roman" panose="02020603050405020304" pitchFamily="18" charset="0"/>
              </a:rPr>
              <a:t>Group C : </a:t>
            </a:r>
            <a:r>
              <a:rPr lang="en-US" sz="4000" b="1" dirty="0" err="1" smtClean="0">
                <a:solidFill>
                  <a:schemeClr val="bg1"/>
                </a:solidFill>
                <a:latin typeface="Times New Roman" panose="02020603050405020304" pitchFamily="18" charset="0"/>
                <a:cs typeface="Times New Roman" panose="02020603050405020304" pitchFamily="18" charset="0"/>
              </a:rPr>
              <a:t>Decompensated</a:t>
            </a:r>
            <a:r>
              <a:rPr lang="en-US" sz="4000" b="1" dirty="0" smtClean="0">
                <a:solidFill>
                  <a:schemeClr val="bg1"/>
                </a:solidFill>
                <a:latin typeface="Times New Roman" panose="02020603050405020304" pitchFamily="18" charset="0"/>
                <a:cs typeface="Times New Roman" panose="02020603050405020304" pitchFamily="18" charset="0"/>
              </a:rPr>
              <a:t>  Shock</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066800"/>
            <a:ext cx="8458200" cy="5562600"/>
          </a:xfrm>
        </p:spPr>
        <p:txBody>
          <a:bodyPr>
            <a:normAutofit/>
          </a:bodyPr>
          <a:lstStyle/>
          <a:p>
            <a:pPr algn="just"/>
            <a:endParaRPr lang="en-US" sz="2800" dirty="0" smtClean="0">
              <a:solidFill>
                <a:schemeClr val="tx2"/>
              </a:solidFill>
              <a:latin typeface="Times New Roman" panose="02020603050405020304" pitchFamily="18" charset="0"/>
              <a:cs typeface="Times New Roman" panose="02020603050405020304" pitchFamily="18" charset="0"/>
            </a:endParaRPr>
          </a:p>
          <a:p>
            <a:pPr algn="just"/>
            <a:endParaRPr lang="en-US" sz="3200" dirty="0" smtClean="0">
              <a:solidFill>
                <a:schemeClr val="tx2"/>
              </a:solidFill>
              <a:latin typeface="Times New Roman" panose="02020603050405020304" pitchFamily="18" charset="0"/>
              <a:cs typeface="Times New Roman" panose="02020603050405020304" pitchFamily="18" charset="0"/>
            </a:endParaRPr>
          </a:p>
          <a:p>
            <a:pPr algn="just"/>
            <a:r>
              <a:rPr lang="en-US" sz="3200" dirty="0" smtClean="0">
                <a:solidFill>
                  <a:schemeClr val="tx2"/>
                </a:solidFill>
                <a:latin typeface="Times New Roman" panose="02020603050405020304" pitchFamily="18" charset="0"/>
                <a:cs typeface="Times New Roman" panose="02020603050405020304" pitchFamily="18" charset="0"/>
              </a:rPr>
              <a:t>If the initial bolus crystalloids fluid </a:t>
            </a:r>
            <a:r>
              <a:rPr lang="en-US" sz="3200" dirty="0" smtClean="0">
                <a:solidFill>
                  <a:srgbClr val="FF0000"/>
                </a:solidFill>
                <a:latin typeface="Times New Roman" panose="02020603050405020304" pitchFamily="18" charset="0"/>
                <a:cs typeface="Times New Roman" panose="02020603050405020304" pitchFamily="18" charset="0"/>
              </a:rPr>
              <a:t>does not have improvement in vitals  sign and </a:t>
            </a:r>
            <a:r>
              <a:rPr lang="en-US" sz="3200" dirty="0" err="1" smtClean="0">
                <a:solidFill>
                  <a:srgbClr val="FF0000"/>
                </a:solidFill>
                <a:latin typeface="Times New Roman" panose="02020603050405020304" pitchFamily="18" charset="0"/>
                <a:cs typeface="Times New Roman" panose="02020603050405020304" pitchFamily="18" charset="0"/>
              </a:rPr>
              <a:t>HcT</a:t>
            </a:r>
            <a:r>
              <a:rPr lang="en-US" sz="3200" dirty="0" smtClean="0">
                <a:solidFill>
                  <a:srgbClr val="FF0000"/>
                </a:solidFill>
                <a:latin typeface="Times New Roman" panose="02020603050405020304" pitchFamily="18" charset="0"/>
                <a:cs typeface="Times New Roman" panose="02020603050405020304" pitchFamily="18" charset="0"/>
              </a:rPr>
              <a:t> is reduced, then suspect concealed bleeding</a:t>
            </a:r>
            <a:r>
              <a:rPr lang="en-US" sz="3200" dirty="0" smtClean="0">
                <a:solidFill>
                  <a:schemeClr val="tx2"/>
                </a:solidFill>
                <a:latin typeface="Times New Roman" panose="02020603050405020304" pitchFamily="18" charset="0"/>
                <a:cs typeface="Times New Roman" panose="02020603050405020304" pitchFamily="18" charset="0"/>
              </a:rPr>
              <a:t>.</a:t>
            </a:r>
          </a:p>
          <a:p>
            <a:pPr algn="just"/>
            <a:r>
              <a:rPr lang="en-US" sz="3200" dirty="0" smtClean="0">
                <a:solidFill>
                  <a:schemeClr val="tx2"/>
                </a:solidFill>
                <a:latin typeface="Times New Roman" panose="02020603050405020304" pitchFamily="18" charset="0"/>
                <a:cs typeface="Times New Roman" panose="02020603050405020304" pitchFamily="18" charset="0"/>
              </a:rPr>
              <a:t>blood transfusion should be started immediately at 10ml/kg whole blood or packed RBC at 5ml/kg.</a:t>
            </a:r>
          </a:p>
          <a:p>
            <a:pPr algn="just"/>
            <a:endParaRPr lang="en-US" dirty="0">
              <a:solidFill>
                <a:schemeClr val="tx2"/>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553" y="365692"/>
            <a:ext cx="8229600" cy="610820"/>
          </a:xfrm>
        </p:spPr>
        <p:txBody>
          <a:bodyPr>
            <a:noAutofit/>
          </a:bodyPr>
          <a:lstStyle/>
          <a:p>
            <a:pPr algn="l"/>
            <a:r>
              <a:rPr lang="en-US" sz="4000" b="1" dirty="0" smtClean="0">
                <a:solidFill>
                  <a:schemeClr val="bg1"/>
                </a:solidFill>
                <a:latin typeface="Times New Roman" panose="02020603050405020304" pitchFamily="18" charset="0"/>
                <a:cs typeface="Times New Roman" panose="02020603050405020304" pitchFamily="18" charset="0"/>
              </a:rPr>
              <a:t>Group C : </a:t>
            </a:r>
            <a:r>
              <a:rPr lang="en-US" sz="4000" b="1" dirty="0" err="1" smtClean="0">
                <a:solidFill>
                  <a:schemeClr val="bg1"/>
                </a:solidFill>
                <a:latin typeface="Times New Roman" panose="02020603050405020304" pitchFamily="18" charset="0"/>
                <a:cs typeface="Times New Roman" panose="02020603050405020304" pitchFamily="18" charset="0"/>
              </a:rPr>
              <a:t>Decompensated</a:t>
            </a:r>
            <a:r>
              <a:rPr lang="en-US" sz="4000" b="1" dirty="0" smtClean="0">
                <a:solidFill>
                  <a:schemeClr val="bg1"/>
                </a:solidFill>
                <a:latin typeface="Times New Roman" panose="02020603050405020304" pitchFamily="18" charset="0"/>
                <a:cs typeface="Times New Roman" panose="02020603050405020304" pitchFamily="18" charset="0"/>
              </a:rPr>
              <a:t>  Shock</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066800"/>
            <a:ext cx="8458200" cy="5562600"/>
          </a:xfrm>
        </p:spPr>
        <p:txBody>
          <a:bodyPr>
            <a:normAutofit/>
          </a:bodyPr>
          <a:lstStyle/>
          <a:p>
            <a:pPr algn="just"/>
            <a:endParaRPr lang="en-US" sz="2800" dirty="0" smtClean="0">
              <a:solidFill>
                <a:schemeClr val="tx2"/>
              </a:solidFill>
              <a:latin typeface="Times New Roman" panose="02020603050405020304" pitchFamily="18" charset="0"/>
              <a:cs typeface="Times New Roman" panose="02020603050405020304" pitchFamily="18" charset="0"/>
            </a:endParaRPr>
          </a:p>
          <a:p>
            <a:pPr algn="just"/>
            <a:r>
              <a:rPr lang="en-US" sz="3200" dirty="0" smtClean="0">
                <a:solidFill>
                  <a:schemeClr val="tx2"/>
                </a:solidFill>
                <a:latin typeface="Times New Roman" panose="02020603050405020304" pitchFamily="18" charset="0"/>
                <a:cs typeface="Times New Roman" panose="02020603050405020304" pitchFamily="18" charset="0"/>
              </a:rPr>
              <a:t>In case of refractory hypotension, look for </a:t>
            </a:r>
            <a:r>
              <a:rPr lang="en-US" sz="3200" dirty="0" smtClean="0">
                <a:solidFill>
                  <a:srgbClr val="FF0000"/>
                </a:solidFill>
                <a:latin typeface="Times New Roman" panose="02020603050405020304" pitchFamily="18" charset="0"/>
                <a:cs typeface="Times New Roman" panose="02020603050405020304" pitchFamily="18" charset="0"/>
              </a:rPr>
              <a:t>ABCS</a:t>
            </a:r>
            <a:r>
              <a:rPr lang="en-US" sz="3200" dirty="0" smtClean="0">
                <a:solidFill>
                  <a:schemeClr val="tx2"/>
                </a:solidFill>
                <a:latin typeface="Times New Roman" panose="02020603050405020304" pitchFamily="18" charset="0"/>
                <a:cs typeface="Times New Roman" panose="02020603050405020304" pitchFamily="18" charset="0"/>
              </a:rPr>
              <a:t> and IV </a:t>
            </a:r>
            <a:r>
              <a:rPr lang="en-US" sz="3200" dirty="0" err="1" smtClean="0">
                <a:solidFill>
                  <a:schemeClr val="tx2"/>
                </a:solidFill>
                <a:latin typeface="Times New Roman" panose="02020603050405020304" pitchFamily="18" charset="0"/>
                <a:cs typeface="Times New Roman" panose="02020603050405020304" pitchFamily="18" charset="0"/>
              </a:rPr>
              <a:t>ionotropes</a:t>
            </a:r>
            <a:r>
              <a:rPr lang="en-US" sz="3200" dirty="0" smtClean="0">
                <a:solidFill>
                  <a:schemeClr val="tx2"/>
                </a:solidFill>
                <a:latin typeface="Times New Roman" panose="02020603050405020304" pitchFamily="18" charset="0"/>
                <a:cs typeface="Times New Roman" panose="02020603050405020304" pitchFamily="18" charset="0"/>
              </a:rPr>
              <a:t> with crystalloids as per requirement is to be continued.</a:t>
            </a:r>
          </a:p>
          <a:p>
            <a:pPr algn="just"/>
            <a:r>
              <a:rPr lang="en-US" sz="3200" dirty="0" smtClean="0">
                <a:solidFill>
                  <a:schemeClr val="tx2"/>
                </a:solidFill>
                <a:latin typeface="Times New Roman" panose="02020603050405020304" pitchFamily="18" charset="0"/>
                <a:cs typeface="Times New Roman" panose="02020603050405020304" pitchFamily="18" charset="0"/>
              </a:rPr>
              <a:t>In case of acidosis, hyper </a:t>
            </a:r>
            <a:r>
              <a:rPr lang="en-US" sz="3200" dirty="0" err="1" smtClean="0">
                <a:solidFill>
                  <a:schemeClr val="tx2"/>
                </a:solidFill>
                <a:latin typeface="Times New Roman" panose="02020603050405020304" pitchFamily="18" charset="0"/>
                <a:cs typeface="Times New Roman" panose="02020603050405020304" pitchFamily="18" charset="0"/>
              </a:rPr>
              <a:t>osmolar</a:t>
            </a:r>
            <a:r>
              <a:rPr lang="en-US" sz="3200" dirty="0" smtClean="0">
                <a:solidFill>
                  <a:schemeClr val="tx2"/>
                </a:solidFill>
                <a:latin typeface="Times New Roman" panose="02020603050405020304" pitchFamily="18" charset="0"/>
                <a:cs typeface="Times New Roman" panose="02020603050405020304" pitchFamily="18" charset="0"/>
              </a:rPr>
              <a:t> ringers lactate should not be used</a:t>
            </a:r>
          </a:p>
          <a:p>
            <a:pPr algn="just"/>
            <a:r>
              <a:rPr lang="en-US" sz="3200" dirty="0" err="1" smtClean="0">
                <a:solidFill>
                  <a:schemeClr val="tx2"/>
                </a:solidFill>
                <a:latin typeface="Times New Roman" panose="02020603050405020304" pitchFamily="18" charset="0"/>
                <a:cs typeface="Times New Roman" panose="02020603050405020304" pitchFamily="18" charset="0"/>
              </a:rPr>
              <a:t>HcT</a:t>
            </a:r>
            <a:r>
              <a:rPr lang="en-US" sz="3200" dirty="0" smtClean="0">
                <a:solidFill>
                  <a:schemeClr val="tx2"/>
                </a:solidFill>
                <a:latin typeface="Times New Roman" panose="02020603050405020304" pitchFamily="18" charset="0"/>
                <a:cs typeface="Times New Roman" panose="02020603050405020304" pitchFamily="18" charset="0"/>
              </a:rPr>
              <a:t> measurement every hour is more important than platelet count during management.</a:t>
            </a:r>
          </a:p>
          <a:p>
            <a:pPr algn="just"/>
            <a:endParaRPr lang="en-US" dirty="0">
              <a:solidFill>
                <a:schemeClr val="tx2"/>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xmlns="" val="304313482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894" y="314177"/>
            <a:ext cx="8229600" cy="610820"/>
          </a:xfrm>
        </p:spPr>
        <p:txBody>
          <a:bodyPr>
            <a:noAutofit/>
          </a:bodyPr>
          <a:lstStyle/>
          <a:p>
            <a:pPr algn="l"/>
            <a:r>
              <a:rPr lang="en-US" sz="4000" b="1" dirty="0" smtClean="0">
                <a:solidFill>
                  <a:schemeClr val="accent1"/>
                </a:solidFill>
                <a:latin typeface="Times New Roman" panose="02020603050405020304" pitchFamily="18" charset="0"/>
                <a:cs typeface="Times New Roman" panose="02020603050405020304" pitchFamily="18" charset="0"/>
              </a:rPr>
              <a:t>When to stop intravenous fluid therapy</a:t>
            </a:r>
            <a:endParaRPr lang="en-US" sz="4000" b="1"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52400" y="1371600"/>
            <a:ext cx="8839200" cy="5486400"/>
          </a:xfrm>
        </p:spPr>
        <p:txBody>
          <a:bodyPr>
            <a:noAutofit/>
          </a:bodyPr>
          <a:lstStyle/>
          <a:p>
            <a:pPr algn="just"/>
            <a:r>
              <a:rPr lang="en-US" sz="2800" dirty="0">
                <a:solidFill>
                  <a:schemeClr val="tx2"/>
                </a:solidFill>
                <a:latin typeface="Times New Roman" panose="02020603050405020304" pitchFamily="18" charset="0"/>
                <a:cs typeface="Times New Roman" panose="02020603050405020304" pitchFamily="18" charset="0"/>
              </a:rPr>
              <a:t>C</a:t>
            </a:r>
            <a:r>
              <a:rPr lang="en-US" sz="2800" dirty="0" smtClean="0">
                <a:solidFill>
                  <a:schemeClr val="tx2"/>
                </a:solidFill>
                <a:latin typeface="Times New Roman" panose="02020603050405020304" pitchFamily="18" charset="0"/>
                <a:cs typeface="Times New Roman" panose="02020603050405020304" pitchFamily="18" charset="0"/>
              </a:rPr>
              <a:t>essation </a:t>
            </a:r>
            <a:r>
              <a:rPr lang="en-US" sz="2800" dirty="0">
                <a:solidFill>
                  <a:schemeClr val="tx2"/>
                </a:solidFill>
                <a:latin typeface="Times New Roman" panose="02020603050405020304" pitchFamily="18" charset="0"/>
                <a:cs typeface="Times New Roman" panose="02020603050405020304" pitchFamily="18" charset="0"/>
              </a:rPr>
              <a:t>of plasma </a:t>
            </a:r>
            <a:r>
              <a:rPr lang="en-US" sz="2800" dirty="0" smtClean="0">
                <a:solidFill>
                  <a:schemeClr val="tx2"/>
                </a:solidFill>
                <a:latin typeface="Times New Roman" panose="02020603050405020304" pitchFamily="18" charset="0"/>
                <a:cs typeface="Times New Roman" panose="02020603050405020304" pitchFamily="18" charset="0"/>
              </a:rPr>
              <a:t>leakage</a:t>
            </a:r>
            <a:endParaRPr lang="en-US" sz="2800" dirty="0">
              <a:solidFill>
                <a:schemeClr val="tx2"/>
              </a:solidFill>
              <a:latin typeface="Times New Roman" panose="02020603050405020304" pitchFamily="18" charset="0"/>
              <a:cs typeface="Times New Roman" panose="02020603050405020304" pitchFamily="18" charset="0"/>
            </a:endParaRPr>
          </a:p>
          <a:p>
            <a:pPr algn="just"/>
            <a:r>
              <a:rPr lang="en-US" sz="2800" dirty="0">
                <a:solidFill>
                  <a:schemeClr val="tx2"/>
                </a:solidFill>
                <a:latin typeface="Times New Roman" panose="02020603050405020304" pitchFamily="18" charset="0"/>
                <a:cs typeface="Times New Roman" panose="02020603050405020304" pitchFamily="18" charset="0"/>
              </a:rPr>
              <a:t>S</a:t>
            </a:r>
            <a:r>
              <a:rPr lang="en-US" sz="2800" dirty="0" smtClean="0">
                <a:solidFill>
                  <a:schemeClr val="tx2"/>
                </a:solidFill>
                <a:latin typeface="Times New Roman" panose="02020603050405020304" pitchFamily="18" charset="0"/>
                <a:cs typeface="Times New Roman" panose="02020603050405020304" pitchFamily="18" charset="0"/>
              </a:rPr>
              <a:t>table </a:t>
            </a:r>
            <a:r>
              <a:rPr lang="en-US" sz="2800" dirty="0">
                <a:solidFill>
                  <a:schemeClr val="tx2"/>
                </a:solidFill>
                <a:latin typeface="Times New Roman" panose="02020603050405020304" pitchFamily="18" charset="0"/>
                <a:cs typeface="Times New Roman" panose="02020603050405020304" pitchFamily="18" charset="0"/>
              </a:rPr>
              <a:t>BP, pulse and peripheral </a:t>
            </a:r>
            <a:r>
              <a:rPr lang="en-US" sz="2800" dirty="0" smtClean="0">
                <a:solidFill>
                  <a:schemeClr val="tx2"/>
                </a:solidFill>
                <a:latin typeface="Times New Roman" panose="02020603050405020304" pitchFamily="18" charset="0"/>
                <a:cs typeface="Times New Roman" panose="02020603050405020304" pitchFamily="18" charset="0"/>
              </a:rPr>
              <a:t>perfusion</a:t>
            </a:r>
            <a:endParaRPr lang="en-US" sz="2800" dirty="0">
              <a:solidFill>
                <a:schemeClr val="tx2"/>
              </a:solidFill>
              <a:latin typeface="Times New Roman" panose="02020603050405020304" pitchFamily="18" charset="0"/>
              <a:cs typeface="Times New Roman" panose="02020603050405020304" pitchFamily="18" charset="0"/>
            </a:endParaRPr>
          </a:p>
          <a:p>
            <a:pPr algn="just"/>
            <a:r>
              <a:rPr lang="en-US" sz="2800" dirty="0">
                <a:solidFill>
                  <a:schemeClr val="tx2"/>
                </a:solidFill>
                <a:latin typeface="Times New Roman" panose="02020603050405020304" pitchFamily="18" charset="0"/>
                <a:cs typeface="Times New Roman" panose="02020603050405020304" pitchFamily="18" charset="0"/>
              </a:rPr>
              <a:t>H</a:t>
            </a:r>
            <a:r>
              <a:rPr lang="en-US" sz="2800" dirty="0" smtClean="0">
                <a:solidFill>
                  <a:schemeClr val="tx2"/>
                </a:solidFill>
                <a:latin typeface="Times New Roman" panose="02020603050405020304" pitchFamily="18" charset="0"/>
                <a:cs typeface="Times New Roman" panose="02020603050405020304" pitchFamily="18" charset="0"/>
              </a:rPr>
              <a:t>ematocrit </a:t>
            </a:r>
            <a:r>
              <a:rPr lang="en-US" sz="2800" dirty="0">
                <a:solidFill>
                  <a:schemeClr val="tx2"/>
                </a:solidFill>
                <a:latin typeface="Times New Roman" panose="02020603050405020304" pitchFamily="18" charset="0"/>
                <a:cs typeface="Times New Roman" panose="02020603050405020304" pitchFamily="18" charset="0"/>
              </a:rPr>
              <a:t>decreases in the presence of a good pulse </a:t>
            </a:r>
            <a:r>
              <a:rPr lang="en-US" sz="2800" dirty="0" smtClean="0">
                <a:solidFill>
                  <a:schemeClr val="tx2"/>
                </a:solidFill>
                <a:latin typeface="Times New Roman" panose="02020603050405020304" pitchFamily="18" charset="0"/>
                <a:cs typeface="Times New Roman" panose="02020603050405020304" pitchFamily="18" charset="0"/>
              </a:rPr>
              <a:t>volume</a:t>
            </a:r>
            <a:endParaRPr lang="en-US" sz="2800" dirty="0">
              <a:solidFill>
                <a:schemeClr val="tx2"/>
              </a:solidFill>
              <a:latin typeface="Times New Roman" panose="02020603050405020304" pitchFamily="18" charset="0"/>
              <a:cs typeface="Times New Roman" panose="02020603050405020304" pitchFamily="18" charset="0"/>
            </a:endParaRPr>
          </a:p>
          <a:p>
            <a:pPr algn="just"/>
            <a:r>
              <a:rPr lang="en-US" sz="2800" dirty="0" err="1">
                <a:solidFill>
                  <a:schemeClr val="tx2"/>
                </a:solidFill>
                <a:latin typeface="Times New Roman" panose="02020603050405020304" pitchFamily="18" charset="0"/>
                <a:cs typeface="Times New Roman" panose="02020603050405020304" pitchFamily="18" charset="0"/>
              </a:rPr>
              <a:t>A</a:t>
            </a:r>
            <a:r>
              <a:rPr lang="en-US" sz="2800" dirty="0" err="1" smtClean="0">
                <a:solidFill>
                  <a:schemeClr val="tx2"/>
                </a:solidFill>
                <a:latin typeface="Times New Roman" panose="02020603050405020304" pitchFamily="18" charset="0"/>
                <a:cs typeface="Times New Roman" panose="02020603050405020304" pitchFamily="18" charset="0"/>
              </a:rPr>
              <a:t>pyrexia</a:t>
            </a:r>
            <a:r>
              <a:rPr lang="en-US" sz="2800" dirty="0" smtClean="0">
                <a:solidFill>
                  <a:schemeClr val="tx2"/>
                </a:solidFill>
                <a:latin typeface="Times New Roman" panose="02020603050405020304" pitchFamily="18" charset="0"/>
                <a:cs typeface="Times New Roman" panose="02020603050405020304" pitchFamily="18" charset="0"/>
              </a:rPr>
              <a:t> </a:t>
            </a:r>
            <a:r>
              <a:rPr lang="en-US" sz="2800" dirty="0">
                <a:solidFill>
                  <a:schemeClr val="tx2"/>
                </a:solidFill>
                <a:latin typeface="Times New Roman" panose="02020603050405020304" pitchFamily="18" charset="0"/>
                <a:cs typeface="Times New Roman" panose="02020603050405020304" pitchFamily="18" charset="0"/>
              </a:rPr>
              <a:t>(without </a:t>
            </a:r>
            <a:r>
              <a:rPr lang="en-US" sz="2800" dirty="0" smtClean="0">
                <a:solidFill>
                  <a:schemeClr val="tx2"/>
                </a:solidFill>
                <a:latin typeface="Times New Roman" panose="02020603050405020304" pitchFamily="18" charset="0"/>
                <a:cs typeface="Times New Roman" panose="02020603050405020304" pitchFamily="18" charset="0"/>
              </a:rPr>
              <a:t> </a:t>
            </a:r>
            <a:r>
              <a:rPr lang="en-US" sz="2800" dirty="0">
                <a:solidFill>
                  <a:schemeClr val="tx2"/>
                </a:solidFill>
                <a:latin typeface="Times New Roman" panose="02020603050405020304" pitchFamily="18" charset="0"/>
                <a:cs typeface="Times New Roman" panose="02020603050405020304" pitchFamily="18" charset="0"/>
              </a:rPr>
              <a:t>antipyretics) for more than </a:t>
            </a:r>
            <a:r>
              <a:rPr lang="en-US" sz="2800" dirty="0" smtClean="0">
                <a:solidFill>
                  <a:schemeClr val="tx2"/>
                </a:solidFill>
                <a:latin typeface="Times New Roman" panose="02020603050405020304" pitchFamily="18" charset="0"/>
                <a:cs typeface="Times New Roman" panose="02020603050405020304" pitchFamily="18" charset="0"/>
              </a:rPr>
              <a:t>24 hours</a:t>
            </a:r>
            <a:endParaRPr lang="en-US" sz="2800" dirty="0">
              <a:solidFill>
                <a:schemeClr val="tx2"/>
              </a:solidFill>
              <a:latin typeface="Times New Roman" panose="02020603050405020304" pitchFamily="18" charset="0"/>
              <a:cs typeface="Times New Roman" panose="02020603050405020304" pitchFamily="18" charset="0"/>
            </a:endParaRPr>
          </a:p>
          <a:p>
            <a:pPr algn="just"/>
            <a:r>
              <a:rPr lang="en-US" sz="2800" dirty="0">
                <a:solidFill>
                  <a:schemeClr val="tx2"/>
                </a:solidFill>
                <a:latin typeface="Times New Roman" panose="02020603050405020304" pitchFamily="18" charset="0"/>
                <a:cs typeface="Times New Roman" panose="02020603050405020304" pitchFamily="18" charset="0"/>
              </a:rPr>
              <a:t>R</a:t>
            </a:r>
            <a:r>
              <a:rPr lang="en-US" sz="2800" dirty="0" smtClean="0">
                <a:solidFill>
                  <a:schemeClr val="tx2"/>
                </a:solidFill>
                <a:latin typeface="Times New Roman" panose="02020603050405020304" pitchFamily="18" charset="0"/>
                <a:cs typeface="Times New Roman" panose="02020603050405020304" pitchFamily="18" charset="0"/>
              </a:rPr>
              <a:t>esolving </a:t>
            </a:r>
            <a:r>
              <a:rPr lang="en-US" sz="2800" dirty="0">
                <a:solidFill>
                  <a:schemeClr val="tx2"/>
                </a:solidFill>
                <a:latin typeface="Times New Roman" panose="02020603050405020304" pitchFamily="18" charset="0"/>
                <a:cs typeface="Times New Roman" panose="02020603050405020304" pitchFamily="18" charset="0"/>
              </a:rPr>
              <a:t>bowel/abdominal </a:t>
            </a:r>
            <a:r>
              <a:rPr lang="en-US" sz="2800" dirty="0" smtClean="0">
                <a:solidFill>
                  <a:schemeClr val="tx2"/>
                </a:solidFill>
                <a:latin typeface="Times New Roman" panose="02020603050405020304" pitchFamily="18" charset="0"/>
                <a:cs typeface="Times New Roman" panose="02020603050405020304" pitchFamily="18" charset="0"/>
              </a:rPr>
              <a:t>symptoms</a:t>
            </a:r>
            <a:endParaRPr lang="en-US" sz="2800" dirty="0">
              <a:solidFill>
                <a:schemeClr val="tx2"/>
              </a:solidFill>
              <a:latin typeface="Times New Roman" panose="02020603050405020304" pitchFamily="18" charset="0"/>
              <a:cs typeface="Times New Roman" panose="02020603050405020304" pitchFamily="18" charset="0"/>
            </a:endParaRPr>
          </a:p>
          <a:p>
            <a:pPr algn="just"/>
            <a:r>
              <a:rPr lang="en-US" sz="2800" dirty="0">
                <a:solidFill>
                  <a:schemeClr val="tx2"/>
                </a:solidFill>
                <a:latin typeface="Times New Roman" panose="02020603050405020304" pitchFamily="18" charset="0"/>
                <a:cs typeface="Times New Roman" panose="02020603050405020304" pitchFamily="18" charset="0"/>
              </a:rPr>
              <a:t>I</a:t>
            </a:r>
            <a:r>
              <a:rPr lang="en-US" sz="2800" dirty="0" smtClean="0">
                <a:solidFill>
                  <a:schemeClr val="tx2"/>
                </a:solidFill>
                <a:latin typeface="Times New Roman" panose="02020603050405020304" pitchFamily="18" charset="0"/>
                <a:cs typeface="Times New Roman" panose="02020603050405020304" pitchFamily="18" charset="0"/>
              </a:rPr>
              <a:t>mproving </a:t>
            </a:r>
            <a:r>
              <a:rPr lang="en-US" sz="2800" dirty="0">
                <a:solidFill>
                  <a:schemeClr val="tx2"/>
                </a:solidFill>
                <a:latin typeface="Times New Roman" panose="02020603050405020304" pitchFamily="18" charset="0"/>
                <a:cs typeface="Times New Roman" panose="02020603050405020304" pitchFamily="18" charset="0"/>
              </a:rPr>
              <a:t>urine output.</a:t>
            </a:r>
          </a:p>
          <a:p>
            <a:pPr algn="just"/>
            <a:r>
              <a:rPr lang="en-US" sz="2800" dirty="0">
                <a:solidFill>
                  <a:schemeClr val="tx2"/>
                </a:solidFill>
                <a:latin typeface="Times New Roman" panose="02020603050405020304" pitchFamily="18" charset="0"/>
                <a:cs typeface="Times New Roman" panose="02020603050405020304" pitchFamily="18" charset="0"/>
              </a:rPr>
              <a:t>Continuing intravenous fluid therapy beyond the 48 hours of </a:t>
            </a:r>
            <a:r>
              <a:rPr lang="en-US" sz="2800" dirty="0" smtClean="0">
                <a:solidFill>
                  <a:schemeClr val="tx2"/>
                </a:solidFill>
                <a:latin typeface="Times New Roman" panose="02020603050405020304" pitchFamily="18" charset="0"/>
                <a:cs typeface="Times New Roman" panose="02020603050405020304" pitchFamily="18" charset="0"/>
              </a:rPr>
              <a:t>the critical </a:t>
            </a:r>
            <a:r>
              <a:rPr lang="en-US" sz="2800" dirty="0">
                <a:solidFill>
                  <a:schemeClr val="tx2"/>
                </a:solidFill>
                <a:latin typeface="Times New Roman" panose="02020603050405020304" pitchFamily="18" charset="0"/>
                <a:cs typeface="Times New Roman" panose="02020603050405020304" pitchFamily="18" charset="0"/>
              </a:rPr>
              <a:t>phase will put the patient at risk of </a:t>
            </a:r>
            <a:r>
              <a:rPr lang="en-US" sz="2800" dirty="0" smtClean="0">
                <a:solidFill>
                  <a:schemeClr val="tx2"/>
                </a:solidFill>
                <a:latin typeface="Times New Roman" panose="02020603050405020304" pitchFamily="18" charset="0"/>
                <a:cs typeface="Times New Roman" panose="02020603050405020304" pitchFamily="18" charset="0"/>
              </a:rPr>
              <a:t>pulmonary  </a:t>
            </a:r>
            <a:r>
              <a:rPr lang="en-US" sz="2800" dirty="0" err="1" smtClean="0">
                <a:solidFill>
                  <a:schemeClr val="tx2"/>
                </a:solidFill>
                <a:latin typeface="Times New Roman" panose="02020603050405020304" pitchFamily="18" charset="0"/>
                <a:cs typeface="Times New Roman" panose="02020603050405020304" pitchFamily="18" charset="0"/>
              </a:rPr>
              <a:t>oedema</a:t>
            </a:r>
            <a:r>
              <a:rPr lang="en-US" sz="2800" dirty="0" smtClean="0">
                <a:solidFill>
                  <a:schemeClr val="tx2"/>
                </a:solidFill>
                <a:latin typeface="Times New Roman" panose="02020603050405020304" pitchFamily="18" charset="0"/>
                <a:cs typeface="Times New Roman" panose="02020603050405020304" pitchFamily="18" charset="0"/>
              </a:rPr>
              <a:t> </a:t>
            </a:r>
            <a:r>
              <a:rPr lang="en-US" sz="2800" dirty="0">
                <a:solidFill>
                  <a:schemeClr val="tx2"/>
                </a:solidFill>
                <a:latin typeface="Times New Roman" panose="02020603050405020304" pitchFamily="18" charset="0"/>
                <a:cs typeface="Times New Roman" panose="02020603050405020304" pitchFamily="18" charset="0"/>
              </a:rPr>
              <a:t>and </a:t>
            </a:r>
            <a:r>
              <a:rPr lang="en-US" sz="2800" dirty="0" smtClean="0">
                <a:solidFill>
                  <a:schemeClr val="tx2"/>
                </a:solidFill>
                <a:latin typeface="Times New Roman" panose="02020603050405020304" pitchFamily="18" charset="0"/>
                <a:cs typeface="Times New Roman" panose="02020603050405020304" pitchFamily="18" charset="0"/>
              </a:rPr>
              <a:t>other complications </a:t>
            </a:r>
            <a:r>
              <a:rPr lang="en-US" sz="2800" dirty="0">
                <a:solidFill>
                  <a:schemeClr val="tx2"/>
                </a:solidFill>
                <a:latin typeface="Times New Roman" panose="02020603050405020304" pitchFamily="18" charset="0"/>
                <a:cs typeface="Times New Roman" panose="02020603050405020304" pitchFamily="18" charset="0"/>
              </a:rPr>
              <a:t>such as thrombophlebitis</a:t>
            </a:r>
          </a:p>
        </p:txBody>
      </p:sp>
    </p:spTree>
    <p:extLst>
      <p:ext uri="{BB962C8B-B14F-4D97-AF65-F5344CB8AC3E}">
        <p14:creationId xmlns:p14="http://schemas.microsoft.com/office/powerpoint/2010/main" xmlns="" val="363537134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501" y="152400"/>
            <a:ext cx="8474299" cy="890790"/>
          </a:xfrm>
        </p:spPr>
        <p:txBody>
          <a:bodyPr>
            <a:noAutofit/>
          </a:bodyPr>
          <a:lstStyle/>
          <a:p>
            <a:pPr algn="l"/>
            <a:r>
              <a:rPr lang="en-US" sz="4000" b="1" dirty="0" smtClean="0">
                <a:solidFill>
                  <a:schemeClr val="accent1"/>
                </a:solidFill>
                <a:latin typeface="Times New Roman" panose="02020603050405020304" pitchFamily="18" charset="0"/>
                <a:cs typeface="Times New Roman" panose="02020603050405020304" pitchFamily="18" charset="0"/>
              </a:rPr>
              <a:t>Patients at risk of severe bleeding:</a:t>
            </a:r>
            <a:endParaRPr lang="en-US" sz="4000" b="1"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066800"/>
            <a:ext cx="8534400" cy="5394960"/>
          </a:xfrm>
        </p:spPr>
        <p:txBody>
          <a:bodyPr>
            <a:normAutofit/>
          </a:bodyPr>
          <a:lstStyle/>
          <a:p>
            <a:pPr algn="just"/>
            <a:endParaRPr lang="en-US" sz="3200" dirty="0" smtClean="0">
              <a:solidFill>
                <a:schemeClr val="tx2"/>
              </a:solidFill>
              <a:latin typeface="Times New Roman" panose="02020603050405020304" pitchFamily="18" charset="0"/>
              <a:cs typeface="Times New Roman" panose="02020603050405020304" pitchFamily="18" charset="0"/>
            </a:endParaRPr>
          </a:p>
          <a:p>
            <a:pPr algn="just"/>
            <a:r>
              <a:rPr lang="en-US" sz="3200" dirty="0">
                <a:solidFill>
                  <a:schemeClr val="tx2"/>
                </a:solidFill>
                <a:latin typeface="Times New Roman" panose="02020603050405020304" pitchFamily="18" charset="0"/>
                <a:cs typeface="Times New Roman" panose="02020603050405020304" pitchFamily="18" charset="0"/>
              </a:rPr>
              <a:t>H</a:t>
            </a:r>
            <a:r>
              <a:rPr lang="en-US" sz="3200" dirty="0" smtClean="0">
                <a:solidFill>
                  <a:schemeClr val="tx2"/>
                </a:solidFill>
                <a:latin typeface="Times New Roman" panose="02020603050405020304" pitchFamily="18" charset="0"/>
                <a:cs typeface="Times New Roman" panose="02020603050405020304" pitchFamily="18" charset="0"/>
              </a:rPr>
              <a:t>ave </a:t>
            </a:r>
            <a:r>
              <a:rPr lang="en-US" sz="3200" dirty="0">
                <a:solidFill>
                  <a:schemeClr val="tx2"/>
                </a:solidFill>
                <a:latin typeface="Times New Roman" panose="02020603050405020304" pitchFamily="18" charset="0"/>
                <a:cs typeface="Times New Roman" panose="02020603050405020304" pitchFamily="18" charset="0"/>
              </a:rPr>
              <a:t>profound/prolonged/refractory shock;</a:t>
            </a:r>
          </a:p>
          <a:p>
            <a:pPr algn="just"/>
            <a:r>
              <a:rPr lang="en-US" sz="3200" dirty="0">
                <a:solidFill>
                  <a:schemeClr val="tx2"/>
                </a:solidFill>
                <a:latin typeface="Times New Roman" panose="02020603050405020304" pitchFamily="18" charset="0"/>
                <a:cs typeface="Times New Roman" panose="02020603050405020304" pitchFamily="18" charset="0"/>
              </a:rPr>
              <a:t>H</a:t>
            </a:r>
            <a:r>
              <a:rPr lang="en-US" sz="3200" dirty="0" smtClean="0">
                <a:solidFill>
                  <a:schemeClr val="tx2"/>
                </a:solidFill>
                <a:latin typeface="Times New Roman" panose="02020603050405020304" pitchFamily="18" charset="0"/>
                <a:cs typeface="Times New Roman" panose="02020603050405020304" pitchFamily="18" charset="0"/>
              </a:rPr>
              <a:t>ave </a:t>
            </a:r>
            <a:r>
              <a:rPr lang="en-US" sz="3200" dirty="0">
                <a:solidFill>
                  <a:schemeClr val="tx2"/>
                </a:solidFill>
                <a:latin typeface="Times New Roman" panose="02020603050405020304" pitchFamily="18" charset="0"/>
                <a:cs typeface="Times New Roman" panose="02020603050405020304" pitchFamily="18" charset="0"/>
              </a:rPr>
              <a:t>hypotensive shock and multi-organ failure</a:t>
            </a:r>
          </a:p>
          <a:p>
            <a:pPr algn="just"/>
            <a:r>
              <a:rPr lang="en-US" sz="3200" dirty="0" smtClean="0">
                <a:solidFill>
                  <a:schemeClr val="tx2"/>
                </a:solidFill>
                <a:latin typeface="Times New Roman" panose="02020603050405020304" pitchFamily="18" charset="0"/>
                <a:cs typeface="Times New Roman" panose="02020603050405020304" pitchFamily="18" charset="0"/>
              </a:rPr>
              <a:t>Are given NSAID </a:t>
            </a:r>
            <a:endParaRPr lang="en-US" sz="3200" dirty="0">
              <a:solidFill>
                <a:schemeClr val="tx2"/>
              </a:solidFill>
              <a:latin typeface="Times New Roman" panose="02020603050405020304" pitchFamily="18" charset="0"/>
              <a:cs typeface="Times New Roman" panose="02020603050405020304" pitchFamily="18" charset="0"/>
            </a:endParaRPr>
          </a:p>
          <a:p>
            <a:pPr algn="just"/>
            <a:r>
              <a:rPr lang="en-US" sz="3200" dirty="0">
                <a:solidFill>
                  <a:schemeClr val="tx2"/>
                </a:solidFill>
                <a:latin typeface="Times New Roman" panose="02020603050405020304" pitchFamily="18" charset="0"/>
                <a:cs typeface="Times New Roman" panose="02020603050405020304" pitchFamily="18" charset="0"/>
              </a:rPr>
              <a:t>H</a:t>
            </a:r>
            <a:r>
              <a:rPr lang="en-US" sz="3200" dirty="0" smtClean="0">
                <a:solidFill>
                  <a:schemeClr val="tx2"/>
                </a:solidFill>
                <a:latin typeface="Times New Roman" panose="02020603050405020304" pitchFamily="18" charset="0"/>
                <a:cs typeface="Times New Roman" panose="02020603050405020304" pitchFamily="18" charset="0"/>
              </a:rPr>
              <a:t>ave </a:t>
            </a:r>
            <a:r>
              <a:rPr lang="en-US" sz="3200" dirty="0">
                <a:solidFill>
                  <a:schemeClr val="tx2"/>
                </a:solidFill>
                <a:latin typeface="Times New Roman" panose="02020603050405020304" pitchFamily="18" charset="0"/>
                <a:cs typeface="Times New Roman" panose="02020603050405020304" pitchFamily="18" charset="0"/>
              </a:rPr>
              <a:t>pre-existing peptic ulcer </a:t>
            </a:r>
            <a:r>
              <a:rPr lang="en-US" sz="3200" dirty="0" smtClean="0">
                <a:solidFill>
                  <a:schemeClr val="tx2"/>
                </a:solidFill>
                <a:latin typeface="Times New Roman" panose="02020603050405020304" pitchFamily="18" charset="0"/>
                <a:cs typeface="Times New Roman" panose="02020603050405020304" pitchFamily="18" charset="0"/>
              </a:rPr>
              <a:t>disease</a:t>
            </a:r>
            <a:endParaRPr lang="en-US" sz="3200" dirty="0">
              <a:solidFill>
                <a:schemeClr val="tx2"/>
              </a:solidFill>
              <a:latin typeface="Times New Roman" panose="02020603050405020304" pitchFamily="18" charset="0"/>
              <a:cs typeface="Times New Roman" panose="02020603050405020304" pitchFamily="18" charset="0"/>
            </a:endParaRPr>
          </a:p>
          <a:p>
            <a:pPr algn="just"/>
            <a:r>
              <a:rPr lang="en-US" sz="3200" dirty="0">
                <a:solidFill>
                  <a:schemeClr val="tx2"/>
                </a:solidFill>
                <a:latin typeface="Times New Roman" panose="02020603050405020304" pitchFamily="18" charset="0"/>
                <a:cs typeface="Times New Roman" panose="02020603050405020304" pitchFamily="18" charset="0"/>
              </a:rPr>
              <a:t>A</a:t>
            </a:r>
            <a:r>
              <a:rPr lang="en-US" sz="3200" dirty="0" smtClean="0">
                <a:solidFill>
                  <a:schemeClr val="tx2"/>
                </a:solidFill>
                <a:latin typeface="Times New Roman" panose="02020603050405020304" pitchFamily="18" charset="0"/>
                <a:cs typeface="Times New Roman" panose="02020603050405020304" pitchFamily="18" charset="0"/>
              </a:rPr>
              <a:t>re </a:t>
            </a:r>
            <a:r>
              <a:rPr lang="en-US" sz="3200" dirty="0">
                <a:solidFill>
                  <a:schemeClr val="tx2"/>
                </a:solidFill>
                <a:latin typeface="Times New Roman" panose="02020603050405020304" pitchFamily="18" charset="0"/>
                <a:cs typeface="Times New Roman" panose="02020603050405020304" pitchFamily="18" charset="0"/>
              </a:rPr>
              <a:t>on anticoagulant </a:t>
            </a:r>
            <a:r>
              <a:rPr lang="en-US" sz="3200" dirty="0" smtClean="0">
                <a:solidFill>
                  <a:schemeClr val="tx2"/>
                </a:solidFill>
                <a:latin typeface="Times New Roman" panose="02020603050405020304" pitchFamily="18" charset="0"/>
                <a:cs typeface="Times New Roman" panose="02020603050405020304" pitchFamily="18" charset="0"/>
              </a:rPr>
              <a:t>therapy</a:t>
            </a:r>
            <a:endParaRPr lang="en-US" sz="3200" dirty="0">
              <a:solidFill>
                <a:schemeClr val="tx2"/>
              </a:solidFill>
              <a:latin typeface="Times New Roman" panose="02020603050405020304" pitchFamily="18" charset="0"/>
              <a:cs typeface="Times New Roman" panose="02020603050405020304" pitchFamily="18" charset="0"/>
            </a:endParaRPr>
          </a:p>
          <a:p>
            <a:pPr algn="just"/>
            <a:r>
              <a:rPr lang="en-US" sz="3200" dirty="0" smtClean="0">
                <a:solidFill>
                  <a:schemeClr val="tx2"/>
                </a:solidFill>
                <a:latin typeface="Times New Roman" panose="02020603050405020304" pitchFamily="18" charset="0"/>
                <a:cs typeface="Times New Roman" panose="02020603050405020304" pitchFamily="18" charset="0"/>
              </a:rPr>
              <a:t>Have any trauma, (including </a:t>
            </a:r>
            <a:r>
              <a:rPr lang="en-US" sz="3200" dirty="0">
                <a:solidFill>
                  <a:schemeClr val="tx2"/>
                </a:solidFill>
                <a:latin typeface="Times New Roman" panose="02020603050405020304" pitchFamily="18" charset="0"/>
                <a:cs typeface="Times New Roman" panose="02020603050405020304" pitchFamily="18" charset="0"/>
              </a:rPr>
              <a:t>intramuscular </a:t>
            </a:r>
            <a:r>
              <a:rPr lang="en-US" sz="3200" dirty="0" smtClean="0">
                <a:solidFill>
                  <a:schemeClr val="tx2"/>
                </a:solidFill>
                <a:latin typeface="Times New Roman" panose="02020603050405020304" pitchFamily="18" charset="0"/>
                <a:cs typeface="Times New Roman" panose="02020603050405020304" pitchFamily="18" charset="0"/>
              </a:rPr>
              <a:t>injection)</a:t>
            </a:r>
            <a:endParaRPr lang="en-US" sz="32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47516573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a:buNone/>
            </a:pPr>
            <a:r>
              <a:rPr lang="en-US" sz="4800" dirty="0" smtClean="0"/>
              <a:t>          </a:t>
            </a:r>
          </a:p>
          <a:p>
            <a:pPr>
              <a:buNone/>
            </a:pPr>
            <a:endParaRPr lang="en-US" sz="4800" dirty="0" smtClean="0"/>
          </a:p>
          <a:p>
            <a:pPr>
              <a:buNone/>
            </a:pPr>
            <a:r>
              <a:rPr lang="en-US" sz="4800" dirty="0" smtClean="0"/>
              <a:t>       </a:t>
            </a:r>
            <a:r>
              <a:rPr lang="en-US" sz="4800" b="1" dirty="0" smtClean="0"/>
              <a:t>Other Management</a:t>
            </a:r>
            <a:endParaRPr lang="en-US" sz="4800" b="1"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531" y="327056"/>
            <a:ext cx="8229600" cy="610820"/>
          </a:xfrm>
        </p:spPr>
        <p:txBody>
          <a:bodyPr>
            <a:noAutofit/>
          </a:bodyPr>
          <a:lstStyle/>
          <a:p>
            <a:pPr algn="l"/>
            <a:r>
              <a:rPr lang="en-US" sz="4000" b="1" dirty="0" smtClean="0">
                <a:solidFill>
                  <a:schemeClr val="bg1"/>
                </a:solidFill>
                <a:latin typeface="Times New Roman" panose="02020603050405020304" pitchFamily="18" charset="0"/>
                <a:cs typeface="Times New Roman" panose="02020603050405020304" pitchFamily="18" charset="0"/>
              </a:rPr>
              <a:t>Glucose control</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Autofit/>
          </a:bodyPr>
          <a:lstStyle/>
          <a:p>
            <a:pPr algn="just"/>
            <a:r>
              <a:rPr lang="en-US" sz="2800" dirty="0" smtClean="0">
                <a:solidFill>
                  <a:schemeClr val="tx2"/>
                </a:solidFill>
                <a:latin typeface="Times New Roman" panose="02020603050405020304" pitchFamily="18" charset="0"/>
                <a:cs typeface="Times New Roman" panose="02020603050405020304" pitchFamily="18" charset="0"/>
              </a:rPr>
              <a:t>Hyperglycemia </a:t>
            </a:r>
            <a:r>
              <a:rPr lang="en-US" sz="2800" dirty="0">
                <a:solidFill>
                  <a:schemeClr val="tx2"/>
                </a:solidFill>
                <a:latin typeface="Times New Roman" panose="02020603050405020304" pitchFamily="18" charset="0"/>
                <a:cs typeface="Times New Roman" panose="02020603050405020304" pitchFamily="18" charset="0"/>
              </a:rPr>
              <a:t>and </a:t>
            </a:r>
            <a:r>
              <a:rPr lang="en-US" sz="2800" dirty="0" smtClean="0">
                <a:solidFill>
                  <a:schemeClr val="tx2"/>
                </a:solidFill>
                <a:latin typeface="Times New Roman" panose="02020603050405020304" pitchFamily="18" charset="0"/>
                <a:cs typeface="Times New Roman" panose="02020603050405020304" pitchFamily="18" charset="0"/>
              </a:rPr>
              <a:t>hypoglycemia </a:t>
            </a:r>
            <a:r>
              <a:rPr lang="en-US" sz="2800" dirty="0">
                <a:solidFill>
                  <a:schemeClr val="tx2"/>
                </a:solidFill>
                <a:latin typeface="Times New Roman" panose="02020603050405020304" pitchFamily="18" charset="0"/>
                <a:cs typeface="Times New Roman" panose="02020603050405020304" pitchFamily="18" charset="0"/>
              </a:rPr>
              <a:t>may occur in the same patient </a:t>
            </a:r>
            <a:r>
              <a:rPr lang="en-US" sz="2800" dirty="0" smtClean="0">
                <a:solidFill>
                  <a:schemeClr val="tx2"/>
                </a:solidFill>
                <a:latin typeface="Times New Roman" panose="02020603050405020304" pitchFamily="18" charset="0"/>
                <a:cs typeface="Times New Roman" panose="02020603050405020304" pitchFamily="18" charset="0"/>
              </a:rPr>
              <a:t>at different </a:t>
            </a:r>
            <a:r>
              <a:rPr lang="en-US" sz="2800" dirty="0">
                <a:solidFill>
                  <a:schemeClr val="tx2"/>
                </a:solidFill>
                <a:latin typeface="Times New Roman" panose="02020603050405020304" pitchFamily="18" charset="0"/>
                <a:cs typeface="Times New Roman" panose="02020603050405020304" pitchFamily="18" charset="0"/>
              </a:rPr>
              <a:t>times during the critical phase.</a:t>
            </a:r>
          </a:p>
          <a:p>
            <a:pPr algn="just"/>
            <a:r>
              <a:rPr lang="en-US" sz="2800" dirty="0" smtClean="0">
                <a:solidFill>
                  <a:schemeClr val="tx2"/>
                </a:solidFill>
                <a:latin typeface="Times New Roman" panose="02020603050405020304" pitchFamily="18" charset="0"/>
                <a:cs typeface="Times New Roman" panose="02020603050405020304" pitchFamily="18" charset="0"/>
              </a:rPr>
              <a:t>Hyperglycemia </a:t>
            </a:r>
            <a:r>
              <a:rPr lang="en-US" sz="2800" dirty="0">
                <a:solidFill>
                  <a:schemeClr val="tx2"/>
                </a:solidFill>
                <a:latin typeface="Times New Roman" panose="02020603050405020304" pitchFamily="18" charset="0"/>
                <a:cs typeface="Times New Roman" panose="02020603050405020304" pitchFamily="18" charset="0"/>
              </a:rPr>
              <a:t>is associated with increased morbidity and </a:t>
            </a:r>
            <a:r>
              <a:rPr lang="en-US" sz="2800" dirty="0" smtClean="0">
                <a:solidFill>
                  <a:schemeClr val="tx2"/>
                </a:solidFill>
                <a:latin typeface="Times New Roman" panose="02020603050405020304" pitchFamily="18" charset="0"/>
                <a:cs typeface="Times New Roman" panose="02020603050405020304" pitchFamily="18" charset="0"/>
              </a:rPr>
              <a:t>mortality in </a:t>
            </a:r>
            <a:r>
              <a:rPr lang="en-US" sz="2800" dirty="0">
                <a:solidFill>
                  <a:schemeClr val="tx2"/>
                </a:solidFill>
                <a:latin typeface="Times New Roman" panose="02020603050405020304" pitchFamily="18" charset="0"/>
                <a:cs typeface="Times New Roman" panose="02020603050405020304" pitchFamily="18" charset="0"/>
              </a:rPr>
              <a:t>critically ill adult and </a:t>
            </a:r>
            <a:r>
              <a:rPr lang="en-US" sz="2800" dirty="0" smtClean="0">
                <a:solidFill>
                  <a:schemeClr val="tx2"/>
                </a:solidFill>
                <a:latin typeface="Times New Roman" panose="02020603050405020304" pitchFamily="18" charset="0"/>
                <a:cs typeface="Times New Roman" panose="02020603050405020304" pitchFamily="18" charset="0"/>
              </a:rPr>
              <a:t>pediatric </a:t>
            </a:r>
            <a:r>
              <a:rPr lang="en-US" sz="2800" dirty="0">
                <a:solidFill>
                  <a:schemeClr val="tx2"/>
                </a:solidFill>
                <a:latin typeface="Times New Roman" panose="02020603050405020304" pitchFamily="18" charset="0"/>
                <a:cs typeface="Times New Roman" panose="02020603050405020304" pitchFamily="18" charset="0"/>
              </a:rPr>
              <a:t>patients.</a:t>
            </a:r>
          </a:p>
          <a:p>
            <a:pPr algn="just"/>
            <a:r>
              <a:rPr lang="en-US" sz="2800" dirty="0" smtClean="0">
                <a:solidFill>
                  <a:schemeClr val="tx2"/>
                </a:solidFill>
                <a:latin typeface="Times New Roman" panose="02020603050405020304" pitchFamily="18" charset="0"/>
                <a:cs typeface="Times New Roman" panose="02020603050405020304" pitchFamily="18" charset="0"/>
              </a:rPr>
              <a:t>Hypoglycemia </a:t>
            </a:r>
            <a:r>
              <a:rPr lang="en-US" sz="2800" dirty="0">
                <a:solidFill>
                  <a:schemeClr val="tx2"/>
                </a:solidFill>
                <a:latin typeface="Times New Roman" panose="02020603050405020304" pitchFamily="18" charset="0"/>
                <a:cs typeface="Times New Roman" panose="02020603050405020304" pitchFamily="18" charset="0"/>
              </a:rPr>
              <a:t>may cause seizures, mental confusion and </a:t>
            </a:r>
            <a:r>
              <a:rPr lang="en-US" sz="2800" dirty="0" smtClean="0">
                <a:solidFill>
                  <a:schemeClr val="tx2"/>
                </a:solidFill>
                <a:latin typeface="Times New Roman" panose="02020603050405020304" pitchFamily="18" charset="0"/>
                <a:cs typeface="Times New Roman" panose="02020603050405020304" pitchFamily="18" charset="0"/>
              </a:rPr>
              <a:t>unexplained tachycardia</a:t>
            </a:r>
            <a:r>
              <a:rPr lang="en-US" sz="2800" dirty="0">
                <a:solidFill>
                  <a:schemeClr val="tx2"/>
                </a:solidFill>
                <a:latin typeface="Times New Roman" panose="02020603050405020304" pitchFamily="18" charset="0"/>
                <a:cs typeface="Times New Roman" panose="02020603050405020304" pitchFamily="18" charset="0"/>
              </a:rPr>
              <a:t>.</a:t>
            </a:r>
          </a:p>
          <a:p>
            <a:pPr algn="just"/>
            <a:r>
              <a:rPr lang="en-US" sz="2800" dirty="0">
                <a:solidFill>
                  <a:schemeClr val="tx2"/>
                </a:solidFill>
                <a:latin typeface="Times New Roman" panose="02020603050405020304" pitchFamily="18" charset="0"/>
                <a:cs typeface="Times New Roman" panose="02020603050405020304" pitchFamily="18" charset="0"/>
              </a:rPr>
              <a:t>Most cases of </a:t>
            </a:r>
            <a:r>
              <a:rPr lang="en-US" sz="2800" dirty="0" smtClean="0">
                <a:solidFill>
                  <a:schemeClr val="tx2"/>
                </a:solidFill>
                <a:latin typeface="Times New Roman" panose="02020603050405020304" pitchFamily="18" charset="0"/>
                <a:cs typeface="Times New Roman" panose="02020603050405020304" pitchFamily="18" charset="0"/>
              </a:rPr>
              <a:t>hyperglycemia </a:t>
            </a:r>
            <a:r>
              <a:rPr lang="en-US" sz="2800" dirty="0">
                <a:solidFill>
                  <a:schemeClr val="tx2"/>
                </a:solidFill>
                <a:latin typeface="Times New Roman" panose="02020603050405020304" pitchFamily="18" charset="0"/>
                <a:cs typeface="Times New Roman" panose="02020603050405020304" pitchFamily="18" charset="0"/>
              </a:rPr>
              <a:t>will resolve with appropriate (</a:t>
            </a:r>
            <a:r>
              <a:rPr lang="en-US" sz="2800" dirty="0" smtClean="0">
                <a:solidFill>
                  <a:schemeClr val="tx2"/>
                </a:solidFill>
                <a:latin typeface="Times New Roman" panose="02020603050405020304" pitchFamily="18" charset="0"/>
                <a:cs typeface="Times New Roman" panose="02020603050405020304" pitchFamily="18" charset="0"/>
              </a:rPr>
              <a:t>isotonic, non-glucose</a:t>
            </a:r>
            <a:r>
              <a:rPr lang="en-US" sz="2800" dirty="0">
                <a:solidFill>
                  <a:schemeClr val="tx2"/>
                </a:solidFill>
                <a:latin typeface="Times New Roman" panose="02020603050405020304" pitchFamily="18" charset="0"/>
                <a:cs typeface="Times New Roman" panose="02020603050405020304" pitchFamily="18" charset="0"/>
              </a:rPr>
              <a:t>) and adequate </a:t>
            </a:r>
            <a:r>
              <a:rPr lang="en-US" sz="2800" dirty="0" smtClean="0">
                <a:solidFill>
                  <a:schemeClr val="tx2"/>
                </a:solidFill>
                <a:latin typeface="Times New Roman" panose="02020603050405020304" pitchFamily="18" charset="0"/>
                <a:cs typeface="Times New Roman" panose="02020603050405020304" pitchFamily="18" charset="0"/>
              </a:rPr>
              <a:t>fluid </a:t>
            </a:r>
            <a:r>
              <a:rPr lang="en-US" sz="2800" dirty="0">
                <a:solidFill>
                  <a:schemeClr val="tx2"/>
                </a:solidFill>
                <a:latin typeface="Times New Roman" panose="02020603050405020304" pitchFamily="18" charset="0"/>
                <a:cs typeface="Times New Roman" panose="02020603050405020304" pitchFamily="18" charset="0"/>
              </a:rPr>
              <a:t>resuscitation</a:t>
            </a:r>
          </a:p>
        </p:txBody>
      </p:sp>
    </p:spTree>
    <p:extLst>
      <p:ext uri="{BB962C8B-B14F-4D97-AF65-F5344CB8AC3E}">
        <p14:creationId xmlns:p14="http://schemas.microsoft.com/office/powerpoint/2010/main" xmlns="" val="255833904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191" y="275541"/>
            <a:ext cx="8229600" cy="610820"/>
          </a:xfrm>
        </p:spPr>
        <p:txBody>
          <a:bodyPr>
            <a:noAutofit/>
          </a:bodyPr>
          <a:lstStyle/>
          <a:p>
            <a:pPr algn="just"/>
            <a:r>
              <a:rPr lang="en-US" sz="4000" b="1" dirty="0" smtClean="0">
                <a:solidFill>
                  <a:schemeClr val="bg1"/>
                </a:solidFill>
                <a:latin typeface="Times New Roman" panose="02020603050405020304" pitchFamily="18" charset="0"/>
                <a:cs typeface="Times New Roman" panose="02020603050405020304" pitchFamily="18" charset="0"/>
              </a:rPr>
              <a:t>Glucose Control –Cont.</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algn="just"/>
            <a:r>
              <a:rPr lang="en-US" sz="2800" dirty="0" smtClean="0">
                <a:solidFill>
                  <a:schemeClr val="tx2"/>
                </a:solidFill>
                <a:latin typeface="Times New Roman" panose="02020603050405020304" pitchFamily="18" charset="0"/>
                <a:cs typeface="Times New Roman" panose="02020603050405020304" pitchFamily="18" charset="0"/>
              </a:rPr>
              <a:t> </a:t>
            </a:r>
            <a:r>
              <a:rPr lang="en-US" sz="2800" dirty="0">
                <a:solidFill>
                  <a:schemeClr val="tx2"/>
                </a:solidFill>
                <a:latin typeface="Times New Roman" panose="02020603050405020304" pitchFamily="18" charset="0"/>
                <a:cs typeface="Times New Roman" panose="02020603050405020304" pitchFamily="18" charset="0"/>
              </a:rPr>
              <a:t>I</a:t>
            </a:r>
            <a:r>
              <a:rPr lang="en-US" sz="2800" dirty="0" smtClean="0">
                <a:solidFill>
                  <a:schemeClr val="tx2"/>
                </a:solidFill>
                <a:latin typeface="Times New Roman" panose="02020603050405020304" pitchFamily="18" charset="0"/>
                <a:cs typeface="Times New Roman" panose="02020603050405020304" pitchFamily="18" charset="0"/>
              </a:rPr>
              <a:t>f </a:t>
            </a:r>
            <a:r>
              <a:rPr lang="en-US" sz="2800" dirty="0">
                <a:solidFill>
                  <a:schemeClr val="tx2"/>
                </a:solidFill>
                <a:latin typeface="Times New Roman" panose="02020603050405020304" pitchFamily="18" charset="0"/>
                <a:cs typeface="Times New Roman" panose="02020603050405020304" pitchFamily="18" charset="0"/>
              </a:rPr>
              <a:t>hyperglycemia is persistent, undiagnosed diabetes </a:t>
            </a:r>
            <a:r>
              <a:rPr lang="en-US" sz="2800" dirty="0" smtClean="0">
                <a:solidFill>
                  <a:schemeClr val="tx2"/>
                </a:solidFill>
                <a:latin typeface="Times New Roman" panose="02020603050405020304" pitchFamily="18" charset="0"/>
                <a:cs typeface="Times New Roman" panose="02020603050405020304" pitchFamily="18" charset="0"/>
              </a:rPr>
              <a:t>mellitus   or impaired </a:t>
            </a:r>
            <a:r>
              <a:rPr lang="en-US" sz="2800" dirty="0">
                <a:solidFill>
                  <a:schemeClr val="tx2"/>
                </a:solidFill>
                <a:latin typeface="Times New Roman" panose="02020603050405020304" pitchFamily="18" charset="0"/>
                <a:cs typeface="Times New Roman" panose="02020603050405020304" pitchFamily="18" charset="0"/>
              </a:rPr>
              <a:t>glucose tolerance should be considered and </a:t>
            </a:r>
            <a:r>
              <a:rPr lang="en-US" sz="2800" dirty="0" smtClean="0">
                <a:solidFill>
                  <a:schemeClr val="tx2"/>
                </a:solidFill>
                <a:latin typeface="Times New Roman" panose="02020603050405020304" pitchFamily="18" charset="0"/>
                <a:cs typeface="Times New Roman" panose="02020603050405020304" pitchFamily="18" charset="0"/>
              </a:rPr>
              <a:t>intravenous insulin </a:t>
            </a:r>
            <a:r>
              <a:rPr lang="en-US" sz="2800" dirty="0">
                <a:solidFill>
                  <a:schemeClr val="tx2"/>
                </a:solidFill>
                <a:latin typeface="Times New Roman" panose="02020603050405020304" pitchFamily="18" charset="0"/>
                <a:cs typeface="Times New Roman" panose="02020603050405020304" pitchFamily="18" charset="0"/>
              </a:rPr>
              <a:t>therapy initiated</a:t>
            </a:r>
            <a:r>
              <a:rPr lang="en-US" sz="2800" dirty="0" smtClean="0">
                <a:solidFill>
                  <a:schemeClr val="tx2"/>
                </a:solidFill>
                <a:latin typeface="Times New Roman" panose="02020603050405020304" pitchFamily="18" charset="0"/>
                <a:cs typeface="Times New Roman" panose="02020603050405020304" pitchFamily="18" charset="0"/>
              </a:rPr>
              <a:t>.</a:t>
            </a:r>
          </a:p>
          <a:p>
            <a:pPr algn="just">
              <a:buNone/>
            </a:pPr>
            <a:endParaRPr lang="en-US" sz="2800" dirty="0" smtClean="0">
              <a:solidFill>
                <a:schemeClr val="tx2"/>
              </a:solidFill>
              <a:latin typeface="Times New Roman" panose="02020603050405020304" pitchFamily="18" charset="0"/>
              <a:cs typeface="Times New Roman" panose="02020603050405020304" pitchFamily="18" charset="0"/>
            </a:endParaRPr>
          </a:p>
          <a:p>
            <a:pPr algn="just">
              <a:buNone/>
            </a:pPr>
            <a:endParaRPr lang="en-US" sz="2800" dirty="0">
              <a:solidFill>
                <a:schemeClr val="tx2"/>
              </a:solidFill>
              <a:latin typeface="Times New Roman" panose="02020603050405020304" pitchFamily="18" charset="0"/>
              <a:cs typeface="Times New Roman" panose="02020603050405020304" pitchFamily="18" charset="0"/>
            </a:endParaRPr>
          </a:p>
          <a:p>
            <a:pPr algn="just"/>
            <a:r>
              <a:rPr lang="en-US" sz="2800" dirty="0" smtClean="0">
                <a:solidFill>
                  <a:schemeClr val="tx2"/>
                </a:solidFill>
                <a:latin typeface="Times New Roman" panose="02020603050405020304" pitchFamily="18" charset="0"/>
                <a:cs typeface="Times New Roman" panose="02020603050405020304" pitchFamily="18" charset="0"/>
              </a:rPr>
              <a:t>Hypoglycemia </a:t>
            </a:r>
            <a:r>
              <a:rPr lang="en-US" sz="2800" dirty="0">
                <a:solidFill>
                  <a:schemeClr val="tx2"/>
                </a:solidFill>
                <a:latin typeface="Times New Roman" panose="02020603050405020304" pitchFamily="18" charset="0"/>
                <a:cs typeface="Times New Roman" panose="02020603050405020304" pitchFamily="18" charset="0"/>
              </a:rPr>
              <a:t>should be treated as an emergency with 0.1−0.5 g/kg </a:t>
            </a:r>
            <a:r>
              <a:rPr lang="en-US" sz="2800" dirty="0" smtClean="0">
                <a:solidFill>
                  <a:schemeClr val="tx2"/>
                </a:solidFill>
                <a:latin typeface="Times New Roman" panose="02020603050405020304" pitchFamily="18" charset="0"/>
                <a:cs typeface="Times New Roman" panose="02020603050405020304" pitchFamily="18" charset="0"/>
              </a:rPr>
              <a:t>of glucose</a:t>
            </a:r>
            <a:r>
              <a:rPr lang="en-US" sz="2800" dirty="0">
                <a:solidFill>
                  <a:schemeClr val="tx2"/>
                </a:solidFill>
                <a:latin typeface="Times New Roman" panose="02020603050405020304" pitchFamily="18" charset="0"/>
                <a:cs typeface="Times New Roman" panose="02020603050405020304" pitchFamily="18" charset="0"/>
              </a:rPr>
              <a:t>, rather than with a glucose-containing resuscitation fluid</a:t>
            </a:r>
            <a:r>
              <a:rPr lang="en-US" sz="2800" dirty="0" smtClean="0">
                <a:solidFill>
                  <a:schemeClr val="tx2"/>
                </a:solidFill>
                <a:latin typeface="Times New Roman" panose="02020603050405020304" pitchFamily="18" charset="0"/>
                <a:cs typeface="Times New Roman" panose="02020603050405020304" pitchFamily="18" charset="0"/>
              </a:rPr>
              <a:t>.</a:t>
            </a:r>
            <a:endParaRPr lang="en-US" sz="28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63210578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100" y="275541"/>
            <a:ext cx="8229600" cy="610820"/>
          </a:xfrm>
        </p:spPr>
        <p:txBody>
          <a:bodyPr>
            <a:noAutofit/>
          </a:bodyPr>
          <a:lstStyle/>
          <a:p>
            <a:pPr algn="l"/>
            <a:r>
              <a:rPr lang="en-US" sz="4000" b="1" dirty="0" smtClean="0">
                <a:solidFill>
                  <a:schemeClr val="bg1"/>
                </a:solidFill>
                <a:latin typeface="Times New Roman" panose="02020603050405020304" pitchFamily="18" charset="0"/>
                <a:cs typeface="Times New Roman" panose="02020603050405020304" pitchFamily="18" charset="0"/>
              </a:rPr>
              <a:t>Electrolyte and acid-base imbalances</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28600" y="1066800"/>
            <a:ext cx="8686800" cy="5334000"/>
          </a:xfrm>
        </p:spPr>
        <p:txBody>
          <a:bodyPr>
            <a:noAutofit/>
          </a:bodyPr>
          <a:lstStyle/>
          <a:p>
            <a:pPr algn="just">
              <a:buNone/>
            </a:pPr>
            <a:endParaRPr lang="en-US" dirty="0" smtClean="0">
              <a:solidFill>
                <a:schemeClr val="tx2"/>
              </a:solidFill>
              <a:latin typeface="Times New Roman" panose="02020603050405020304" pitchFamily="18" charset="0"/>
              <a:cs typeface="Times New Roman" panose="02020603050405020304" pitchFamily="18" charset="0"/>
            </a:endParaRPr>
          </a:p>
          <a:p>
            <a:pPr algn="just"/>
            <a:r>
              <a:rPr lang="en-US" sz="2800" dirty="0" smtClean="0">
                <a:solidFill>
                  <a:schemeClr val="tx2"/>
                </a:solidFill>
                <a:latin typeface="Times New Roman" panose="02020603050405020304" pitchFamily="18" charset="0"/>
                <a:cs typeface="Times New Roman" panose="02020603050405020304" pitchFamily="18" charset="0"/>
              </a:rPr>
              <a:t>Hyponatremia(common)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smtClean="0">
                <a:solidFill>
                  <a:schemeClr val="tx2"/>
                </a:solidFill>
                <a:latin typeface="Times New Roman" panose="02020603050405020304" pitchFamily="18" charset="0"/>
                <a:cs typeface="Times New Roman" panose="02020603050405020304" pitchFamily="18" charset="0"/>
              </a:rPr>
              <a:t>--The </a:t>
            </a:r>
            <a:r>
              <a:rPr lang="en-US" sz="2800" dirty="0">
                <a:solidFill>
                  <a:schemeClr val="tx2"/>
                </a:solidFill>
                <a:latin typeface="Times New Roman" panose="02020603050405020304" pitchFamily="18" charset="0"/>
                <a:cs typeface="Times New Roman" panose="02020603050405020304" pitchFamily="18" charset="0"/>
              </a:rPr>
              <a:t>use of isotonic solutions for resuscitation will prevent and </a:t>
            </a:r>
            <a:r>
              <a:rPr lang="en-US" sz="2800" dirty="0" smtClean="0">
                <a:solidFill>
                  <a:schemeClr val="tx2"/>
                </a:solidFill>
                <a:latin typeface="Times New Roman" panose="02020603050405020304" pitchFamily="18" charset="0"/>
                <a:cs typeface="Times New Roman" panose="02020603050405020304" pitchFamily="18" charset="0"/>
              </a:rPr>
              <a:t>correct this </a:t>
            </a:r>
            <a:r>
              <a:rPr lang="en-US" sz="2800" dirty="0">
                <a:solidFill>
                  <a:schemeClr val="tx2"/>
                </a:solidFill>
                <a:latin typeface="Times New Roman" panose="02020603050405020304" pitchFamily="18" charset="0"/>
                <a:cs typeface="Times New Roman" panose="02020603050405020304" pitchFamily="18" charset="0"/>
              </a:rPr>
              <a:t>condition.</a:t>
            </a:r>
          </a:p>
          <a:p>
            <a:pPr algn="just"/>
            <a:r>
              <a:rPr lang="en-US" sz="2800" dirty="0" smtClean="0">
                <a:solidFill>
                  <a:schemeClr val="tx2"/>
                </a:solidFill>
                <a:latin typeface="Times New Roman" panose="02020603050405020304" pitchFamily="18" charset="0"/>
                <a:cs typeface="Times New Roman" panose="02020603050405020304" pitchFamily="18" charset="0"/>
              </a:rPr>
              <a:t>Hyperkaliemia  -- </a:t>
            </a:r>
            <a:r>
              <a:rPr lang="en-US" sz="2800" dirty="0">
                <a:solidFill>
                  <a:schemeClr val="tx2"/>
                </a:solidFill>
                <a:latin typeface="Times New Roman" panose="02020603050405020304" pitchFamily="18" charset="0"/>
                <a:cs typeface="Times New Roman" panose="02020603050405020304" pitchFamily="18" charset="0"/>
              </a:rPr>
              <a:t>is observed in association with severe metabolic </a:t>
            </a:r>
            <a:r>
              <a:rPr lang="en-US" sz="2800" dirty="0" smtClean="0">
                <a:solidFill>
                  <a:schemeClr val="tx2"/>
                </a:solidFill>
                <a:latin typeface="Times New Roman" panose="02020603050405020304" pitchFamily="18" charset="0"/>
                <a:cs typeface="Times New Roman" panose="02020603050405020304" pitchFamily="18" charset="0"/>
              </a:rPr>
              <a:t>acidosis </a:t>
            </a:r>
            <a:r>
              <a:rPr lang="en-US" sz="2800" dirty="0">
                <a:solidFill>
                  <a:schemeClr val="tx2"/>
                </a:solidFill>
                <a:latin typeface="Times New Roman" panose="02020603050405020304" pitchFamily="18" charset="0"/>
                <a:cs typeface="Times New Roman" panose="02020603050405020304" pitchFamily="18" charset="0"/>
              </a:rPr>
              <a:t>or acute renal </a:t>
            </a:r>
            <a:r>
              <a:rPr lang="en-US" sz="2800" dirty="0" smtClean="0">
                <a:solidFill>
                  <a:schemeClr val="tx2"/>
                </a:solidFill>
                <a:latin typeface="Times New Roman" panose="02020603050405020304" pitchFamily="18" charset="0"/>
                <a:cs typeface="Times New Roman" panose="02020603050405020304" pitchFamily="18" charset="0"/>
              </a:rPr>
              <a:t>injury. Appropriate </a:t>
            </a:r>
            <a:r>
              <a:rPr lang="en-US" sz="2800" dirty="0">
                <a:solidFill>
                  <a:schemeClr val="tx2"/>
                </a:solidFill>
                <a:latin typeface="Times New Roman" panose="02020603050405020304" pitchFamily="18" charset="0"/>
                <a:cs typeface="Times New Roman" panose="02020603050405020304" pitchFamily="18" charset="0"/>
              </a:rPr>
              <a:t>volume resuscitation will reverse the metabolic </a:t>
            </a:r>
            <a:r>
              <a:rPr lang="en-US" sz="2800" dirty="0" smtClean="0">
                <a:solidFill>
                  <a:schemeClr val="tx2"/>
                </a:solidFill>
                <a:latin typeface="Times New Roman" panose="02020603050405020304" pitchFamily="18" charset="0"/>
                <a:cs typeface="Times New Roman" panose="02020603050405020304" pitchFamily="18" charset="0"/>
              </a:rPr>
              <a:t>acidosis   and </a:t>
            </a:r>
            <a:r>
              <a:rPr lang="en-US" sz="2800" dirty="0">
                <a:solidFill>
                  <a:schemeClr val="tx2"/>
                </a:solidFill>
                <a:latin typeface="Times New Roman" panose="02020603050405020304" pitchFamily="18" charset="0"/>
                <a:cs typeface="Times New Roman" panose="02020603050405020304" pitchFamily="18" charset="0"/>
              </a:rPr>
              <a:t>the associated </a:t>
            </a:r>
            <a:r>
              <a:rPr lang="en-US" sz="2800" dirty="0" smtClean="0">
                <a:solidFill>
                  <a:schemeClr val="tx2"/>
                </a:solidFill>
                <a:latin typeface="Times New Roman" panose="02020603050405020304" pitchFamily="18" charset="0"/>
                <a:cs typeface="Times New Roman" panose="02020603050405020304" pitchFamily="18" charset="0"/>
              </a:rPr>
              <a:t>hyperkaliemia.</a:t>
            </a:r>
            <a:endParaRPr lang="en-US" sz="2800" dirty="0">
              <a:solidFill>
                <a:schemeClr val="tx2"/>
              </a:solidFill>
              <a:latin typeface="Times New Roman" panose="02020603050405020304" pitchFamily="18" charset="0"/>
              <a:cs typeface="Times New Roman" panose="02020603050405020304" pitchFamily="18" charset="0"/>
            </a:endParaRPr>
          </a:p>
          <a:p>
            <a:pPr algn="just"/>
            <a:r>
              <a:rPr lang="en-US" sz="2800" dirty="0">
                <a:solidFill>
                  <a:schemeClr val="tx2"/>
                </a:solidFill>
                <a:latin typeface="Times New Roman" panose="02020603050405020304" pitchFamily="18" charset="0"/>
                <a:cs typeface="Times New Roman" panose="02020603050405020304" pitchFamily="18" charset="0"/>
              </a:rPr>
              <a:t>Life-threatening </a:t>
            </a:r>
            <a:r>
              <a:rPr lang="en-US" sz="2800" dirty="0" smtClean="0">
                <a:solidFill>
                  <a:schemeClr val="tx2"/>
                </a:solidFill>
                <a:latin typeface="Times New Roman" panose="02020603050405020304" pitchFamily="18" charset="0"/>
                <a:cs typeface="Times New Roman" panose="02020603050405020304" pitchFamily="18" charset="0"/>
              </a:rPr>
              <a:t>hyperkaliemia, </a:t>
            </a:r>
            <a:r>
              <a:rPr lang="en-US" sz="2800" dirty="0">
                <a:solidFill>
                  <a:schemeClr val="tx2"/>
                </a:solidFill>
                <a:latin typeface="Times New Roman" panose="02020603050405020304" pitchFamily="18" charset="0"/>
                <a:cs typeface="Times New Roman" panose="02020603050405020304" pitchFamily="18" charset="0"/>
              </a:rPr>
              <a:t>in </a:t>
            </a:r>
            <a:r>
              <a:rPr lang="en-US" sz="2800" dirty="0" smtClean="0">
                <a:solidFill>
                  <a:schemeClr val="tx2"/>
                </a:solidFill>
                <a:latin typeface="Times New Roman" panose="02020603050405020304" pitchFamily="18" charset="0"/>
                <a:cs typeface="Times New Roman" panose="02020603050405020304" pitchFamily="18" charset="0"/>
              </a:rPr>
              <a:t>the setting of </a:t>
            </a:r>
            <a:r>
              <a:rPr lang="en-US" sz="2800" dirty="0">
                <a:solidFill>
                  <a:schemeClr val="tx2"/>
                </a:solidFill>
                <a:latin typeface="Times New Roman" panose="02020603050405020304" pitchFamily="18" charset="0"/>
                <a:cs typeface="Times New Roman" panose="02020603050405020304" pitchFamily="18" charset="0"/>
              </a:rPr>
              <a:t>acute renal </a:t>
            </a:r>
            <a:r>
              <a:rPr lang="en-US" sz="2800" dirty="0" smtClean="0">
                <a:solidFill>
                  <a:schemeClr val="tx2"/>
                </a:solidFill>
                <a:latin typeface="Times New Roman" panose="02020603050405020304" pitchFamily="18" charset="0"/>
                <a:cs typeface="Times New Roman" panose="02020603050405020304" pitchFamily="18" charset="0"/>
              </a:rPr>
              <a:t>failure should </a:t>
            </a:r>
            <a:r>
              <a:rPr lang="en-US" sz="2800" dirty="0">
                <a:solidFill>
                  <a:schemeClr val="tx2"/>
                </a:solidFill>
                <a:latin typeface="Times New Roman" panose="02020603050405020304" pitchFamily="18" charset="0"/>
                <a:cs typeface="Times New Roman" panose="02020603050405020304" pitchFamily="18" charset="0"/>
              </a:rPr>
              <a:t>be managed with </a:t>
            </a:r>
            <a:r>
              <a:rPr lang="en-US" sz="2800" dirty="0" err="1">
                <a:solidFill>
                  <a:schemeClr val="tx2"/>
                </a:solidFill>
                <a:latin typeface="Times New Roman" panose="02020603050405020304" pitchFamily="18" charset="0"/>
                <a:cs typeface="Times New Roman" panose="02020603050405020304" pitchFamily="18" charset="0"/>
              </a:rPr>
              <a:t>Resonium</a:t>
            </a:r>
            <a:r>
              <a:rPr lang="en-US" sz="2800" dirty="0">
                <a:solidFill>
                  <a:schemeClr val="tx2"/>
                </a:solidFill>
                <a:latin typeface="Times New Roman" panose="02020603050405020304" pitchFamily="18" charset="0"/>
                <a:cs typeface="Times New Roman" panose="02020603050405020304" pitchFamily="18" charset="0"/>
              </a:rPr>
              <a:t> A and infusions of calcium </a:t>
            </a:r>
            <a:r>
              <a:rPr lang="en-US" sz="2800" dirty="0" smtClean="0">
                <a:solidFill>
                  <a:schemeClr val="tx2"/>
                </a:solidFill>
                <a:latin typeface="Times New Roman" panose="02020603050405020304" pitchFamily="18" charset="0"/>
                <a:cs typeface="Times New Roman" panose="02020603050405020304" pitchFamily="18" charset="0"/>
              </a:rPr>
              <a:t>gluconate and/or </a:t>
            </a:r>
            <a:r>
              <a:rPr lang="en-US" sz="2800" dirty="0">
                <a:solidFill>
                  <a:schemeClr val="tx2"/>
                </a:solidFill>
                <a:latin typeface="Times New Roman" panose="02020603050405020304" pitchFamily="18" charset="0"/>
                <a:cs typeface="Times New Roman" panose="02020603050405020304" pitchFamily="18" charset="0"/>
              </a:rPr>
              <a:t>insulin-dextrose.</a:t>
            </a:r>
          </a:p>
          <a:p>
            <a:pPr algn="just"/>
            <a:r>
              <a:rPr lang="en-US" sz="2800" dirty="0">
                <a:solidFill>
                  <a:schemeClr val="tx2"/>
                </a:solidFill>
                <a:latin typeface="Times New Roman" panose="02020603050405020304" pitchFamily="18" charset="0"/>
                <a:cs typeface="Times New Roman" panose="02020603050405020304" pitchFamily="18" charset="0"/>
              </a:rPr>
              <a:t>Renal </a:t>
            </a:r>
            <a:r>
              <a:rPr lang="en-US" sz="2800" dirty="0" smtClean="0">
                <a:solidFill>
                  <a:schemeClr val="tx2"/>
                </a:solidFill>
                <a:latin typeface="Times New Roman" panose="02020603050405020304" pitchFamily="18" charset="0"/>
                <a:cs typeface="Times New Roman" panose="02020603050405020304" pitchFamily="18" charset="0"/>
              </a:rPr>
              <a:t>support therapy may have to be considered.</a:t>
            </a:r>
            <a:endParaRPr lang="en-US" sz="2800" dirty="0">
              <a:solidFill>
                <a:schemeClr val="tx2"/>
              </a:solidFill>
              <a:latin typeface="Times New Roman" panose="02020603050405020304" pitchFamily="18" charset="0"/>
              <a:cs typeface="Times New Roman" panose="02020603050405020304" pitchFamily="18" charset="0"/>
            </a:endParaRPr>
          </a:p>
          <a:p>
            <a:pPr algn="just"/>
            <a:endParaRPr lang="en-US" sz="28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2380552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descr="vlcsnap-2012-11-24-21h31m28s161"/>
          <p:cNvSpPr>
            <a:spLocks noChangeArrowheads="1"/>
          </p:cNvSpPr>
          <p:nvPr/>
        </p:nvSpPr>
        <p:spPr bwMode="auto">
          <a:xfrm>
            <a:off x="609600" y="457200"/>
            <a:ext cx="2667000" cy="2143125"/>
          </a:xfrm>
          <a:prstGeom prst="rect">
            <a:avLst/>
          </a:prstGeom>
          <a:blipFill dpi="0" rotWithShape="1">
            <a:blip r:embed="rId2" cstate="print"/>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7411" name="Rectangle 3" descr="vlcsnap-2012-11-24-21h23m49s238"/>
          <p:cNvSpPr>
            <a:spLocks noChangeArrowheads="1"/>
          </p:cNvSpPr>
          <p:nvPr/>
        </p:nvSpPr>
        <p:spPr bwMode="auto">
          <a:xfrm>
            <a:off x="6172200" y="4191000"/>
            <a:ext cx="2667000" cy="2143125"/>
          </a:xfrm>
          <a:prstGeom prst="rect">
            <a:avLst/>
          </a:prstGeom>
          <a:blipFill dpi="0" rotWithShape="1">
            <a:blip r:embed="rId3"/>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7412" name="Rectangle 4" descr="vlcsnap-2012-11-24-21h09m23s5"/>
          <p:cNvSpPr>
            <a:spLocks noChangeArrowheads="1"/>
          </p:cNvSpPr>
          <p:nvPr/>
        </p:nvSpPr>
        <p:spPr bwMode="auto">
          <a:xfrm>
            <a:off x="6019800" y="457200"/>
            <a:ext cx="2667000" cy="2143125"/>
          </a:xfrm>
          <a:prstGeom prst="rect">
            <a:avLst/>
          </a:prstGeom>
          <a:blipFill dpi="0" rotWithShape="1">
            <a:blip r:embed="rId4"/>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7413" name="Rectangle 5" descr="vlcsnap-2012-11-24-21h21m35s152"/>
          <p:cNvSpPr>
            <a:spLocks noChangeArrowheads="1"/>
          </p:cNvSpPr>
          <p:nvPr/>
        </p:nvSpPr>
        <p:spPr bwMode="auto">
          <a:xfrm>
            <a:off x="457200" y="4114800"/>
            <a:ext cx="2667000" cy="2143125"/>
          </a:xfrm>
          <a:prstGeom prst="rect">
            <a:avLst/>
          </a:prstGeom>
          <a:blipFill dpi="0" rotWithShape="1">
            <a:blip r:embed="rId5"/>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7414" name="Rectangle 6" descr="vlcsnap-2012-11-24-21h38m42s189"/>
          <p:cNvSpPr>
            <a:spLocks noChangeArrowheads="1"/>
          </p:cNvSpPr>
          <p:nvPr/>
        </p:nvSpPr>
        <p:spPr bwMode="auto">
          <a:xfrm>
            <a:off x="3276600" y="2743200"/>
            <a:ext cx="2667000" cy="2143125"/>
          </a:xfrm>
          <a:prstGeom prst="rect">
            <a:avLst/>
          </a:prstGeom>
          <a:blipFill dpi="0" rotWithShape="1">
            <a:blip r:embed="rId6"/>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7415" name="TextBox 6"/>
          <p:cNvSpPr txBox="1">
            <a:spLocks noChangeArrowheads="1"/>
          </p:cNvSpPr>
          <p:nvPr/>
        </p:nvSpPr>
        <p:spPr bwMode="auto">
          <a:xfrm>
            <a:off x="3886200" y="5638800"/>
            <a:ext cx="13716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Rain-fed</a:t>
            </a:r>
          </a:p>
        </p:txBody>
      </p:sp>
    </p:spTree>
    <p:extLst>
      <p:ext uri="{BB962C8B-B14F-4D97-AF65-F5344CB8AC3E}">
        <p14:creationId xmlns:p14="http://schemas.microsoft.com/office/powerpoint/2010/main" xmlns="" val="569007427"/>
      </p:ext>
    </p:extLst>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486" y="339935"/>
            <a:ext cx="8229600" cy="610820"/>
          </a:xfrm>
        </p:spPr>
        <p:txBody>
          <a:bodyPr>
            <a:noAutofit/>
          </a:bodyPr>
          <a:lstStyle/>
          <a:p>
            <a:pPr algn="l"/>
            <a:r>
              <a:rPr lang="en-US" sz="4000" b="1" dirty="0">
                <a:solidFill>
                  <a:schemeClr val="bg1"/>
                </a:solidFill>
                <a:latin typeface="Times New Roman" panose="02020603050405020304" pitchFamily="18" charset="0"/>
                <a:cs typeface="Times New Roman" panose="02020603050405020304" pitchFamily="18" charset="0"/>
              </a:rPr>
              <a:t>Electrolyte and acid-base </a:t>
            </a:r>
            <a:r>
              <a:rPr lang="en-US" sz="4000" b="1" dirty="0" smtClean="0">
                <a:solidFill>
                  <a:schemeClr val="bg1"/>
                </a:solidFill>
                <a:latin typeface="Times New Roman" panose="02020603050405020304" pitchFamily="18" charset="0"/>
                <a:cs typeface="Times New Roman" panose="02020603050405020304" pitchFamily="18" charset="0"/>
              </a:rPr>
              <a:t>imbalances (cont.)</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algn="just"/>
            <a:r>
              <a:rPr lang="en-US" sz="3200" dirty="0" smtClean="0">
                <a:solidFill>
                  <a:schemeClr val="tx2"/>
                </a:solidFill>
                <a:latin typeface="Times New Roman" panose="02020603050405020304" pitchFamily="18" charset="0"/>
                <a:cs typeface="Times New Roman" panose="02020603050405020304" pitchFamily="18" charset="0"/>
              </a:rPr>
              <a:t>Hypokalemia -- </a:t>
            </a:r>
            <a:r>
              <a:rPr lang="en-US" sz="3200" dirty="0">
                <a:solidFill>
                  <a:schemeClr val="tx2"/>
                </a:solidFill>
                <a:latin typeface="Times New Roman" panose="02020603050405020304" pitchFamily="18" charset="0"/>
                <a:cs typeface="Times New Roman" panose="02020603050405020304" pitchFamily="18" charset="0"/>
              </a:rPr>
              <a:t>associated with gastrointestinal fluid losses </a:t>
            </a:r>
            <a:r>
              <a:rPr lang="en-US" sz="3200" dirty="0" smtClean="0">
                <a:solidFill>
                  <a:schemeClr val="tx2"/>
                </a:solidFill>
                <a:latin typeface="Times New Roman" panose="02020603050405020304" pitchFamily="18" charset="0"/>
                <a:cs typeface="Times New Roman" panose="02020603050405020304" pitchFamily="18" charset="0"/>
              </a:rPr>
              <a:t>and  the </a:t>
            </a:r>
            <a:r>
              <a:rPr lang="en-US" sz="3200" dirty="0">
                <a:solidFill>
                  <a:schemeClr val="tx2"/>
                </a:solidFill>
                <a:latin typeface="Times New Roman" panose="02020603050405020304" pitchFamily="18" charset="0"/>
                <a:cs typeface="Times New Roman" panose="02020603050405020304" pitchFamily="18" charset="0"/>
              </a:rPr>
              <a:t>stress-induced </a:t>
            </a:r>
            <a:r>
              <a:rPr lang="en-US" sz="3200" dirty="0" smtClean="0">
                <a:solidFill>
                  <a:schemeClr val="tx2"/>
                </a:solidFill>
                <a:latin typeface="Times New Roman" panose="02020603050405020304" pitchFamily="18" charset="0"/>
                <a:cs typeface="Times New Roman" panose="02020603050405020304" pitchFamily="18" charset="0"/>
              </a:rPr>
              <a:t>hyper cortisol state; It </a:t>
            </a:r>
            <a:r>
              <a:rPr lang="en-US" sz="3200" dirty="0">
                <a:solidFill>
                  <a:schemeClr val="tx2"/>
                </a:solidFill>
                <a:latin typeface="Times New Roman" panose="02020603050405020304" pitchFamily="18" charset="0"/>
                <a:cs typeface="Times New Roman" panose="02020603050405020304" pitchFamily="18" charset="0"/>
              </a:rPr>
              <a:t>should be corrected with potassium supplements in the </a:t>
            </a:r>
            <a:r>
              <a:rPr lang="en-US" sz="3200" dirty="0" smtClean="0">
                <a:solidFill>
                  <a:schemeClr val="tx2"/>
                </a:solidFill>
                <a:latin typeface="Times New Roman" panose="02020603050405020304" pitchFamily="18" charset="0"/>
                <a:cs typeface="Times New Roman" panose="02020603050405020304" pitchFamily="18" charset="0"/>
              </a:rPr>
              <a:t>     parenteral fluids</a:t>
            </a:r>
            <a:r>
              <a:rPr lang="en-US" sz="3200" dirty="0">
                <a:solidFill>
                  <a:schemeClr val="tx2"/>
                </a:solidFill>
                <a:latin typeface="Times New Roman" panose="02020603050405020304" pitchFamily="18" charset="0"/>
                <a:cs typeface="Times New Roman" panose="02020603050405020304" pitchFamily="18" charset="0"/>
              </a:rPr>
              <a:t>.</a:t>
            </a:r>
          </a:p>
          <a:p>
            <a:pPr algn="just"/>
            <a:r>
              <a:rPr lang="en-US" sz="3200" dirty="0">
                <a:solidFill>
                  <a:schemeClr val="tx2"/>
                </a:solidFill>
                <a:latin typeface="Times New Roman" panose="02020603050405020304" pitchFamily="18" charset="0"/>
                <a:cs typeface="Times New Roman" panose="02020603050405020304" pitchFamily="18" charset="0"/>
              </a:rPr>
              <a:t>Serum calcium levels should be monitored and corrected when </a:t>
            </a:r>
            <a:r>
              <a:rPr lang="en-US" sz="3200" dirty="0" smtClean="0">
                <a:solidFill>
                  <a:schemeClr val="tx2"/>
                </a:solidFill>
                <a:latin typeface="Times New Roman" panose="02020603050405020304" pitchFamily="18" charset="0"/>
                <a:cs typeface="Times New Roman" panose="02020603050405020304" pitchFamily="18" charset="0"/>
              </a:rPr>
              <a:t>large quantities </a:t>
            </a:r>
            <a:r>
              <a:rPr lang="en-US" sz="3200" dirty="0">
                <a:solidFill>
                  <a:schemeClr val="tx2"/>
                </a:solidFill>
                <a:latin typeface="Times New Roman" panose="02020603050405020304" pitchFamily="18" charset="0"/>
                <a:cs typeface="Times New Roman" panose="02020603050405020304" pitchFamily="18" charset="0"/>
              </a:rPr>
              <a:t>of blood have been transfused </a:t>
            </a:r>
          </a:p>
          <a:p>
            <a:pPr algn="just"/>
            <a:endParaRPr lang="en-US"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26865931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753" y="321972"/>
            <a:ext cx="8368048" cy="656822"/>
          </a:xfrm>
        </p:spPr>
        <p:txBody>
          <a:bodyPr>
            <a:noAutofit/>
          </a:bodyPr>
          <a:lstStyle/>
          <a:p>
            <a:pPr algn="l"/>
            <a:r>
              <a:rPr lang="en-US" sz="4000" b="1" dirty="0">
                <a:solidFill>
                  <a:schemeClr val="bg1"/>
                </a:solidFill>
                <a:latin typeface="Times New Roman" panose="02020603050405020304" pitchFamily="18" charset="0"/>
                <a:cs typeface="Times New Roman" panose="02020603050405020304" pitchFamily="18" charset="0"/>
              </a:rPr>
              <a:t>Metabolic acidosis</a:t>
            </a:r>
            <a:r>
              <a:rPr lang="en-US" sz="4000" b="1" dirty="0">
                <a:solidFill>
                  <a:srgbClr val="00B0F0"/>
                </a:solidFill>
                <a:latin typeface="Times New Roman" panose="02020603050405020304" pitchFamily="18" charset="0"/>
                <a:cs typeface="Times New Roman" panose="02020603050405020304" pitchFamily="18" charset="0"/>
              </a:rPr>
              <a:t/>
            </a:r>
            <a:br>
              <a:rPr lang="en-US" sz="4000" b="1" dirty="0">
                <a:solidFill>
                  <a:srgbClr val="00B0F0"/>
                </a:solidFill>
                <a:latin typeface="Times New Roman" panose="02020603050405020304" pitchFamily="18" charset="0"/>
                <a:cs typeface="Times New Roman" panose="02020603050405020304" pitchFamily="18" charset="0"/>
              </a:rPr>
            </a:br>
            <a:endParaRPr lang="en-US" sz="4000" b="1" dirty="0">
              <a:solidFill>
                <a:srgbClr val="00B0F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762000"/>
            <a:ext cx="8229600" cy="5334000"/>
          </a:xfrm>
        </p:spPr>
        <p:txBody>
          <a:bodyPr>
            <a:noAutofit/>
          </a:bodyPr>
          <a:lstStyle/>
          <a:p>
            <a:pPr marL="0" indent="0" algn="just">
              <a:buNone/>
            </a:pPr>
            <a:r>
              <a:rPr lang="en-US" sz="3200" b="1" dirty="0" smtClean="0">
                <a:solidFill>
                  <a:srgbClr val="FF0000"/>
                </a:solidFill>
                <a:latin typeface="Times New Roman" panose="02020603050405020304" pitchFamily="18" charset="0"/>
                <a:cs typeface="Times New Roman" panose="02020603050405020304" pitchFamily="18" charset="0"/>
              </a:rPr>
              <a:t>Compensated </a:t>
            </a:r>
            <a:r>
              <a:rPr lang="en-US" sz="3200" b="1" dirty="0">
                <a:solidFill>
                  <a:srgbClr val="FF0000"/>
                </a:solidFill>
                <a:latin typeface="Times New Roman" panose="02020603050405020304" pitchFamily="18" charset="0"/>
                <a:cs typeface="Times New Roman" panose="02020603050405020304" pitchFamily="18" charset="0"/>
              </a:rPr>
              <a:t>metabolic acidosis is an early sign of </a:t>
            </a:r>
            <a:r>
              <a:rPr lang="en-US" sz="3200" b="1" dirty="0" smtClean="0">
                <a:solidFill>
                  <a:srgbClr val="FF0000"/>
                </a:solidFill>
                <a:latin typeface="Times New Roman" panose="02020603050405020304" pitchFamily="18" charset="0"/>
                <a:cs typeface="Times New Roman" panose="02020603050405020304" pitchFamily="18" charset="0"/>
              </a:rPr>
              <a:t>hypovolemia and shock.</a:t>
            </a:r>
          </a:p>
          <a:p>
            <a:pPr marL="0" indent="0" algn="just">
              <a:buNone/>
            </a:pPr>
            <a:endParaRPr lang="en-US" sz="2400" dirty="0">
              <a:solidFill>
                <a:schemeClr val="accent1"/>
              </a:solidFill>
              <a:latin typeface="Times New Roman" panose="02020603050405020304" pitchFamily="18" charset="0"/>
              <a:cs typeface="Times New Roman" panose="02020603050405020304" pitchFamily="18" charset="0"/>
            </a:endParaRPr>
          </a:p>
          <a:p>
            <a:pPr algn="just"/>
            <a:r>
              <a:rPr lang="en-US" sz="2800" dirty="0">
                <a:solidFill>
                  <a:schemeClr val="tx2"/>
                </a:solidFill>
                <a:latin typeface="Times New Roman" panose="02020603050405020304" pitchFamily="18" charset="0"/>
                <a:cs typeface="Times New Roman" panose="02020603050405020304" pitchFamily="18" charset="0"/>
              </a:rPr>
              <a:t>Lactic acidosis due to tissue hypoxia and </a:t>
            </a:r>
            <a:r>
              <a:rPr lang="en-US" sz="2800" dirty="0" smtClean="0">
                <a:solidFill>
                  <a:schemeClr val="tx2"/>
                </a:solidFill>
                <a:latin typeface="Times New Roman" panose="02020603050405020304" pitchFamily="18" charset="0"/>
                <a:cs typeface="Times New Roman" panose="02020603050405020304" pitchFamily="18" charset="0"/>
              </a:rPr>
              <a:t>hypo perfusion </a:t>
            </a:r>
            <a:r>
              <a:rPr lang="en-US" sz="2800" dirty="0">
                <a:solidFill>
                  <a:schemeClr val="tx2"/>
                </a:solidFill>
                <a:latin typeface="Times New Roman" panose="02020603050405020304" pitchFamily="18" charset="0"/>
                <a:cs typeface="Times New Roman" panose="02020603050405020304" pitchFamily="18" charset="0"/>
              </a:rPr>
              <a:t>is the </a:t>
            </a:r>
            <a:r>
              <a:rPr lang="en-US" sz="2800" dirty="0" smtClean="0">
                <a:solidFill>
                  <a:schemeClr val="tx2"/>
                </a:solidFill>
                <a:latin typeface="Times New Roman" panose="02020603050405020304" pitchFamily="18" charset="0"/>
                <a:cs typeface="Times New Roman" panose="02020603050405020304" pitchFamily="18" charset="0"/>
              </a:rPr>
              <a:t>most common cause of </a:t>
            </a:r>
            <a:r>
              <a:rPr lang="en-US" sz="2800" dirty="0">
                <a:solidFill>
                  <a:schemeClr val="tx2"/>
                </a:solidFill>
                <a:latin typeface="Times New Roman" panose="02020603050405020304" pitchFamily="18" charset="0"/>
                <a:cs typeface="Times New Roman" panose="02020603050405020304" pitchFamily="18" charset="0"/>
              </a:rPr>
              <a:t>metabolic acidosis in dengue shock</a:t>
            </a:r>
            <a:r>
              <a:rPr lang="en-US" sz="2800" dirty="0" smtClean="0">
                <a:solidFill>
                  <a:schemeClr val="tx2"/>
                </a:solidFill>
                <a:latin typeface="Times New Roman" panose="02020603050405020304" pitchFamily="18" charset="0"/>
                <a:cs typeface="Times New Roman" panose="02020603050405020304" pitchFamily="18" charset="0"/>
              </a:rPr>
              <a:t>.</a:t>
            </a:r>
          </a:p>
          <a:p>
            <a:pPr algn="just"/>
            <a:endParaRPr lang="en-US" sz="2800" dirty="0">
              <a:solidFill>
                <a:schemeClr val="tx2"/>
              </a:solidFill>
              <a:latin typeface="Times New Roman" panose="02020603050405020304" pitchFamily="18" charset="0"/>
              <a:cs typeface="Times New Roman" panose="02020603050405020304" pitchFamily="18" charset="0"/>
            </a:endParaRPr>
          </a:p>
          <a:p>
            <a:pPr algn="just"/>
            <a:r>
              <a:rPr lang="en-US" sz="2800" dirty="0">
                <a:solidFill>
                  <a:schemeClr val="tx2"/>
                </a:solidFill>
                <a:latin typeface="Times New Roman" panose="02020603050405020304" pitchFamily="18" charset="0"/>
                <a:cs typeface="Times New Roman" panose="02020603050405020304" pitchFamily="18" charset="0"/>
              </a:rPr>
              <a:t>Correction of shock and adequate fluid replacement will correct </a:t>
            </a:r>
            <a:r>
              <a:rPr lang="en-US" sz="2800" dirty="0" smtClean="0">
                <a:solidFill>
                  <a:schemeClr val="tx2"/>
                </a:solidFill>
                <a:latin typeface="Times New Roman" panose="02020603050405020304" pitchFamily="18" charset="0"/>
                <a:cs typeface="Times New Roman" panose="02020603050405020304" pitchFamily="18" charset="0"/>
              </a:rPr>
              <a:t>the metabolic acidosis. If </a:t>
            </a:r>
            <a:r>
              <a:rPr lang="en-US" sz="2800" dirty="0">
                <a:solidFill>
                  <a:schemeClr val="tx2"/>
                </a:solidFill>
                <a:latin typeface="Times New Roman" panose="02020603050405020304" pitchFamily="18" charset="0"/>
                <a:cs typeface="Times New Roman" panose="02020603050405020304" pitchFamily="18" charset="0"/>
              </a:rPr>
              <a:t>metabolic acidosis remains uncorrected by this strategy, one </a:t>
            </a:r>
            <a:r>
              <a:rPr lang="en-US" sz="2800" dirty="0" smtClean="0">
                <a:solidFill>
                  <a:schemeClr val="tx2"/>
                </a:solidFill>
                <a:latin typeface="Times New Roman" panose="02020603050405020304" pitchFamily="18" charset="0"/>
                <a:cs typeface="Times New Roman" panose="02020603050405020304" pitchFamily="18" charset="0"/>
              </a:rPr>
              <a:t>should suspect </a:t>
            </a:r>
            <a:r>
              <a:rPr lang="en-US" sz="2800" dirty="0">
                <a:solidFill>
                  <a:schemeClr val="tx2"/>
                </a:solidFill>
                <a:latin typeface="Times New Roman" panose="02020603050405020304" pitchFamily="18" charset="0"/>
                <a:cs typeface="Times New Roman" panose="02020603050405020304" pitchFamily="18" charset="0"/>
              </a:rPr>
              <a:t>severe bleeding and check the </a:t>
            </a:r>
            <a:r>
              <a:rPr lang="en-US" sz="2800" dirty="0" smtClean="0">
                <a:solidFill>
                  <a:schemeClr val="tx2"/>
                </a:solidFill>
                <a:latin typeface="Times New Roman" panose="02020603050405020304" pitchFamily="18" charset="0"/>
                <a:cs typeface="Times New Roman" panose="02020603050405020304" pitchFamily="18" charset="0"/>
              </a:rPr>
              <a:t>hematocrit. </a:t>
            </a:r>
            <a:r>
              <a:rPr lang="en-US" sz="2800" dirty="0">
                <a:solidFill>
                  <a:schemeClr val="tx2"/>
                </a:solidFill>
                <a:latin typeface="Times New Roman" panose="02020603050405020304" pitchFamily="18" charset="0"/>
                <a:cs typeface="Times New Roman" panose="02020603050405020304" pitchFamily="18" charset="0"/>
              </a:rPr>
              <a:t>Transfuse </a:t>
            </a:r>
            <a:r>
              <a:rPr lang="en-US" sz="2800" dirty="0" smtClean="0">
                <a:solidFill>
                  <a:schemeClr val="tx2"/>
                </a:solidFill>
                <a:latin typeface="Times New Roman" panose="02020603050405020304" pitchFamily="18" charset="0"/>
                <a:cs typeface="Times New Roman" panose="02020603050405020304" pitchFamily="18" charset="0"/>
              </a:rPr>
              <a:t>fresh whole </a:t>
            </a:r>
            <a:r>
              <a:rPr lang="en-US" sz="2800" dirty="0">
                <a:solidFill>
                  <a:schemeClr val="tx2"/>
                </a:solidFill>
                <a:latin typeface="Times New Roman" panose="02020603050405020304" pitchFamily="18" charset="0"/>
                <a:cs typeface="Times New Roman" panose="02020603050405020304" pitchFamily="18" charset="0"/>
              </a:rPr>
              <a:t>blood or fresh packed red cells urgently</a:t>
            </a:r>
            <a:r>
              <a:rPr lang="en-US" sz="2800" dirty="0" smtClean="0">
                <a:solidFill>
                  <a:schemeClr val="tx2"/>
                </a:solidFill>
                <a:latin typeface="Times New Roman" panose="02020603050405020304" pitchFamily="18" charset="0"/>
                <a:cs typeface="Times New Roman" panose="02020603050405020304" pitchFamily="18" charset="0"/>
              </a:rPr>
              <a:t>.</a:t>
            </a:r>
            <a:endParaRPr lang="en-US" sz="28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92642849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213" y="339934"/>
            <a:ext cx="8229600" cy="610820"/>
          </a:xfrm>
        </p:spPr>
        <p:txBody>
          <a:bodyPr>
            <a:noAutofit/>
          </a:bodyPr>
          <a:lstStyle/>
          <a:p>
            <a:pPr algn="l"/>
            <a:r>
              <a:rPr lang="en-US" sz="4000" b="1" dirty="0">
                <a:solidFill>
                  <a:schemeClr val="bg1"/>
                </a:solidFill>
                <a:latin typeface="Times New Roman" panose="02020603050405020304" pitchFamily="18" charset="0"/>
                <a:cs typeface="Times New Roman" panose="02020603050405020304" pitchFamily="18" charset="0"/>
              </a:rPr>
              <a:t>Metabolic </a:t>
            </a:r>
            <a:r>
              <a:rPr lang="en-US" sz="4000" b="1" dirty="0" smtClean="0">
                <a:solidFill>
                  <a:schemeClr val="bg1"/>
                </a:solidFill>
                <a:latin typeface="Times New Roman" panose="02020603050405020304" pitchFamily="18" charset="0"/>
                <a:cs typeface="Times New Roman" panose="02020603050405020304" pitchFamily="18" charset="0"/>
              </a:rPr>
              <a:t>acidosis(cont.)</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Autofit/>
          </a:bodyPr>
          <a:lstStyle/>
          <a:p>
            <a:pPr algn="just"/>
            <a:r>
              <a:rPr lang="en-US" sz="2400" dirty="0">
                <a:solidFill>
                  <a:schemeClr val="tx2"/>
                </a:solidFill>
                <a:latin typeface="Times New Roman" panose="02020603050405020304" pitchFamily="18" charset="0"/>
                <a:cs typeface="Times New Roman" panose="02020603050405020304" pitchFamily="18" charset="0"/>
              </a:rPr>
              <a:t>Sodium bicarbonate for metabolic acidosis caused by tissue hypoxia </a:t>
            </a:r>
            <a:r>
              <a:rPr lang="en-US" sz="2400" dirty="0" smtClean="0">
                <a:solidFill>
                  <a:schemeClr val="tx2"/>
                </a:solidFill>
                <a:latin typeface="Times New Roman" panose="02020603050405020304" pitchFamily="18" charset="0"/>
                <a:cs typeface="Times New Roman" panose="02020603050405020304" pitchFamily="18" charset="0"/>
              </a:rPr>
              <a:t>is not </a:t>
            </a:r>
            <a:r>
              <a:rPr lang="en-US" sz="2400" dirty="0">
                <a:solidFill>
                  <a:schemeClr val="tx2"/>
                </a:solidFill>
                <a:latin typeface="Times New Roman" panose="02020603050405020304" pitchFamily="18" charset="0"/>
                <a:cs typeface="Times New Roman" panose="02020603050405020304" pitchFamily="18" charset="0"/>
              </a:rPr>
              <a:t>recommended for </a:t>
            </a:r>
            <a:r>
              <a:rPr lang="en-US" sz="2400" dirty="0">
                <a:solidFill>
                  <a:srgbClr val="FF0000"/>
                </a:solidFill>
                <a:latin typeface="Times New Roman" panose="02020603050405020304" pitchFamily="18" charset="0"/>
                <a:cs typeface="Times New Roman" panose="02020603050405020304" pitchFamily="18" charset="0"/>
              </a:rPr>
              <a:t>pH ≥ 7.10. </a:t>
            </a:r>
            <a:r>
              <a:rPr lang="en-US" sz="2400" dirty="0">
                <a:solidFill>
                  <a:schemeClr val="tx2"/>
                </a:solidFill>
                <a:latin typeface="Times New Roman" panose="02020603050405020304" pitchFamily="18" charset="0"/>
                <a:cs typeface="Times New Roman" panose="02020603050405020304" pitchFamily="18" charset="0"/>
              </a:rPr>
              <a:t>Bicarbonate therapy is associated </a:t>
            </a:r>
            <a:r>
              <a:rPr lang="en-US" sz="2400" dirty="0" smtClean="0">
                <a:solidFill>
                  <a:schemeClr val="tx2"/>
                </a:solidFill>
                <a:latin typeface="Times New Roman" panose="02020603050405020304" pitchFamily="18" charset="0"/>
                <a:cs typeface="Times New Roman" panose="02020603050405020304" pitchFamily="18" charset="0"/>
              </a:rPr>
              <a:t>with sodium </a:t>
            </a:r>
            <a:r>
              <a:rPr lang="en-US" sz="2400" dirty="0">
                <a:solidFill>
                  <a:schemeClr val="tx2"/>
                </a:solidFill>
                <a:latin typeface="Times New Roman" panose="02020603050405020304" pitchFamily="18" charset="0"/>
                <a:cs typeface="Times New Roman" panose="02020603050405020304" pitchFamily="18" charset="0"/>
              </a:rPr>
              <a:t>and fluid overload, an increase in lactate and pCO2 and </a:t>
            </a:r>
            <a:r>
              <a:rPr lang="en-US" sz="2400" dirty="0" smtClean="0">
                <a:solidFill>
                  <a:schemeClr val="tx2"/>
                </a:solidFill>
                <a:latin typeface="Times New Roman" panose="02020603050405020304" pitchFamily="18" charset="0"/>
                <a:cs typeface="Times New Roman" panose="02020603050405020304" pitchFamily="18" charset="0"/>
              </a:rPr>
              <a:t>a decrease </a:t>
            </a:r>
            <a:r>
              <a:rPr lang="en-US" sz="2400" dirty="0">
                <a:solidFill>
                  <a:schemeClr val="tx2"/>
                </a:solidFill>
                <a:latin typeface="Times New Roman" panose="02020603050405020304" pitchFamily="18" charset="0"/>
                <a:cs typeface="Times New Roman" panose="02020603050405020304" pitchFamily="18" charset="0"/>
              </a:rPr>
              <a:t>in serum ionized calcium. A left shift in the oxy– </a:t>
            </a:r>
            <a:r>
              <a:rPr lang="en-US" sz="2400" dirty="0" err="1" smtClean="0">
                <a:solidFill>
                  <a:schemeClr val="tx2"/>
                </a:solidFill>
                <a:latin typeface="Times New Roman" panose="02020603050405020304" pitchFamily="18" charset="0"/>
                <a:cs typeface="Times New Roman" panose="02020603050405020304" pitchFamily="18" charset="0"/>
              </a:rPr>
              <a:t>haemoglobin</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smtClean="0">
                <a:solidFill>
                  <a:schemeClr val="tx2"/>
                </a:solidFill>
                <a:latin typeface="Times New Roman" panose="02020603050405020304" pitchFamily="18" charset="0"/>
                <a:cs typeface="Times New Roman" panose="02020603050405020304" pitchFamily="18" charset="0"/>
              </a:rPr>
              <a:t>dissociation </a:t>
            </a:r>
            <a:r>
              <a:rPr lang="en-US" sz="2400" dirty="0">
                <a:solidFill>
                  <a:schemeClr val="tx2"/>
                </a:solidFill>
                <a:latin typeface="Times New Roman" panose="02020603050405020304" pitchFamily="18" charset="0"/>
                <a:cs typeface="Times New Roman" panose="02020603050405020304" pitchFamily="18" charset="0"/>
              </a:rPr>
              <a:t>curve may aggravate the tissue hypoxia.</a:t>
            </a:r>
          </a:p>
          <a:p>
            <a:pPr algn="just"/>
            <a:r>
              <a:rPr lang="en-US" sz="2400" dirty="0" err="1">
                <a:solidFill>
                  <a:schemeClr val="tx2"/>
                </a:solidFill>
                <a:latin typeface="Times New Roman" panose="02020603050405020304" pitchFamily="18" charset="0"/>
                <a:cs typeface="Times New Roman" panose="02020603050405020304" pitchFamily="18" charset="0"/>
              </a:rPr>
              <a:t>Hyperchloraemia</a:t>
            </a:r>
            <a:r>
              <a:rPr lang="en-US" sz="2400" dirty="0">
                <a:solidFill>
                  <a:schemeClr val="tx2"/>
                </a:solidFill>
                <a:latin typeface="Times New Roman" panose="02020603050405020304" pitchFamily="18" charset="0"/>
                <a:cs typeface="Times New Roman" panose="02020603050405020304" pitchFamily="18" charset="0"/>
              </a:rPr>
              <a:t>, caused by the administration of large volumes </a:t>
            </a:r>
            <a:r>
              <a:rPr lang="en-US" sz="2400" dirty="0" smtClean="0">
                <a:solidFill>
                  <a:schemeClr val="tx2"/>
                </a:solidFill>
                <a:latin typeface="Times New Roman" panose="02020603050405020304" pitchFamily="18" charset="0"/>
                <a:cs typeface="Times New Roman" panose="02020603050405020304" pitchFamily="18" charset="0"/>
              </a:rPr>
              <a:t>of 0.9</a:t>
            </a:r>
            <a:r>
              <a:rPr lang="en-US" sz="2400" dirty="0">
                <a:solidFill>
                  <a:schemeClr val="tx2"/>
                </a:solidFill>
                <a:latin typeface="Times New Roman" panose="02020603050405020304" pitchFamily="18" charset="0"/>
                <a:cs typeface="Times New Roman" panose="02020603050405020304" pitchFamily="18" charset="0"/>
              </a:rPr>
              <a:t>% sodium chloride </a:t>
            </a:r>
            <a:r>
              <a:rPr lang="en-US" sz="2400" dirty="0" smtClean="0">
                <a:solidFill>
                  <a:schemeClr val="tx2"/>
                </a:solidFill>
                <a:latin typeface="Times New Roman" panose="02020603050405020304" pitchFamily="18" charset="0"/>
                <a:cs typeface="Times New Roman" panose="02020603050405020304" pitchFamily="18" charset="0"/>
              </a:rPr>
              <a:t>solution If </a:t>
            </a:r>
            <a:r>
              <a:rPr lang="en-US" sz="2400" dirty="0">
                <a:solidFill>
                  <a:schemeClr val="tx2"/>
                </a:solidFill>
                <a:latin typeface="Times New Roman" panose="02020603050405020304" pitchFamily="18" charset="0"/>
                <a:cs typeface="Times New Roman" panose="02020603050405020304" pitchFamily="18" charset="0"/>
              </a:rPr>
              <a:t>serum chloride levels increase, </a:t>
            </a:r>
            <a:r>
              <a:rPr lang="en-US" sz="2400" dirty="0" smtClean="0">
                <a:solidFill>
                  <a:schemeClr val="tx2"/>
                </a:solidFill>
                <a:latin typeface="Times New Roman" panose="02020603050405020304" pitchFamily="18" charset="0"/>
                <a:cs typeface="Times New Roman" panose="02020603050405020304" pitchFamily="18" charset="0"/>
              </a:rPr>
              <a:t>use Hartmann’s </a:t>
            </a:r>
            <a:r>
              <a:rPr lang="en-US" sz="2400" dirty="0">
                <a:solidFill>
                  <a:schemeClr val="tx2"/>
                </a:solidFill>
                <a:latin typeface="Times New Roman" panose="02020603050405020304" pitchFamily="18" charset="0"/>
                <a:cs typeface="Times New Roman" panose="02020603050405020304" pitchFamily="18" charset="0"/>
              </a:rPr>
              <a:t>solution or </a:t>
            </a:r>
            <a:r>
              <a:rPr lang="en-US" sz="2400" dirty="0" smtClean="0">
                <a:solidFill>
                  <a:schemeClr val="tx2"/>
                </a:solidFill>
                <a:latin typeface="Times New Roman" panose="02020603050405020304" pitchFamily="18" charset="0"/>
                <a:cs typeface="Times New Roman" panose="02020603050405020304" pitchFamily="18" charset="0"/>
              </a:rPr>
              <a:t>Ringer’s lactate </a:t>
            </a:r>
            <a:r>
              <a:rPr lang="en-US" sz="2400" dirty="0">
                <a:solidFill>
                  <a:schemeClr val="tx2"/>
                </a:solidFill>
                <a:latin typeface="Times New Roman" panose="02020603050405020304" pitchFamily="18" charset="0"/>
                <a:cs typeface="Times New Roman" panose="02020603050405020304" pitchFamily="18" charset="0"/>
              </a:rPr>
              <a:t>as crystalloid. </a:t>
            </a:r>
          </a:p>
          <a:p>
            <a:pPr algn="just"/>
            <a:endParaRPr lang="en-US" sz="24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04997940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547" y="327056"/>
            <a:ext cx="8408109" cy="610820"/>
          </a:xfrm>
        </p:spPr>
        <p:txBody>
          <a:bodyPr>
            <a:noAutofit/>
          </a:bodyPr>
          <a:lstStyle/>
          <a:p>
            <a:pPr algn="l"/>
            <a:r>
              <a:rPr lang="en-US" sz="4000" b="1" dirty="0" smtClean="0">
                <a:solidFill>
                  <a:srgbClr val="00B0F0"/>
                </a:solidFill>
                <a:latin typeface="Times New Roman" panose="02020603050405020304" pitchFamily="18" charset="0"/>
                <a:cs typeface="Times New Roman" panose="02020603050405020304" pitchFamily="18" charset="0"/>
              </a:rPr>
              <a:t>   </a:t>
            </a:r>
            <a:r>
              <a:rPr lang="en-US" sz="4000" b="1" dirty="0" smtClean="0">
                <a:solidFill>
                  <a:schemeClr val="bg1"/>
                </a:solidFill>
                <a:latin typeface="Times New Roman" panose="02020603050405020304" pitchFamily="18" charset="0"/>
                <a:cs typeface="Times New Roman" panose="02020603050405020304" pitchFamily="18" charset="0"/>
              </a:rPr>
              <a:t>Signs of recovery:</a:t>
            </a:r>
            <a:endParaRPr lang="en-US" sz="4000"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143000"/>
            <a:ext cx="7620000" cy="5257800"/>
          </a:xfrm>
        </p:spPr>
        <p:txBody>
          <a:bodyPr>
            <a:normAutofit/>
          </a:bodyPr>
          <a:lstStyle/>
          <a:p>
            <a:r>
              <a:rPr lang="en-US" sz="2800" dirty="0" smtClean="0">
                <a:solidFill>
                  <a:schemeClr val="tx2"/>
                </a:solidFill>
                <a:latin typeface="Times New Roman" panose="02020603050405020304" pitchFamily="18" charset="0"/>
                <a:cs typeface="Times New Roman" panose="02020603050405020304" pitchFamily="18" charset="0"/>
              </a:rPr>
              <a:t>Stable </a:t>
            </a:r>
            <a:r>
              <a:rPr lang="en-US" sz="2800" dirty="0">
                <a:solidFill>
                  <a:schemeClr val="tx2"/>
                </a:solidFill>
                <a:latin typeface="Times New Roman" panose="02020603050405020304" pitchFamily="18" charset="0"/>
                <a:cs typeface="Times New Roman" panose="02020603050405020304" pitchFamily="18" charset="0"/>
              </a:rPr>
              <a:t>pulse, blood pressure and breathing rate.</a:t>
            </a:r>
          </a:p>
          <a:p>
            <a:r>
              <a:rPr lang="en-US" sz="2800" dirty="0">
                <a:solidFill>
                  <a:schemeClr val="tx2"/>
                </a:solidFill>
                <a:latin typeface="Times New Roman" panose="02020603050405020304" pitchFamily="18" charset="0"/>
                <a:cs typeface="Times New Roman" panose="02020603050405020304" pitchFamily="18" charset="0"/>
              </a:rPr>
              <a:t>Normal temperature.</a:t>
            </a:r>
          </a:p>
          <a:p>
            <a:r>
              <a:rPr lang="en-US" sz="2800" dirty="0">
                <a:solidFill>
                  <a:schemeClr val="tx2"/>
                </a:solidFill>
                <a:latin typeface="Times New Roman" panose="02020603050405020304" pitchFamily="18" charset="0"/>
                <a:cs typeface="Times New Roman" panose="02020603050405020304" pitchFamily="18" charset="0"/>
              </a:rPr>
              <a:t>No evidence of external or internal bleeding.</a:t>
            </a:r>
          </a:p>
          <a:p>
            <a:r>
              <a:rPr lang="en-US" sz="2800" dirty="0">
                <a:solidFill>
                  <a:schemeClr val="tx2"/>
                </a:solidFill>
                <a:latin typeface="Times New Roman" panose="02020603050405020304" pitchFamily="18" charset="0"/>
                <a:cs typeface="Times New Roman" panose="02020603050405020304" pitchFamily="18" charset="0"/>
              </a:rPr>
              <a:t>Return of appetite.</a:t>
            </a:r>
          </a:p>
          <a:p>
            <a:r>
              <a:rPr lang="pt-BR" sz="2800" dirty="0">
                <a:solidFill>
                  <a:schemeClr val="tx2"/>
                </a:solidFill>
                <a:latin typeface="Times New Roman" panose="02020603050405020304" pitchFamily="18" charset="0"/>
                <a:cs typeface="Times New Roman" panose="02020603050405020304" pitchFamily="18" charset="0"/>
              </a:rPr>
              <a:t>No vomiting, no abdominal pain.</a:t>
            </a:r>
          </a:p>
          <a:p>
            <a:r>
              <a:rPr lang="en-US" sz="2800" dirty="0">
                <a:solidFill>
                  <a:schemeClr val="tx2"/>
                </a:solidFill>
                <a:latin typeface="Times New Roman" panose="02020603050405020304" pitchFamily="18" charset="0"/>
                <a:cs typeface="Times New Roman" panose="02020603050405020304" pitchFamily="18" charset="0"/>
              </a:rPr>
              <a:t>Good urinary output.</a:t>
            </a:r>
          </a:p>
          <a:p>
            <a:r>
              <a:rPr lang="en-US" sz="2800" dirty="0">
                <a:solidFill>
                  <a:schemeClr val="tx2"/>
                </a:solidFill>
                <a:latin typeface="Times New Roman" panose="02020603050405020304" pitchFamily="18" charset="0"/>
                <a:cs typeface="Times New Roman" panose="02020603050405020304" pitchFamily="18" charset="0"/>
              </a:rPr>
              <a:t>Stable hematocrit at baseline level.</a:t>
            </a:r>
          </a:p>
          <a:p>
            <a:r>
              <a:rPr lang="en-US" sz="2800" dirty="0">
                <a:solidFill>
                  <a:schemeClr val="tx2"/>
                </a:solidFill>
                <a:latin typeface="Times New Roman" panose="02020603050405020304" pitchFamily="18" charset="0"/>
                <a:cs typeface="Times New Roman" panose="02020603050405020304" pitchFamily="18" charset="0"/>
              </a:rPr>
              <a:t>Convalescent confluent </a:t>
            </a:r>
            <a:r>
              <a:rPr lang="en-US" sz="2800" dirty="0" smtClean="0">
                <a:solidFill>
                  <a:schemeClr val="tx2"/>
                </a:solidFill>
                <a:latin typeface="Times New Roman" panose="02020603050405020304" pitchFamily="18" charset="0"/>
                <a:cs typeface="Times New Roman" panose="02020603050405020304" pitchFamily="18" charset="0"/>
              </a:rPr>
              <a:t>petechial </a:t>
            </a:r>
            <a:r>
              <a:rPr lang="en-US" sz="2800" dirty="0">
                <a:solidFill>
                  <a:schemeClr val="tx2"/>
                </a:solidFill>
                <a:latin typeface="Times New Roman" panose="02020603050405020304" pitchFamily="18" charset="0"/>
                <a:cs typeface="Times New Roman" panose="02020603050405020304" pitchFamily="18" charset="0"/>
              </a:rPr>
              <a:t>rash or itching, </a:t>
            </a:r>
            <a:r>
              <a:rPr lang="en-US" sz="2800" dirty="0" smtClean="0">
                <a:solidFill>
                  <a:schemeClr val="tx2"/>
                </a:solidFill>
                <a:latin typeface="Times New Roman" panose="02020603050405020304" pitchFamily="18" charset="0"/>
                <a:cs typeface="Times New Roman" panose="02020603050405020304" pitchFamily="18" charset="0"/>
              </a:rPr>
              <a:t>especially on </a:t>
            </a:r>
            <a:r>
              <a:rPr lang="en-US" sz="2800" dirty="0">
                <a:solidFill>
                  <a:schemeClr val="tx2"/>
                </a:solidFill>
                <a:latin typeface="Times New Roman" panose="02020603050405020304" pitchFamily="18" charset="0"/>
                <a:cs typeface="Times New Roman" panose="02020603050405020304" pitchFamily="18" charset="0"/>
              </a:rPr>
              <a:t>the </a:t>
            </a:r>
            <a:r>
              <a:rPr lang="en-US" sz="2800" dirty="0" smtClean="0">
                <a:solidFill>
                  <a:schemeClr val="tx2"/>
                </a:solidFill>
                <a:latin typeface="Times New Roman" panose="02020603050405020304" pitchFamily="18" charset="0"/>
                <a:cs typeface="Times New Roman" panose="02020603050405020304" pitchFamily="18" charset="0"/>
              </a:rPr>
              <a:t>extremities</a:t>
            </a:r>
            <a:endParaRPr lang="en-US" sz="28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32068724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100" y="327056"/>
            <a:ext cx="8229600" cy="610820"/>
          </a:xfrm>
        </p:spPr>
        <p:txBody>
          <a:bodyPr>
            <a:noAutofit/>
          </a:bodyPr>
          <a:lstStyle/>
          <a:p>
            <a:pPr algn="l"/>
            <a:r>
              <a:rPr lang="en-US" sz="4000" b="1" dirty="0" smtClean="0">
                <a:solidFill>
                  <a:schemeClr val="bg1"/>
                </a:solidFill>
                <a:latin typeface="Times New Roman" panose="02020603050405020304" pitchFamily="18" charset="0"/>
                <a:cs typeface="Times New Roman" panose="02020603050405020304" pitchFamily="18" charset="0"/>
              </a:rPr>
              <a:t>Discharge Criteria </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066800"/>
            <a:ext cx="7620000" cy="5334000"/>
          </a:xfrm>
        </p:spPr>
        <p:txBody>
          <a:bodyPr>
            <a:noAutofit/>
          </a:bodyPr>
          <a:lstStyle/>
          <a:p>
            <a:pPr algn="just"/>
            <a:r>
              <a:rPr lang="en-US" sz="2800" dirty="0">
                <a:solidFill>
                  <a:schemeClr val="tx2"/>
                </a:solidFill>
                <a:latin typeface="Times New Roman" panose="02020603050405020304" pitchFamily="18" charset="0"/>
                <a:cs typeface="Times New Roman" panose="02020603050405020304" pitchFamily="18" charset="0"/>
              </a:rPr>
              <a:t>No fever for at least 24 hours without the usage of </a:t>
            </a:r>
            <a:r>
              <a:rPr lang="en-US" sz="2800" dirty="0" smtClean="0">
                <a:solidFill>
                  <a:schemeClr val="tx2"/>
                </a:solidFill>
                <a:latin typeface="Times New Roman" panose="02020603050405020304" pitchFamily="18" charset="0"/>
                <a:cs typeface="Times New Roman" panose="02020603050405020304" pitchFamily="18" charset="0"/>
              </a:rPr>
              <a:t>antipyretic drugs</a:t>
            </a:r>
            <a:endParaRPr lang="en-US" sz="2800" dirty="0">
              <a:solidFill>
                <a:schemeClr val="tx2"/>
              </a:solidFill>
              <a:latin typeface="Times New Roman" panose="02020603050405020304" pitchFamily="18" charset="0"/>
              <a:cs typeface="Times New Roman" panose="02020603050405020304" pitchFamily="18" charset="0"/>
            </a:endParaRPr>
          </a:p>
          <a:p>
            <a:pPr algn="just"/>
            <a:r>
              <a:rPr lang="en-US" sz="2800" dirty="0">
                <a:solidFill>
                  <a:schemeClr val="tx2"/>
                </a:solidFill>
                <a:latin typeface="Times New Roman" panose="02020603050405020304" pitchFamily="18" charset="0"/>
                <a:cs typeface="Times New Roman" panose="02020603050405020304" pitchFamily="18" charset="0"/>
              </a:rPr>
              <a:t>At least two days have lapsed after recovery from shock</a:t>
            </a:r>
          </a:p>
          <a:p>
            <a:pPr algn="just"/>
            <a:r>
              <a:rPr lang="en-US" sz="2800" dirty="0">
                <a:solidFill>
                  <a:schemeClr val="tx2"/>
                </a:solidFill>
                <a:latin typeface="Times New Roman" panose="02020603050405020304" pitchFamily="18" charset="0"/>
                <a:cs typeface="Times New Roman" panose="02020603050405020304" pitchFamily="18" charset="0"/>
              </a:rPr>
              <a:t>Good general condition with improving appetite</a:t>
            </a:r>
          </a:p>
          <a:p>
            <a:pPr algn="just"/>
            <a:r>
              <a:rPr lang="en-US" sz="2800" dirty="0">
                <a:solidFill>
                  <a:schemeClr val="tx2"/>
                </a:solidFill>
                <a:latin typeface="Times New Roman" panose="02020603050405020304" pitchFamily="18" charset="0"/>
                <a:cs typeface="Times New Roman" panose="02020603050405020304" pitchFamily="18" charset="0"/>
              </a:rPr>
              <a:t>Normal </a:t>
            </a:r>
            <a:r>
              <a:rPr lang="en-US" sz="2800" dirty="0" err="1">
                <a:solidFill>
                  <a:schemeClr val="tx2"/>
                </a:solidFill>
                <a:latin typeface="Times New Roman" panose="02020603050405020304" pitchFamily="18" charset="0"/>
                <a:cs typeface="Times New Roman" panose="02020603050405020304" pitchFamily="18" charset="0"/>
              </a:rPr>
              <a:t>HcT</a:t>
            </a:r>
            <a:r>
              <a:rPr lang="en-US" sz="2800" dirty="0">
                <a:solidFill>
                  <a:schemeClr val="tx2"/>
                </a:solidFill>
                <a:latin typeface="Times New Roman" panose="02020603050405020304" pitchFamily="18" charset="0"/>
                <a:cs typeface="Times New Roman" panose="02020603050405020304" pitchFamily="18" charset="0"/>
              </a:rPr>
              <a:t> at baseline value or around 38 - 40 % </a:t>
            </a:r>
            <a:r>
              <a:rPr lang="en-US" sz="2800" dirty="0" smtClean="0">
                <a:solidFill>
                  <a:schemeClr val="tx2"/>
                </a:solidFill>
                <a:latin typeface="Times New Roman" panose="02020603050405020304" pitchFamily="18" charset="0"/>
                <a:cs typeface="Times New Roman" panose="02020603050405020304" pitchFamily="18" charset="0"/>
              </a:rPr>
              <a:t>when baseline </a:t>
            </a:r>
            <a:r>
              <a:rPr lang="en-US" sz="2800" dirty="0">
                <a:solidFill>
                  <a:schemeClr val="tx2"/>
                </a:solidFill>
                <a:latin typeface="Times New Roman" panose="02020603050405020304" pitchFamily="18" charset="0"/>
                <a:cs typeface="Times New Roman" panose="02020603050405020304" pitchFamily="18" charset="0"/>
              </a:rPr>
              <a:t>value is not known</a:t>
            </a:r>
          </a:p>
          <a:p>
            <a:pPr algn="just"/>
            <a:r>
              <a:rPr lang="en-US" sz="2800" dirty="0">
                <a:solidFill>
                  <a:schemeClr val="tx2"/>
                </a:solidFill>
                <a:latin typeface="Times New Roman" panose="02020603050405020304" pitchFamily="18" charset="0"/>
                <a:cs typeface="Times New Roman" panose="02020603050405020304" pitchFamily="18" charset="0"/>
              </a:rPr>
              <a:t>No distress from pleural effusions</a:t>
            </a:r>
          </a:p>
          <a:p>
            <a:pPr algn="just"/>
            <a:r>
              <a:rPr lang="en-US" sz="2800" dirty="0">
                <a:solidFill>
                  <a:schemeClr val="tx2"/>
                </a:solidFill>
                <a:latin typeface="Times New Roman" panose="02020603050405020304" pitchFamily="18" charset="0"/>
                <a:cs typeface="Times New Roman" panose="02020603050405020304" pitchFamily="18" charset="0"/>
              </a:rPr>
              <a:t>No ascites</a:t>
            </a:r>
          </a:p>
          <a:p>
            <a:pPr algn="just"/>
            <a:r>
              <a:rPr lang="en-US" sz="2800" dirty="0">
                <a:solidFill>
                  <a:schemeClr val="tx2"/>
                </a:solidFill>
                <a:latin typeface="Times New Roman" panose="02020603050405020304" pitchFamily="18" charset="0"/>
                <a:cs typeface="Times New Roman" panose="02020603050405020304" pitchFamily="18" charset="0"/>
              </a:rPr>
              <a:t>Platelet count has risen above 50,000 /mm3</a:t>
            </a:r>
          </a:p>
          <a:p>
            <a:pPr algn="just"/>
            <a:r>
              <a:rPr lang="en-US" sz="2800" dirty="0">
                <a:solidFill>
                  <a:schemeClr val="tx2"/>
                </a:solidFill>
                <a:latin typeface="Times New Roman" panose="02020603050405020304" pitchFamily="18" charset="0"/>
                <a:cs typeface="Times New Roman" panose="02020603050405020304" pitchFamily="18" charset="0"/>
              </a:rPr>
              <a:t>No other complications</a:t>
            </a:r>
          </a:p>
        </p:txBody>
      </p:sp>
    </p:spTree>
    <p:extLst>
      <p:ext uri="{BB962C8B-B14F-4D97-AF65-F5344CB8AC3E}">
        <p14:creationId xmlns:p14="http://schemas.microsoft.com/office/powerpoint/2010/main" xmlns="" val="116062747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464" y="262662"/>
            <a:ext cx="8229600" cy="610820"/>
          </a:xfrm>
        </p:spPr>
        <p:txBody>
          <a:bodyPr>
            <a:noAutofit/>
          </a:bodyPr>
          <a:lstStyle/>
          <a:p>
            <a:pPr algn="l"/>
            <a:r>
              <a:rPr lang="en-US" sz="4000" b="1" dirty="0">
                <a:solidFill>
                  <a:schemeClr val="bg1"/>
                </a:solidFill>
                <a:latin typeface="Times New Roman" panose="02020603050405020304" pitchFamily="18" charset="0"/>
                <a:cs typeface="Times New Roman" panose="02020603050405020304" pitchFamily="18" charset="0"/>
              </a:rPr>
              <a:t>Fluid Overloaded Patient</a:t>
            </a:r>
          </a:p>
        </p:txBody>
      </p:sp>
      <p:sp>
        <p:nvSpPr>
          <p:cNvPr id="3" name="Content Placeholder 2"/>
          <p:cNvSpPr>
            <a:spLocks noGrp="1"/>
          </p:cNvSpPr>
          <p:nvPr>
            <p:ph idx="1"/>
          </p:nvPr>
        </p:nvSpPr>
        <p:spPr>
          <a:xfrm>
            <a:off x="457200" y="990600"/>
            <a:ext cx="8229600" cy="5867400"/>
          </a:xfrm>
        </p:spPr>
        <p:txBody>
          <a:bodyPr>
            <a:noAutofit/>
          </a:bodyPr>
          <a:lstStyle/>
          <a:p>
            <a:pPr marL="0" indent="0" algn="just">
              <a:buNone/>
            </a:pPr>
            <a:r>
              <a:rPr lang="en-US" sz="2400" b="1" dirty="0" smtClean="0">
                <a:solidFill>
                  <a:srgbClr val="FF0000"/>
                </a:solidFill>
                <a:latin typeface="Times New Roman" panose="02020603050405020304" pitchFamily="18" charset="0"/>
                <a:cs typeface="Times New Roman" panose="02020603050405020304" pitchFamily="18" charset="0"/>
              </a:rPr>
              <a:t>Some </a:t>
            </a:r>
            <a:r>
              <a:rPr lang="en-US" sz="2400" b="1" dirty="0">
                <a:solidFill>
                  <a:srgbClr val="FF0000"/>
                </a:solidFill>
                <a:latin typeface="Times New Roman" panose="02020603050405020304" pitchFamily="18" charset="0"/>
                <a:cs typeface="Times New Roman" panose="02020603050405020304" pitchFamily="18" charset="0"/>
              </a:rPr>
              <a:t>degree of fluid overload is inevitable in patients with severe plasma </a:t>
            </a:r>
            <a:r>
              <a:rPr lang="en-US" sz="2400" b="1" dirty="0" smtClean="0">
                <a:solidFill>
                  <a:srgbClr val="FF0000"/>
                </a:solidFill>
                <a:latin typeface="Times New Roman" panose="02020603050405020304" pitchFamily="18" charset="0"/>
                <a:cs typeface="Times New Roman" panose="02020603050405020304" pitchFamily="18" charset="0"/>
              </a:rPr>
              <a:t>leakage. Causes </a:t>
            </a:r>
            <a:r>
              <a:rPr lang="en-US" sz="2400" b="1" dirty="0">
                <a:solidFill>
                  <a:srgbClr val="FF0000"/>
                </a:solidFill>
                <a:latin typeface="Times New Roman" panose="02020603050405020304" pitchFamily="18" charset="0"/>
                <a:cs typeface="Times New Roman" panose="02020603050405020304" pitchFamily="18" charset="0"/>
              </a:rPr>
              <a:t>of excessive fluid overload are</a:t>
            </a:r>
            <a:r>
              <a:rPr lang="en-US" sz="2400" b="1" dirty="0" smtClean="0">
                <a:solidFill>
                  <a:srgbClr val="FF0000"/>
                </a:solidFill>
                <a:latin typeface="Times New Roman" panose="02020603050405020304" pitchFamily="18" charset="0"/>
                <a:cs typeface="Times New Roman" panose="02020603050405020304" pitchFamily="18" charset="0"/>
              </a:rPr>
              <a:t>:</a:t>
            </a:r>
          </a:p>
          <a:p>
            <a:pPr>
              <a:buNone/>
            </a:pPr>
            <a:endParaRPr lang="en-US" sz="2000" dirty="0">
              <a:solidFill>
                <a:schemeClr val="accent1"/>
              </a:solidFill>
              <a:latin typeface="Times New Roman" panose="02020603050405020304" pitchFamily="18" charset="0"/>
              <a:cs typeface="Times New Roman" panose="02020603050405020304" pitchFamily="18" charset="0"/>
            </a:endParaRPr>
          </a:p>
          <a:p>
            <a:r>
              <a:rPr lang="en-US" sz="2400" dirty="0">
                <a:solidFill>
                  <a:schemeClr val="tx2"/>
                </a:solidFill>
                <a:latin typeface="Times New Roman" panose="02020603050405020304" pitchFamily="18" charset="0"/>
                <a:cs typeface="Times New Roman" panose="02020603050405020304" pitchFamily="18" charset="0"/>
              </a:rPr>
              <a:t>E</a:t>
            </a:r>
            <a:r>
              <a:rPr lang="en-US" sz="2400" dirty="0" smtClean="0">
                <a:solidFill>
                  <a:schemeClr val="tx2"/>
                </a:solidFill>
                <a:latin typeface="Times New Roman" panose="02020603050405020304" pitchFamily="18" charset="0"/>
                <a:cs typeface="Times New Roman" panose="02020603050405020304" pitchFamily="18" charset="0"/>
              </a:rPr>
              <a:t>xcessive and/or too rapid intravenous fluids during the critical phase</a:t>
            </a:r>
          </a:p>
          <a:p>
            <a:r>
              <a:rPr lang="en-US" sz="2400" dirty="0">
                <a:solidFill>
                  <a:schemeClr val="tx2"/>
                </a:solidFill>
                <a:latin typeface="Times New Roman" panose="02020603050405020304" pitchFamily="18" charset="0"/>
                <a:cs typeface="Times New Roman" panose="02020603050405020304" pitchFamily="18" charset="0"/>
              </a:rPr>
              <a:t>I</a:t>
            </a:r>
            <a:r>
              <a:rPr lang="en-US" sz="2400" dirty="0" smtClean="0">
                <a:solidFill>
                  <a:schemeClr val="tx2"/>
                </a:solidFill>
                <a:latin typeface="Times New Roman" panose="02020603050405020304" pitchFamily="18" charset="0"/>
                <a:cs typeface="Times New Roman" panose="02020603050405020304" pitchFamily="18" charset="0"/>
              </a:rPr>
              <a:t>ncorrect use of hypotonic crystalloid solutions e.g. 0.45% sodium chloride solutions</a:t>
            </a:r>
          </a:p>
          <a:p>
            <a:r>
              <a:rPr lang="en-US" sz="2400" dirty="0">
                <a:solidFill>
                  <a:schemeClr val="tx2"/>
                </a:solidFill>
                <a:latin typeface="Times New Roman" panose="02020603050405020304" pitchFamily="18" charset="0"/>
                <a:cs typeface="Times New Roman" panose="02020603050405020304" pitchFamily="18" charset="0"/>
              </a:rPr>
              <a:t>I</a:t>
            </a:r>
            <a:r>
              <a:rPr lang="en-US" sz="2400" dirty="0" smtClean="0">
                <a:solidFill>
                  <a:schemeClr val="tx2"/>
                </a:solidFill>
                <a:latin typeface="Times New Roman" panose="02020603050405020304" pitchFamily="18" charset="0"/>
                <a:cs typeface="Times New Roman" panose="02020603050405020304" pitchFamily="18" charset="0"/>
              </a:rPr>
              <a:t>nappropriate use of large volumes of intravenous fluids in patients with unrecognized severe bleeding</a:t>
            </a:r>
          </a:p>
          <a:p>
            <a:r>
              <a:rPr lang="en-US" sz="2400" dirty="0">
                <a:solidFill>
                  <a:schemeClr val="tx2"/>
                </a:solidFill>
                <a:latin typeface="Times New Roman" panose="02020603050405020304" pitchFamily="18" charset="0"/>
                <a:cs typeface="Times New Roman" panose="02020603050405020304" pitchFamily="18" charset="0"/>
              </a:rPr>
              <a:t>I</a:t>
            </a:r>
            <a:r>
              <a:rPr lang="en-US" sz="2400" dirty="0" smtClean="0">
                <a:solidFill>
                  <a:schemeClr val="tx2"/>
                </a:solidFill>
                <a:latin typeface="Times New Roman" panose="02020603050405020304" pitchFamily="18" charset="0"/>
                <a:cs typeface="Times New Roman" panose="02020603050405020304" pitchFamily="18" charset="0"/>
              </a:rPr>
              <a:t>nappropriate transfusion of fresh-frozen plasma, platelet concentrates and cryoprecipitate</a:t>
            </a:r>
          </a:p>
          <a:p>
            <a:r>
              <a:rPr lang="en-US" sz="2400" dirty="0">
                <a:solidFill>
                  <a:schemeClr val="tx2"/>
                </a:solidFill>
                <a:latin typeface="Times New Roman" panose="02020603050405020304" pitchFamily="18" charset="0"/>
                <a:cs typeface="Times New Roman" panose="02020603050405020304" pitchFamily="18" charset="0"/>
              </a:rPr>
              <a:t>P</a:t>
            </a:r>
            <a:r>
              <a:rPr lang="en-US" sz="2400" dirty="0" smtClean="0">
                <a:solidFill>
                  <a:schemeClr val="tx2"/>
                </a:solidFill>
                <a:latin typeface="Times New Roman" panose="02020603050405020304" pitchFamily="18" charset="0"/>
                <a:cs typeface="Times New Roman" panose="02020603050405020304" pitchFamily="18" charset="0"/>
              </a:rPr>
              <a:t>rolonged intravenous fluid therapy, i.e.,  &gt; 48 hours from the start of plasma leakage</a:t>
            </a:r>
          </a:p>
          <a:p>
            <a:r>
              <a:rPr lang="en-US" sz="2400" dirty="0">
                <a:solidFill>
                  <a:schemeClr val="tx2"/>
                </a:solidFill>
                <a:latin typeface="Times New Roman" panose="02020603050405020304" pitchFamily="18" charset="0"/>
                <a:cs typeface="Times New Roman" panose="02020603050405020304" pitchFamily="18" charset="0"/>
              </a:rPr>
              <a:t>C</a:t>
            </a:r>
            <a:r>
              <a:rPr lang="en-US" sz="2400" dirty="0" smtClean="0">
                <a:solidFill>
                  <a:schemeClr val="tx2"/>
                </a:solidFill>
                <a:latin typeface="Times New Roman" panose="02020603050405020304" pitchFamily="18" charset="0"/>
                <a:cs typeface="Times New Roman" panose="02020603050405020304" pitchFamily="18" charset="0"/>
              </a:rPr>
              <a:t>o-morbid conditions such as congenital or ischemic heart disease, heart failure, chronic lung and renal diseases.</a:t>
            </a:r>
            <a:endParaRPr lang="en-US" sz="24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98592636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487" y="314177"/>
            <a:ext cx="8229600" cy="610820"/>
          </a:xfrm>
        </p:spPr>
        <p:txBody>
          <a:bodyPr>
            <a:noAutofit/>
          </a:bodyPr>
          <a:lstStyle/>
          <a:p>
            <a:pPr algn="just"/>
            <a:r>
              <a:rPr lang="en-US" sz="4000" b="1" dirty="0">
                <a:solidFill>
                  <a:schemeClr val="bg1"/>
                </a:solidFill>
                <a:latin typeface="Times New Roman" panose="02020603050405020304" pitchFamily="18" charset="0"/>
                <a:cs typeface="Times New Roman" panose="02020603050405020304" pitchFamily="18" charset="0"/>
              </a:rPr>
              <a:t>Fluid Overloaded </a:t>
            </a:r>
            <a:r>
              <a:rPr lang="en-US" sz="4000" b="1" dirty="0" smtClean="0">
                <a:solidFill>
                  <a:schemeClr val="bg1"/>
                </a:solidFill>
                <a:latin typeface="Times New Roman" panose="02020603050405020304" pitchFamily="18" charset="0"/>
                <a:cs typeface="Times New Roman" panose="02020603050405020304" pitchFamily="18" charset="0"/>
              </a:rPr>
              <a:t>Patient (cont.)</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066800"/>
            <a:ext cx="7620000" cy="5334000"/>
          </a:xfrm>
        </p:spPr>
        <p:txBody>
          <a:bodyPr>
            <a:noAutofit/>
          </a:bodyPr>
          <a:lstStyle/>
          <a:p>
            <a:pPr marL="0" indent="0" algn="just">
              <a:buNone/>
            </a:pPr>
            <a:r>
              <a:rPr lang="en-US" b="1" dirty="0">
                <a:solidFill>
                  <a:srgbClr val="FF0000"/>
                </a:solidFill>
                <a:latin typeface="Times New Roman" panose="02020603050405020304" pitchFamily="18" charset="0"/>
                <a:cs typeface="Times New Roman" panose="02020603050405020304" pitchFamily="18" charset="0"/>
              </a:rPr>
              <a:t>Clinical features of fluid overload are:</a:t>
            </a:r>
          </a:p>
          <a:p>
            <a:pPr algn="just"/>
            <a:r>
              <a:rPr lang="en-US" dirty="0">
                <a:solidFill>
                  <a:schemeClr val="tx2"/>
                </a:solidFill>
                <a:latin typeface="Times New Roman" panose="02020603050405020304" pitchFamily="18" charset="0"/>
                <a:cs typeface="Times New Roman" panose="02020603050405020304" pitchFamily="18" charset="0"/>
              </a:rPr>
              <a:t>R</a:t>
            </a:r>
            <a:r>
              <a:rPr lang="en-US" dirty="0" smtClean="0">
                <a:solidFill>
                  <a:schemeClr val="tx2"/>
                </a:solidFill>
                <a:latin typeface="Times New Roman" panose="02020603050405020304" pitchFamily="18" charset="0"/>
                <a:cs typeface="Times New Roman" panose="02020603050405020304" pitchFamily="18" charset="0"/>
              </a:rPr>
              <a:t>apid </a:t>
            </a:r>
            <a:r>
              <a:rPr lang="en-US" dirty="0">
                <a:solidFill>
                  <a:schemeClr val="tx2"/>
                </a:solidFill>
                <a:latin typeface="Times New Roman" panose="02020603050405020304" pitchFamily="18" charset="0"/>
                <a:cs typeface="Times New Roman" panose="02020603050405020304" pitchFamily="18" charset="0"/>
              </a:rPr>
              <a:t>breathing</a:t>
            </a:r>
          </a:p>
          <a:p>
            <a:pPr algn="just"/>
            <a:r>
              <a:rPr lang="en-US" dirty="0" smtClean="0">
                <a:solidFill>
                  <a:schemeClr val="tx2"/>
                </a:solidFill>
                <a:latin typeface="Times New Roman" panose="02020603050405020304" pitchFamily="18" charset="0"/>
                <a:cs typeface="Times New Roman" panose="02020603050405020304" pitchFamily="18" charset="0"/>
              </a:rPr>
              <a:t>Suprasternal </a:t>
            </a:r>
            <a:r>
              <a:rPr lang="en-US" dirty="0">
                <a:solidFill>
                  <a:schemeClr val="tx2"/>
                </a:solidFill>
                <a:latin typeface="Times New Roman" panose="02020603050405020304" pitchFamily="18" charset="0"/>
                <a:cs typeface="Times New Roman" panose="02020603050405020304" pitchFamily="18" charset="0"/>
              </a:rPr>
              <a:t>in-drawing and intercostal recession (in children)</a:t>
            </a:r>
          </a:p>
          <a:p>
            <a:pPr algn="just"/>
            <a:r>
              <a:rPr lang="en-US" dirty="0">
                <a:solidFill>
                  <a:schemeClr val="tx2"/>
                </a:solidFill>
                <a:latin typeface="Times New Roman" panose="02020603050405020304" pitchFamily="18" charset="0"/>
                <a:cs typeface="Times New Roman" panose="02020603050405020304" pitchFamily="18" charset="0"/>
              </a:rPr>
              <a:t>R</a:t>
            </a:r>
            <a:r>
              <a:rPr lang="en-US" dirty="0" smtClean="0">
                <a:solidFill>
                  <a:schemeClr val="tx2"/>
                </a:solidFill>
                <a:latin typeface="Times New Roman" panose="02020603050405020304" pitchFamily="18" charset="0"/>
                <a:cs typeface="Times New Roman" panose="02020603050405020304" pitchFamily="18" charset="0"/>
              </a:rPr>
              <a:t>espiratory </a:t>
            </a:r>
            <a:r>
              <a:rPr lang="en-US" dirty="0">
                <a:solidFill>
                  <a:schemeClr val="tx2"/>
                </a:solidFill>
                <a:latin typeface="Times New Roman" panose="02020603050405020304" pitchFamily="18" charset="0"/>
                <a:cs typeface="Times New Roman" panose="02020603050405020304" pitchFamily="18" charset="0"/>
              </a:rPr>
              <a:t>distress, difficulty in </a:t>
            </a:r>
            <a:r>
              <a:rPr lang="en-US" dirty="0" smtClean="0">
                <a:solidFill>
                  <a:schemeClr val="tx2"/>
                </a:solidFill>
                <a:latin typeface="Times New Roman" panose="02020603050405020304" pitchFamily="18" charset="0"/>
                <a:cs typeface="Times New Roman" panose="02020603050405020304" pitchFamily="18" charset="0"/>
              </a:rPr>
              <a:t>breathing wheeze</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crepitations</a:t>
            </a:r>
            <a:endParaRPr lang="en-US" dirty="0">
              <a:solidFill>
                <a:schemeClr val="tx2"/>
              </a:solidFill>
              <a:latin typeface="Times New Roman" panose="02020603050405020304" pitchFamily="18" charset="0"/>
              <a:cs typeface="Times New Roman" panose="02020603050405020304" pitchFamily="18" charset="0"/>
            </a:endParaRPr>
          </a:p>
          <a:p>
            <a:pPr algn="just"/>
            <a:r>
              <a:rPr lang="fr-FR" dirty="0">
                <a:solidFill>
                  <a:schemeClr val="tx2"/>
                </a:solidFill>
                <a:latin typeface="Times New Roman" panose="02020603050405020304" pitchFamily="18" charset="0"/>
                <a:cs typeface="Times New Roman" panose="02020603050405020304" pitchFamily="18" charset="0"/>
              </a:rPr>
              <a:t>L</a:t>
            </a:r>
            <a:r>
              <a:rPr lang="fr-FR" dirty="0" smtClean="0">
                <a:solidFill>
                  <a:schemeClr val="tx2"/>
                </a:solidFill>
                <a:latin typeface="Times New Roman" panose="02020603050405020304" pitchFamily="18" charset="0"/>
                <a:cs typeface="Times New Roman" panose="02020603050405020304" pitchFamily="18" charset="0"/>
              </a:rPr>
              <a:t>arge </a:t>
            </a:r>
            <a:r>
              <a:rPr lang="fr-FR" dirty="0">
                <a:solidFill>
                  <a:schemeClr val="tx2"/>
                </a:solidFill>
                <a:latin typeface="Times New Roman" panose="02020603050405020304" pitchFamily="18" charset="0"/>
                <a:cs typeface="Times New Roman" panose="02020603050405020304" pitchFamily="18" charset="0"/>
              </a:rPr>
              <a:t>pleural effusions </a:t>
            </a:r>
            <a:r>
              <a:rPr lang="fr-FR" dirty="0" err="1">
                <a:solidFill>
                  <a:schemeClr val="tx2"/>
                </a:solidFill>
                <a:latin typeface="Times New Roman" panose="02020603050405020304" pitchFamily="18" charset="0"/>
                <a:cs typeface="Times New Roman" panose="02020603050405020304" pitchFamily="18" charset="0"/>
              </a:rPr>
              <a:t>tense</a:t>
            </a:r>
            <a:r>
              <a:rPr lang="fr-FR" dirty="0">
                <a:solidFill>
                  <a:schemeClr val="tx2"/>
                </a:solidFill>
                <a:latin typeface="Times New Roman" panose="02020603050405020304" pitchFamily="18" charset="0"/>
                <a:cs typeface="Times New Roman" panose="02020603050405020304" pitchFamily="18" charset="0"/>
              </a:rPr>
              <a:t> ascites, persistent </a:t>
            </a:r>
            <a:r>
              <a:rPr lang="fr-FR" dirty="0" smtClean="0">
                <a:solidFill>
                  <a:schemeClr val="tx2"/>
                </a:solidFill>
                <a:latin typeface="Times New Roman" panose="02020603050405020304" pitchFamily="18" charset="0"/>
                <a:cs typeface="Times New Roman" panose="02020603050405020304" pitchFamily="18" charset="0"/>
              </a:rPr>
              <a:t>abdominal </a:t>
            </a:r>
            <a:r>
              <a:rPr lang="en-US" dirty="0" smtClean="0">
                <a:solidFill>
                  <a:schemeClr val="tx2"/>
                </a:solidFill>
                <a:latin typeface="Times New Roman" panose="02020603050405020304" pitchFamily="18" charset="0"/>
                <a:cs typeface="Times New Roman" panose="02020603050405020304" pitchFamily="18" charset="0"/>
              </a:rPr>
              <a:t>discomfort/pain/tenderness </a:t>
            </a:r>
            <a:r>
              <a:rPr lang="en-US" dirty="0">
                <a:solidFill>
                  <a:schemeClr val="tx2"/>
                </a:solidFill>
                <a:latin typeface="Times New Roman" panose="02020603050405020304" pitchFamily="18" charset="0"/>
                <a:cs typeface="Times New Roman" panose="02020603050405020304" pitchFamily="18" charset="0"/>
              </a:rPr>
              <a:t>(this should not be interpreted as </a:t>
            </a:r>
            <a:r>
              <a:rPr lang="en-US" dirty="0" smtClean="0">
                <a:solidFill>
                  <a:schemeClr val="tx2"/>
                </a:solidFill>
                <a:latin typeface="Times New Roman" panose="02020603050405020304" pitchFamily="18" charset="0"/>
                <a:cs typeface="Times New Roman" panose="02020603050405020304" pitchFamily="18" charset="0"/>
              </a:rPr>
              <a:t>warning signs </a:t>
            </a:r>
            <a:r>
              <a:rPr lang="en-US" dirty="0">
                <a:solidFill>
                  <a:schemeClr val="tx2"/>
                </a:solidFill>
                <a:latin typeface="Times New Roman" panose="02020603050405020304" pitchFamily="18" charset="0"/>
                <a:cs typeface="Times New Roman" panose="02020603050405020304" pitchFamily="18" charset="0"/>
              </a:rPr>
              <a:t>of shock</a:t>
            </a:r>
            <a:r>
              <a:rPr lang="en-US" dirty="0" smtClean="0">
                <a:solidFill>
                  <a:schemeClr val="tx2"/>
                </a:solidFill>
                <a:latin typeface="Times New Roman" panose="02020603050405020304" pitchFamily="18" charset="0"/>
                <a:cs typeface="Times New Roman" panose="02020603050405020304" pitchFamily="18" charset="0"/>
              </a:rPr>
              <a:t>)</a:t>
            </a:r>
            <a:r>
              <a:rPr lang="en-US" dirty="0">
                <a:solidFill>
                  <a:schemeClr val="tx2"/>
                </a:solidFill>
                <a:latin typeface="Times New Roman" panose="02020603050405020304" pitchFamily="18" charset="0"/>
                <a:cs typeface="Times New Roman" panose="02020603050405020304" pitchFamily="18" charset="0"/>
              </a:rPr>
              <a:t> </a:t>
            </a:r>
            <a:endParaRPr lang="en-US" dirty="0" smtClean="0">
              <a:solidFill>
                <a:schemeClr val="tx2"/>
              </a:solidFill>
              <a:latin typeface="Times New Roman" panose="02020603050405020304" pitchFamily="18" charset="0"/>
              <a:cs typeface="Times New Roman" panose="02020603050405020304" pitchFamily="18" charset="0"/>
            </a:endParaRPr>
          </a:p>
          <a:p>
            <a:pPr algn="just"/>
            <a:r>
              <a:rPr lang="en-US" dirty="0">
                <a:solidFill>
                  <a:schemeClr val="tx2"/>
                </a:solidFill>
                <a:latin typeface="Times New Roman" panose="02020603050405020304" pitchFamily="18" charset="0"/>
                <a:cs typeface="Times New Roman" panose="02020603050405020304" pitchFamily="18" charset="0"/>
              </a:rPr>
              <a:t>I</a:t>
            </a:r>
            <a:r>
              <a:rPr lang="en-US" dirty="0" smtClean="0">
                <a:solidFill>
                  <a:schemeClr val="tx2"/>
                </a:solidFill>
                <a:latin typeface="Times New Roman" panose="02020603050405020304" pitchFamily="18" charset="0"/>
                <a:cs typeface="Times New Roman" panose="02020603050405020304" pitchFamily="18" charset="0"/>
              </a:rPr>
              <a:t>ncreased </a:t>
            </a:r>
            <a:r>
              <a:rPr lang="en-US" dirty="0">
                <a:solidFill>
                  <a:schemeClr val="tx2"/>
                </a:solidFill>
                <a:latin typeface="Times New Roman" panose="02020603050405020304" pitchFamily="18" charset="0"/>
                <a:cs typeface="Times New Roman" panose="02020603050405020304" pitchFamily="18" charset="0"/>
              </a:rPr>
              <a:t>jugular venous pressure (JVP)</a:t>
            </a:r>
          </a:p>
          <a:p>
            <a:pPr algn="just"/>
            <a:r>
              <a:rPr lang="en-US" dirty="0">
                <a:solidFill>
                  <a:schemeClr val="tx2"/>
                </a:solidFill>
                <a:latin typeface="Times New Roman" panose="02020603050405020304" pitchFamily="18" charset="0"/>
                <a:cs typeface="Times New Roman" panose="02020603050405020304" pitchFamily="18" charset="0"/>
              </a:rPr>
              <a:t>P</a:t>
            </a:r>
            <a:r>
              <a:rPr lang="en-US" dirty="0" smtClean="0">
                <a:solidFill>
                  <a:schemeClr val="tx2"/>
                </a:solidFill>
                <a:latin typeface="Times New Roman" panose="02020603050405020304" pitchFamily="18" charset="0"/>
                <a:cs typeface="Times New Roman" panose="02020603050405020304" pitchFamily="18" charset="0"/>
              </a:rPr>
              <a:t>ulmonary </a:t>
            </a:r>
            <a:r>
              <a:rPr lang="en-US" dirty="0" err="1">
                <a:solidFill>
                  <a:schemeClr val="tx2"/>
                </a:solidFill>
                <a:latin typeface="Times New Roman" panose="02020603050405020304" pitchFamily="18" charset="0"/>
                <a:cs typeface="Times New Roman" panose="02020603050405020304" pitchFamily="18" charset="0"/>
              </a:rPr>
              <a:t>oedema</a:t>
            </a:r>
            <a:r>
              <a:rPr lang="en-US" dirty="0">
                <a:solidFill>
                  <a:schemeClr val="tx2"/>
                </a:solidFill>
                <a:latin typeface="Times New Roman" panose="02020603050405020304" pitchFamily="18" charset="0"/>
                <a:cs typeface="Times New Roman" panose="02020603050405020304" pitchFamily="18" charset="0"/>
              </a:rPr>
              <a:t> (cough with pink or frothy sputum, </a:t>
            </a:r>
            <a:r>
              <a:rPr lang="en-US" dirty="0" smtClean="0">
                <a:solidFill>
                  <a:schemeClr val="tx2"/>
                </a:solidFill>
                <a:latin typeface="Times New Roman" panose="02020603050405020304" pitchFamily="18" charset="0"/>
                <a:cs typeface="Times New Roman" panose="02020603050405020304" pitchFamily="18" charset="0"/>
              </a:rPr>
              <a:t>wheezing and </a:t>
            </a:r>
            <a:r>
              <a:rPr lang="en-US" dirty="0" err="1">
                <a:solidFill>
                  <a:schemeClr val="tx2"/>
                </a:solidFill>
                <a:latin typeface="Times New Roman" panose="02020603050405020304" pitchFamily="18" charset="0"/>
                <a:cs typeface="Times New Roman" panose="02020603050405020304" pitchFamily="18" charset="0"/>
              </a:rPr>
              <a:t>crepitations</a:t>
            </a:r>
            <a:r>
              <a:rPr lang="en-US" dirty="0">
                <a:solidFill>
                  <a:schemeClr val="tx2"/>
                </a:solidFill>
                <a:latin typeface="Times New Roman" panose="02020603050405020304" pitchFamily="18" charset="0"/>
                <a:cs typeface="Times New Roman" panose="02020603050405020304" pitchFamily="18" charset="0"/>
              </a:rPr>
              <a:t>, cyanosis) – this may be mistaken as pulmonary</a:t>
            </a:r>
          </a:p>
          <a:p>
            <a:pPr algn="just"/>
            <a:r>
              <a:rPr lang="en-US" dirty="0">
                <a:solidFill>
                  <a:schemeClr val="tx2"/>
                </a:solidFill>
                <a:latin typeface="Times New Roman" panose="02020603050405020304" pitchFamily="18" charset="0"/>
                <a:cs typeface="Times New Roman" panose="02020603050405020304" pitchFamily="18" charset="0"/>
              </a:rPr>
              <a:t>H</a:t>
            </a:r>
            <a:r>
              <a:rPr lang="en-US" dirty="0" smtClean="0">
                <a:solidFill>
                  <a:schemeClr val="tx2"/>
                </a:solidFill>
                <a:latin typeface="Times New Roman" panose="02020603050405020304" pitchFamily="18" charset="0"/>
                <a:cs typeface="Times New Roman" panose="02020603050405020304" pitchFamily="18" charset="0"/>
              </a:rPr>
              <a:t>emorrhage</a:t>
            </a:r>
            <a:endParaRPr lang="en-US" dirty="0">
              <a:solidFill>
                <a:schemeClr val="tx2"/>
              </a:solidFill>
              <a:latin typeface="Times New Roman" panose="02020603050405020304" pitchFamily="18" charset="0"/>
              <a:cs typeface="Times New Roman" panose="02020603050405020304" pitchFamily="18" charset="0"/>
            </a:endParaRPr>
          </a:p>
          <a:p>
            <a:pPr algn="just"/>
            <a:r>
              <a:rPr lang="en-US" dirty="0">
                <a:solidFill>
                  <a:schemeClr val="tx2"/>
                </a:solidFill>
                <a:latin typeface="Times New Roman" panose="02020603050405020304" pitchFamily="18" charset="0"/>
                <a:cs typeface="Times New Roman" panose="02020603050405020304" pitchFamily="18" charset="0"/>
              </a:rPr>
              <a:t>I</a:t>
            </a:r>
            <a:r>
              <a:rPr lang="en-US" dirty="0" smtClean="0">
                <a:solidFill>
                  <a:schemeClr val="tx2"/>
                </a:solidFill>
                <a:latin typeface="Times New Roman" panose="02020603050405020304" pitchFamily="18" charset="0"/>
                <a:cs typeface="Times New Roman" panose="02020603050405020304" pitchFamily="18" charset="0"/>
              </a:rPr>
              <a:t>rreversible </a:t>
            </a:r>
            <a:r>
              <a:rPr lang="en-US" dirty="0">
                <a:solidFill>
                  <a:schemeClr val="tx2"/>
                </a:solidFill>
                <a:latin typeface="Times New Roman" panose="02020603050405020304" pitchFamily="18" charset="0"/>
                <a:cs typeface="Times New Roman" panose="02020603050405020304" pitchFamily="18" charset="0"/>
              </a:rPr>
              <a:t>shock </a:t>
            </a:r>
          </a:p>
          <a:p>
            <a:pPr algn="just"/>
            <a:r>
              <a:rPr lang="en-US" dirty="0">
                <a:solidFill>
                  <a:schemeClr val="tx2"/>
                </a:solidFill>
                <a:latin typeface="Times New Roman" panose="02020603050405020304" pitchFamily="18" charset="0"/>
                <a:cs typeface="Times New Roman" panose="02020603050405020304" pitchFamily="18" charset="0"/>
              </a:rPr>
              <a:t>P</a:t>
            </a:r>
            <a:r>
              <a:rPr lang="en-US" dirty="0" smtClean="0">
                <a:solidFill>
                  <a:schemeClr val="tx2"/>
                </a:solidFill>
                <a:latin typeface="Times New Roman" panose="02020603050405020304" pitchFamily="18" charset="0"/>
                <a:cs typeface="Times New Roman" panose="02020603050405020304" pitchFamily="18" charset="0"/>
              </a:rPr>
              <a:t>uffy </a:t>
            </a:r>
            <a:r>
              <a:rPr lang="en-US" dirty="0">
                <a:solidFill>
                  <a:schemeClr val="tx2"/>
                </a:solidFill>
                <a:latin typeface="Times New Roman" panose="02020603050405020304" pitchFamily="18" charset="0"/>
                <a:cs typeface="Times New Roman" panose="02020603050405020304" pitchFamily="18" charset="0"/>
              </a:rPr>
              <a:t>pace &amp; leg </a:t>
            </a:r>
            <a:r>
              <a:rPr lang="en-US" dirty="0" err="1">
                <a:solidFill>
                  <a:schemeClr val="tx2"/>
                </a:solidFill>
                <a:latin typeface="Times New Roman" panose="02020603050405020304" pitchFamily="18" charset="0"/>
                <a:cs typeface="Times New Roman" panose="02020603050405020304" pitchFamily="18" charset="0"/>
              </a:rPr>
              <a:t>oedema</a:t>
            </a:r>
            <a:endParaRPr lang="en-US"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97207691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145" y="339935"/>
            <a:ext cx="8229600" cy="610820"/>
          </a:xfrm>
        </p:spPr>
        <p:txBody>
          <a:bodyPr>
            <a:noAutofit/>
          </a:bodyPr>
          <a:lstStyle/>
          <a:p>
            <a:pPr algn="l"/>
            <a:r>
              <a:rPr lang="en-US" sz="4000" b="1" dirty="0">
                <a:solidFill>
                  <a:schemeClr val="bg1"/>
                </a:solidFill>
                <a:latin typeface="Times New Roman" panose="02020603050405020304" pitchFamily="18" charset="0"/>
                <a:cs typeface="Times New Roman" panose="02020603050405020304" pitchFamily="18" charset="0"/>
              </a:rPr>
              <a:t>Fluid Overloaded Patient (cont.)</a:t>
            </a:r>
          </a:p>
        </p:txBody>
      </p:sp>
      <p:sp>
        <p:nvSpPr>
          <p:cNvPr id="3" name="Content Placeholder 2"/>
          <p:cNvSpPr>
            <a:spLocks noGrp="1"/>
          </p:cNvSpPr>
          <p:nvPr>
            <p:ph idx="1"/>
          </p:nvPr>
        </p:nvSpPr>
        <p:spPr/>
        <p:txBody>
          <a:bodyPr/>
          <a:lstStyle/>
          <a:p>
            <a:pPr marL="0" indent="0" algn="just">
              <a:buNone/>
            </a:pPr>
            <a:r>
              <a:rPr lang="en-US" sz="3200" dirty="0">
                <a:solidFill>
                  <a:srgbClr val="FF0000"/>
                </a:solidFill>
                <a:latin typeface="Times New Roman" panose="02020603050405020304" pitchFamily="18" charset="0"/>
                <a:cs typeface="Times New Roman" panose="02020603050405020304" pitchFamily="18" charset="0"/>
              </a:rPr>
              <a:t>Additional investigations needed are:</a:t>
            </a:r>
          </a:p>
          <a:p>
            <a:pPr algn="just"/>
            <a:r>
              <a:rPr lang="en-US" sz="2800" dirty="0">
                <a:solidFill>
                  <a:schemeClr val="tx2"/>
                </a:solidFill>
                <a:latin typeface="Times New Roman" panose="02020603050405020304" pitchFamily="18" charset="0"/>
                <a:cs typeface="Times New Roman" panose="02020603050405020304" pitchFamily="18" charset="0"/>
              </a:rPr>
              <a:t>Blood gas and lactate analysis</a:t>
            </a:r>
          </a:p>
          <a:p>
            <a:pPr algn="just"/>
            <a:r>
              <a:rPr lang="en-US" sz="2800" dirty="0">
                <a:solidFill>
                  <a:schemeClr val="tx2"/>
                </a:solidFill>
                <a:latin typeface="Times New Roman" panose="02020603050405020304" pitchFamily="18" charset="0"/>
                <a:cs typeface="Times New Roman" panose="02020603050405020304" pitchFamily="18" charset="0"/>
              </a:rPr>
              <a:t>Chest X-ray which shows cardiomegaly, pleural effusion, features of </a:t>
            </a:r>
            <a:r>
              <a:rPr lang="en-US" sz="2800" dirty="0" smtClean="0">
                <a:solidFill>
                  <a:schemeClr val="tx2"/>
                </a:solidFill>
                <a:latin typeface="Times New Roman" panose="02020603050405020304" pitchFamily="18" charset="0"/>
                <a:cs typeface="Times New Roman" panose="02020603050405020304" pitchFamily="18" charset="0"/>
              </a:rPr>
              <a:t>heart failure</a:t>
            </a:r>
            <a:endParaRPr lang="en-US" sz="2800" dirty="0">
              <a:solidFill>
                <a:schemeClr val="tx2"/>
              </a:solidFill>
              <a:latin typeface="Times New Roman" panose="02020603050405020304" pitchFamily="18" charset="0"/>
              <a:cs typeface="Times New Roman" panose="02020603050405020304" pitchFamily="18" charset="0"/>
            </a:endParaRPr>
          </a:p>
          <a:p>
            <a:pPr algn="just"/>
            <a:r>
              <a:rPr lang="en-US" sz="2800" dirty="0">
                <a:solidFill>
                  <a:schemeClr val="tx2"/>
                </a:solidFill>
                <a:latin typeface="Times New Roman" panose="02020603050405020304" pitchFamily="18" charset="0"/>
                <a:cs typeface="Times New Roman" panose="02020603050405020304" pitchFamily="18" charset="0"/>
              </a:rPr>
              <a:t>ECG to exclude </a:t>
            </a:r>
            <a:r>
              <a:rPr lang="en-US" sz="2800" dirty="0" err="1">
                <a:solidFill>
                  <a:schemeClr val="tx2"/>
                </a:solidFill>
                <a:latin typeface="Times New Roman" panose="02020603050405020304" pitchFamily="18" charset="0"/>
                <a:cs typeface="Times New Roman" panose="02020603050405020304" pitchFamily="18" charset="0"/>
              </a:rPr>
              <a:t>ischaemic</a:t>
            </a:r>
            <a:r>
              <a:rPr lang="en-US" sz="2800" dirty="0">
                <a:solidFill>
                  <a:schemeClr val="tx2"/>
                </a:solidFill>
                <a:latin typeface="Times New Roman" panose="02020603050405020304" pitchFamily="18" charset="0"/>
                <a:cs typeface="Times New Roman" panose="02020603050405020304" pitchFamily="18" charset="0"/>
              </a:rPr>
              <a:t> changes and arrhythmia</a:t>
            </a:r>
          </a:p>
          <a:p>
            <a:pPr algn="just"/>
            <a:r>
              <a:rPr lang="en-US" sz="2800" dirty="0">
                <a:solidFill>
                  <a:schemeClr val="tx2"/>
                </a:solidFill>
                <a:latin typeface="Times New Roman" panose="02020603050405020304" pitchFamily="18" charset="0"/>
                <a:cs typeface="Times New Roman" panose="02020603050405020304" pitchFamily="18" charset="0"/>
              </a:rPr>
              <a:t>Echocardiogram for assessment of left ventricular function</a:t>
            </a:r>
          </a:p>
          <a:p>
            <a:pPr algn="just"/>
            <a:r>
              <a:rPr lang="en-US" sz="2800" dirty="0">
                <a:solidFill>
                  <a:schemeClr val="tx2"/>
                </a:solidFill>
                <a:latin typeface="Times New Roman" panose="02020603050405020304" pitchFamily="18" charset="0"/>
                <a:cs typeface="Times New Roman" panose="02020603050405020304" pitchFamily="18" charset="0"/>
              </a:rPr>
              <a:t>cardiac enzymes</a:t>
            </a:r>
          </a:p>
        </p:txBody>
      </p:sp>
    </p:spTree>
    <p:extLst>
      <p:ext uri="{BB962C8B-B14F-4D97-AF65-F5344CB8AC3E}">
        <p14:creationId xmlns:p14="http://schemas.microsoft.com/office/powerpoint/2010/main" xmlns="" val="353555368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236" y="339935"/>
            <a:ext cx="8229600" cy="610820"/>
          </a:xfrm>
        </p:spPr>
        <p:txBody>
          <a:bodyPr>
            <a:noAutofit/>
          </a:bodyPr>
          <a:lstStyle/>
          <a:p>
            <a:pPr algn="l"/>
            <a:r>
              <a:rPr lang="en-US" sz="4000" b="1" dirty="0">
                <a:solidFill>
                  <a:schemeClr val="bg1"/>
                </a:solidFill>
                <a:latin typeface="Times New Roman" panose="02020603050405020304" pitchFamily="18" charset="0"/>
                <a:cs typeface="Times New Roman" panose="02020603050405020304" pitchFamily="18" charset="0"/>
              </a:rPr>
              <a:t>Fluid Overloaded Patient (cont.)</a:t>
            </a:r>
          </a:p>
        </p:txBody>
      </p:sp>
      <p:sp>
        <p:nvSpPr>
          <p:cNvPr id="3" name="Content Placeholder 2"/>
          <p:cNvSpPr>
            <a:spLocks noGrp="1"/>
          </p:cNvSpPr>
          <p:nvPr>
            <p:ph idx="1"/>
          </p:nvPr>
        </p:nvSpPr>
        <p:spPr/>
        <p:txBody>
          <a:bodyPr>
            <a:normAutofit lnSpcReduction="10000"/>
          </a:bodyPr>
          <a:lstStyle/>
          <a:p>
            <a:pPr marL="0" indent="0" algn="just">
              <a:buNone/>
            </a:pPr>
            <a:r>
              <a:rPr lang="en-US" sz="3200" b="1" dirty="0">
                <a:solidFill>
                  <a:srgbClr val="FF0000"/>
                </a:solidFill>
                <a:latin typeface="Times New Roman" panose="02020603050405020304" pitchFamily="18" charset="0"/>
                <a:cs typeface="Times New Roman" panose="02020603050405020304" pitchFamily="18" charset="0"/>
              </a:rPr>
              <a:t>Management of fluid overload:</a:t>
            </a:r>
          </a:p>
          <a:p>
            <a:pPr algn="just"/>
            <a:r>
              <a:rPr lang="en-US" sz="2800" dirty="0">
                <a:solidFill>
                  <a:schemeClr val="tx2"/>
                </a:solidFill>
                <a:latin typeface="Times New Roman" panose="02020603050405020304" pitchFamily="18" charset="0"/>
                <a:cs typeface="Times New Roman" panose="02020603050405020304" pitchFamily="18" charset="0"/>
              </a:rPr>
              <a:t>Review the total intravenous fluid therapy and clinical course &amp; check</a:t>
            </a:r>
          </a:p>
          <a:p>
            <a:pPr marL="0" indent="0" algn="just">
              <a:buNone/>
            </a:pPr>
            <a:r>
              <a:rPr lang="en-US" sz="2800" dirty="0" smtClean="0">
                <a:solidFill>
                  <a:schemeClr val="tx2"/>
                </a:solidFill>
                <a:latin typeface="Times New Roman" panose="02020603050405020304" pitchFamily="18" charset="0"/>
                <a:cs typeface="Times New Roman" panose="02020603050405020304" pitchFamily="18" charset="0"/>
              </a:rPr>
              <a:t>   and </a:t>
            </a:r>
            <a:r>
              <a:rPr lang="en-US" sz="2800" dirty="0">
                <a:solidFill>
                  <a:schemeClr val="tx2"/>
                </a:solidFill>
                <a:latin typeface="Times New Roman" panose="02020603050405020304" pitchFamily="18" charset="0"/>
                <a:cs typeface="Times New Roman" panose="02020603050405020304" pitchFamily="18" charset="0"/>
              </a:rPr>
              <a:t>correct for ABCS.</a:t>
            </a:r>
          </a:p>
          <a:p>
            <a:pPr algn="just"/>
            <a:r>
              <a:rPr lang="en-US" sz="2800" dirty="0">
                <a:solidFill>
                  <a:schemeClr val="tx2"/>
                </a:solidFill>
                <a:latin typeface="Times New Roman" panose="02020603050405020304" pitchFamily="18" charset="0"/>
                <a:cs typeface="Times New Roman" panose="02020603050405020304" pitchFamily="18" charset="0"/>
              </a:rPr>
              <a:t>All hypotonic solutions should be stopped.</a:t>
            </a:r>
          </a:p>
          <a:p>
            <a:pPr algn="just"/>
            <a:r>
              <a:rPr lang="en-US" sz="2800" dirty="0">
                <a:solidFill>
                  <a:schemeClr val="tx2"/>
                </a:solidFill>
                <a:latin typeface="Times New Roman" panose="02020603050405020304" pitchFamily="18" charset="0"/>
                <a:cs typeface="Times New Roman" panose="02020603050405020304" pitchFamily="18" charset="0"/>
              </a:rPr>
              <a:t>Switch from crystalloid to colloid solutions as bolus fluids.</a:t>
            </a:r>
          </a:p>
          <a:p>
            <a:pPr algn="just"/>
            <a:r>
              <a:rPr lang="en-US" sz="2800" dirty="0">
                <a:solidFill>
                  <a:schemeClr val="tx2"/>
                </a:solidFill>
                <a:latin typeface="Times New Roman" panose="02020603050405020304" pitchFamily="18" charset="0"/>
                <a:cs typeface="Times New Roman" panose="02020603050405020304" pitchFamily="18" charset="0"/>
              </a:rPr>
              <a:t>Dextran 40 is effective as 10 ml/kg bolus infusions, but the dose </a:t>
            </a:r>
            <a:r>
              <a:rPr lang="en-US" sz="2800" dirty="0" smtClean="0">
                <a:solidFill>
                  <a:schemeClr val="tx2"/>
                </a:solidFill>
                <a:latin typeface="Times New Roman" panose="02020603050405020304" pitchFamily="18" charset="0"/>
                <a:cs typeface="Times New Roman" panose="02020603050405020304" pitchFamily="18" charset="0"/>
              </a:rPr>
              <a:t>is restricted </a:t>
            </a:r>
            <a:r>
              <a:rPr lang="en-US" sz="2800" dirty="0">
                <a:solidFill>
                  <a:schemeClr val="tx2"/>
                </a:solidFill>
                <a:latin typeface="Times New Roman" panose="02020603050405020304" pitchFamily="18" charset="0"/>
                <a:cs typeface="Times New Roman" panose="02020603050405020304" pitchFamily="18" charset="0"/>
              </a:rPr>
              <a:t>to 30 ml/kg/day because of its renal effects.</a:t>
            </a:r>
          </a:p>
        </p:txBody>
      </p:sp>
    </p:spTree>
    <p:extLst>
      <p:ext uri="{BB962C8B-B14F-4D97-AF65-F5344CB8AC3E}">
        <p14:creationId xmlns:p14="http://schemas.microsoft.com/office/powerpoint/2010/main" xmlns="" val="345255975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213" y="275540"/>
            <a:ext cx="8229600" cy="610820"/>
          </a:xfrm>
        </p:spPr>
        <p:txBody>
          <a:bodyPr>
            <a:noAutofit/>
          </a:bodyPr>
          <a:lstStyle/>
          <a:p>
            <a:pPr algn="l"/>
            <a:r>
              <a:rPr lang="en-US" sz="4000" b="1" dirty="0" smtClean="0">
                <a:solidFill>
                  <a:schemeClr val="bg1"/>
                </a:solidFill>
                <a:latin typeface="Times New Roman" panose="02020603050405020304" pitchFamily="18" charset="0"/>
                <a:cs typeface="Times New Roman" panose="02020603050405020304" pitchFamily="18" charset="0"/>
              </a:rPr>
              <a:t>Fluid Overloaded Patient (cont.)</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143000"/>
            <a:ext cx="7620000" cy="5257800"/>
          </a:xfrm>
        </p:spPr>
        <p:txBody>
          <a:bodyPr>
            <a:normAutofit/>
          </a:bodyPr>
          <a:lstStyle/>
          <a:p>
            <a:pPr marL="0" indent="0" algn="just">
              <a:buNone/>
            </a:pPr>
            <a:r>
              <a:rPr lang="en-US" sz="3200" b="1" dirty="0">
                <a:solidFill>
                  <a:srgbClr val="FF0000"/>
                </a:solidFill>
                <a:latin typeface="Times New Roman" panose="02020603050405020304" pitchFamily="18" charset="0"/>
                <a:cs typeface="Times New Roman" panose="02020603050405020304" pitchFamily="18" charset="0"/>
              </a:rPr>
              <a:t>In the late stage:</a:t>
            </a:r>
          </a:p>
          <a:p>
            <a:pPr algn="just"/>
            <a:r>
              <a:rPr lang="en-US" sz="2800" dirty="0">
                <a:solidFill>
                  <a:schemeClr val="tx2"/>
                </a:solidFill>
                <a:latin typeface="Times New Roman" panose="02020603050405020304" pitchFamily="18" charset="0"/>
                <a:cs typeface="Times New Roman" panose="02020603050405020304" pitchFamily="18" charset="0"/>
              </a:rPr>
              <a:t>Intravenous Furosemide may be administered if the patient has stable </a:t>
            </a:r>
            <a:r>
              <a:rPr lang="en-US" sz="2800" dirty="0" smtClean="0">
                <a:solidFill>
                  <a:schemeClr val="tx2"/>
                </a:solidFill>
                <a:latin typeface="Times New Roman" panose="02020603050405020304" pitchFamily="18" charset="0"/>
                <a:cs typeface="Times New Roman" panose="02020603050405020304" pitchFamily="18" charset="0"/>
              </a:rPr>
              <a:t>vital signs</a:t>
            </a:r>
            <a:r>
              <a:rPr lang="en-US" sz="2800" dirty="0">
                <a:solidFill>
                  <a:schemeClr val="tx2"/>
                </a:solidFill>
                <a:latin typeface="Times New Roman" panose="02020603050405020304" pitchFamily="18" charset="0"/>
                <a:cs typeface="Times New Roman" panose="02020603050405020304" pitchFamily="18" charset="0"/>
              </a:rPr>
              <a:t>.</a:t>
            </a:r>
          </a:p>
          <a:p>
            <a:pPr algn="just"/>
            <a:r>
              <a:rPr lang="en-US" sz="2800" dirty="0">
                <a:solidFill>
                  <a:schemeClr val="tx2"/>
                </a:solidFill>
                <a:latin typeface="Times New Roman" panose="02020603050405020304" pitchFamily="18" charset="0"/>
                <a:cs typeface="Times New Roman" panose="02020603050405020304" pitchFamily="18" charset="0"/>
              </a:rPr>
              <a:t>If the patient is in shock, together with fluid overload 10 ml/kg/h of </a:t>
            </a:r>
            <a:r>
              <a:rPr lang="en-US" sz="2800" dirty="0" smtClean="0">
                <a:solidFill>
                  <a:schemeClr val="tx2"/>
                </a:solidFill>
                <a:latin typeface="Times New Roman" panose="02020603050405020304" pitchFamily="18" charset="0"/>
                <a:cs typeface="Times New Roman" panose="02020603050405020304" pitchFamily="18" charset="0"/>
              </a:rPr>
              <a:t>colloid  (</a:t>
            </a:r>
            <a:r>
              <a:rPr lang="en-US" sz="2800" dirty="0">
                <a:solidFill>
                  <a:schemeClr val="tx2"/>
                </a:solidFill>
                <a:latin typeface="Times New Roman" panose="02020603050405020304" pitchFamily="18" charset="0"/>
                <a:cs typeface="Times New Roman" panose="02020603050405020304" pitchFamily="18" charset="0"/>
              </a:rPr>
              <a:t>dextran) should be given.</a:t>
            </a:r>
          </a:p>
          <a:p>
            <a:pPr algn="just"/>
            <a:r>
              <a:rPr lang="en-US" sz="2800" dirty="0">
                <a:solidFill>
                  <a:schemeClr val="tx2"/>
                </a:solidFill>
                <a:latin typeface="Times New Roman" panose="02020603050405020304" pitchFamily="18" charset="0"/>
                <a:cs typeface="Times New Roman" panose="02020603050405020304" pitchFamily="18" charset="0"/>
              </a:rPr>
              <a:t>When the blood pressure is stable, usually within 10 to 30 minutes of</a:t>
            </a:r>
          </a:p>
          <a:p>
            <a:pPr marL="0" indent="0" algn="just">
              <a:buNone/>
            </a:pPr>
            <a:r>
              <a:rPr lang="en-US" sz="2800" dirty="0" smtClean="0">
                <a:solidFill>
                  <a:schemeClr val="tx2"/>
                </a:solidFill>
                <a:latin typeface="Times New Roman" panose="02020603050405020304" pitchFamily="18" charset="0"/>
                <a:cs typeface="Times New Roman" panose="02020603050405020304" pitchFamily="18" charset="0"/>
              </a:rPr>
              <a:t>    administer </a:t>
            </a:r>
            <a:r>
              <a:rPr lang="en-US" sz="2800" dirty="0">
                <a:solidFill>
                  <a:schemeClr val="tx2"/>
                </a:solidFill>
                <a:latin typeface="Times New Roman" panose="02020603050405020304" pitchFamily="18" charset="0"/>
                <a:cs typeface="Times New Roman" panose="02020603050405020304" pitchFamily="18" charset="0"/>
              </a:rPr>
              <a:t>IV 1 mg/kg/dose of furosemide and continue with </a:t>
            </a:r>
            <a:r>
              <a:rPr lang="en-US" sz="2800" dirty="0" smtClean="0">
                <a:solidFill>
                  <a:schemeClr val="tx2"/>
                </a:solidFill>
                <a:latin typeface="Times New Roman" panose="02020603050405020304" pitchFamily="18" charset="0"/>
                <a:cs typeface="Times New Roman" panose="02020603050405020304" pitchFamily="18" charset="0"/>
              </a:rPr>
              <a:t>   infusion, dextran </a:t>
            </a:r>
            <a:r>
              <a:rPr lang="en-US" sz="2800" dirty="0">
                <a:solidFill>
                  <a:schemeClr val="tx2"/>
                </a:solidFill>
                <a:latin typeface="Times New Roman" panose="02020603050405020304" pitchFamily="18" charset="0"/>
                <a:cs typeface="Times New Roman" panose="02020603050405020304" pitchFamily="18" charset="0"/>
              </a:rPr>
              <a:t>infusion until completion</a:t>
            </a:r>
            <a:r>
              <a:rPr lang="en-US" sz="2800" dirty="0" smtClean="0">
                <a:solidFill>
                  <a:schemeClr val="tx2"/>
                </a:solidFill>
                <a:latin typeface="Times New Roman" panose="02020603050405020304" pitchFamily="18" charset="0"/>
                <a:cs typeface="Times New Roman" panose="02020603050405020304" pitchFamily="18" charset="0"/>
              </a:rPr>
              <a:t>.</a:t>
            </a:r>
            <a:endParaRPr lang="en-US" sz="28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3178251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descr="DSCF4911"/>
          <p:cNvSpPr>
            <a:spLocks noChangeArrowheads="1"/>
          </p:cNvSpPr>
          <p:nvPr/>
        </p:nvSpPr>
        <p:spPr bwMode="auto">
          <a:xfrm>
            <a:off x="381000" y="990600"/>
            <a:ext cx="2667000" cy="2143125"/>
          </a:xfrm>
          <a:prstGeom prst="rect">
            <a:avLst/>
          </a:prstGeom>
          <a:blipFill dpi="0" rotWithShape="1">
            <a:blip r:embed="rId2" cstate="print"/>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8435" name="Rectangle 3" descr="DSCF4915"/>
          <p:cNvSpPr>
            <a:spLocks noChangeArrowheads="1"/>
          </p:cNvSpPr>
          <p:nvPr/>
        </p:nvSpPr>
        <p:spPr bwMode="auto">
          <a:xfrm>
            <a:off x="3352800" y="990600"/>
            <a:ext cx="2667000" cy="2143125"/>
          </a:xfrm>
          <a:prstGeom prst="rect">
            <a:avLst/>
          </a:prstGeom>
          <a:blipFill dpi="0" rotWithShape="1">
            <a:blip r:embed="rId3"/>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8436" name="Rectangle 4" descr="DSCF4919"/>
          <p:cNvSpPr>
            <a:spLocks noChangeArrowheads="1"/>
          </p:cNvSpPr>
          <p:nvPr/>
        </p:nvSpPr>
        <p:spPr bwMode="auto">
          <a:xfrm>
            <a:off x="381000" y="3581400"/>
            <a:ext cx="2667000" cy="2143125"/>
          </a:xfrm>
          <a:prstGeom prst="rect">
            <a:avLst/>
          </a:prstGeom>
          <a:blipFill dpi="0" rotWithShape="1">
            <a:blip r:embed="rId4"/>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8437" name="Rectangle 5" descr="DSCF4953"/>
          <p:cNvSpPr>
            <a:spLocks noChangeArrowheads="1"/>
          </p:cNvSpPr>
          <p:nvPr/>
        </p:nvSpPr>
        <p:spPr bwMode="auto">
          <a:xfrm>
            <a:off x="3352800" y="3581400"/>
            <a:ext cx="2667000" cy="2143125"/>
          </a:xfrm>
          <a:prstGeom prst="rect">
            <a:avLst/>
          </a:prstGeom>
          <a:blipFill dpi="0" rotWithShape="1">
            <a:blip r:embed="rId5"/>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8438" name="Rectangle 6" descr="DSCF4922"/>
          <p:cNvSpPr>
            <a:spLocks noChangeArrowheads="1"/>
          </p:cNvSpPr>
          <p:nvPr/>
        </p:nvSpPr>
        <p:spPr bwMode="auto">
          <a:xfrm>
            <a:off x="6248400" y="990600"/>
            <a:ext cx="2667000" cy="2143125"/>
          </a:xfrm>
          <a:prstGeom prst="rect">
            <a:avLst/>
          </a:prstGeom>
          <a:blipFill dpi="0" rotWithShape="1">
            <a:blip r:embed="rId6"/>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8439" name="Rectangle 7" descr="DSCF4931"/>
          <p:cNvSpPr>
            <a:spLocks noChangeArrowheads="1"/>
          </p:cNvSpPr>
          <p:nvPr/>
        </p:nvSpPr>
        <p:spPr bwMode="auto">
          <a:xfrm>
            <a:off x="6324600" y="3657600"/>
            <a:ext cx="2667000" cy="2143125"/>
          </a:xfrm>
          <a:prstGeom prst="rect">
            <a:avLst/>
          </a:prstGeom>
          <a:blipFill dpi="0" rotWithShape="1">
            <a:blip r:embed="rId7"/>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8440" name="TextBox 7"/>
          <p:cNvSpPr txBox="1">
            <a:spLocks noChangeArrowheads="1"/>
          </p:cNvSpPr>
          <p:nvPr/>
        </p:nvSpPr>
        <p:spPr bwMode="auto">
          <a:xfrm>
            <a:off x="3429000" y="6019800"/>
            <a:ext cx="17526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Coastal areas</a:t>
            </a:r>
          </a:p>
        </p:txBody>
      </p:sp>
    </p:spTree>
    <p:extLst>
      <p:ext uri="{BB962C8B-B14F-4D97-AF65-F5344CB8AC3E}">
        <p14:creationId xmlns:p14="http://schemas.microsoft.com/office/powerpoint/2010/main" xmlns="" val="1599652654"/>
      </p:ext>
    </p:extLst>
  </p:cSld>
  <p:clrMapOvr>
    <a:masterClrMapping/>
  </p:clrMapOvr>
  <p:transition spd="slow"/>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17" y="430087"/>
            <a:ext cx="8229600" cy="610820"/>
          </a:xfrm>
        </p:spPr>
        <p:txBody>
          <a:bodyPr>
            <a:noAutofit/>
          </a:bodyPr>
          <a:lstStyle/>
          <a:p>
            <a:pPr algn="l"/>
            <a:r>
              <a:rPr lang="en-US" sz="4000" b="1" dirty="0">
                <a:solidFill>
                  <a:schemeClr val="bg1"/>
                </a:solidFill>
                <a:latin typeface="Times New Roman" panose="02020603050405020304" pitchFamily="18" charset="0"/>
                <a:cs typeface="Times New Roman" panose="02020603050405020304" pitchFamily="18" charset="0"/>
              </a:rPr>
              <a:t>Management of encephalopathy:</a:t>
            </a:r>
            <a:br>
              <a:rPr lang="en-US" sz="4000" b="1" dirty="0">
                <a:solidFill>
                  <a:schemeClr val="bg1"/>
                </a:solidFill>
                <a:latin typeface="Times New Roman" panose="02020603050405020304" pitchFamily="18" charset="0"/>
                <a:cs typeface="Times New Roman" panose="02020603050405020304" pitchFamily="18" charset="0"/>
              </a:rPr>
            </a:b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990600"/>
            <a:ext cx="7620000" cy="5410200"/>
          </a:xfrm>
        </p:spPr>
        <p:txBody>
          <a:bodyPr>
            <a:noAutofit/>
          </a:bodyPr>
          <a:lstStyle/>
          <a:p>
            <a:pPr algn="just"/>
            <a:r>
              <a:rPr lang="en-US" sz="2400" dirty="0" smtClean="0">
                <a:solidFill>
                  <a:schemeClr val="tx2"/>
                </a:solidFill>
                <a:latin typeface="Times New Roman" panose="02020603050405020304" pitchFamily="18" charset="0"/>
                <a:cs typeface="Times New Roman" panose="02020603050405020304" pitchFamily="18" charset="0"/>
              </a:rPr>
              <a:t>Some </a:t>
            </a:r>
            <a:r>
              <a:rPr lang="en-US" sz="2400" dirty="0">
                <a:solidFill>
                  <a:schemeClr val="tx2"/>
                </a:solidFill>
                <a:latin typeface="Times New Roman" panose="02020603050405020304" pitchFamily="18" charset="0"/>
                <a:cs typeface="Times New Roman" panose="02020603050405020304" pitchFamily="18" charset="0"/>
              </a:rPr>
              <a:t>DF/DHF patients present unusual manifestations with signs </a:t>
            </a:r>
            <a:r>
              <a:rPr lang="en-US" sz="2400" dirty="0" smtClean="0">
                <a:solidFill>
                  <a:schemeClr val="tx2"/>
                </a:solidFill>
                <a:latin typeface="Times New Roman" panose="02020603050405020304" pitchFamily="18" charset="0"/>
                <a:cs typeface="Times New Roman" panose="02020603050405020304" pitchFamily="18" charset="0"/>
              </a:rPr>
              <a:t>and symptoms of central </a:t>
            </a:r>
            <a:r>
              <a:rPr lang="en-US" sz="2400" dirty="0">
                <a:solidFill>
                  <a:schemeClr val="tx2"/>
                </a:solidFill>
                <a:latin typeface="Times New Roman" panose="02020603050405020304" pitchFamily="18" charset="0"/>
                <a:cs typeface="Times New Roman" panose="02020603050405020304" pitchFamily="18" charset="0"/>
              </a:rPr>
              <a:t>nervous system (CNS) involvement, such as </a:t>
            </a:r>
            <a:r>
              <a:rPr lang="en-US" sz="2400" dirty="0" smtClean="0">
                <a:solidFill>
                  <a:schemeClr val="tx2"/>
                </a:solidFill>
                <a:latin typeface="Times New Roman" panose="02020603050405020304" pitchFamily="18" charset="0"/>
                <a:cs typeface="Times New Roman" panose="02020603050405020304" pitchFamily="18" charset="0"/>
              </a:rPr>
              <a:t>convulsion and/or </a:t>
            </a:r>
            <a:r>
              <a:rPr lang="en-US" sz="2400" dirty="0">
                <a:solidFill>
                  <a:schemeClr val="tx2"/>
                </a:solidFill>
                <a:latin typeface="Times New Roman" panose="02020603050405020304" pitchFamily="18" charset="0"/>
                <a:cs typeface="Times New Roman" panose="02020603050405020304" pitchFamily="18" charset="0"/>
              </a:rPr>
              <a:t>coma. This has generally been shown to be </a:t>
            </a:r>
            <a:r>
              <a:rPr lang="en-US" sz="2400" dirty="0" smtClean="0">
                <a:solidFill>
                  <a:schemeClr val="tx2"/>
                </a:solidFill>
                <a:latin typeface="Times New Roman" panose="02020603050405020304" pitchFamily="18" charset="0"/>
                <a:cs typeface="Times New Roman" panose="02020603050405020304" pitchFamily="18" charset="0"/>
              </a:rPr>
              <a:t>encephalopathy, not encephalitis</a:t>
            </a:r>
            <a:r>
              <a:rPr lang="en-US" sz="2400" dirty="0">
                <a:solidFill>
                  <a:schemeClr val="tx2"/>
                </a:solidFill>
                <a:latin typeface="Times New Roman" panose="02020603050405020304" pitchFamily="18" charset="0"/>
                <a:cs typeface="Times New Roman" panose="02020603050405020304" pitchFamily="18" charset="0"/>
              </a:rPr>
              <a:t>, which may be </a:t>
            </a:r>
            <a:r>
              <a:rPr lang="en-US" sz="2400" dirty="0" smtClean="0">
                <a:solidFill>
                  <a:schemeClr val="tx2"/>
                </a:solidFill>
                <a:latin typeface="Times New Roman" panose="02020603050405020304" pitchFamily="18" charset="0"/>
                <a:cs typeface="Times New Roman" panose="02020603050405020304" pitchFamily="18" charset="0"/>
              </a:rPr>
              <a:t>a result </a:t>
            </a:r>
            <a:r>
              <a:rPr lang="en-US" sz="2400" dirty="0">
                <a:solidFill>
                  <a:schemeClr val="tx2"/>
                </a:solidFill>
                <a:latin typeface="Times New Roman" panose="02020603050405020304" pitchFamily="18" charset="0"/>
                <a:cs typeface="Times New Roman" panose="02020603050405020304" pitchFamily="18" charset="0"/>
              </a:rPr>
              <a:t>of intracranial H</a:t>
            </a:r>
            <a:r>
              <a:rPr lang="en-US" sz="2400" dirty="0" smtClean="0">
                <a:solidFill>
                  <a:schemeClr val="tx2"/>
                </a:solidFill>
                <a:latin typeface="Times New Roman" panose="02020603050405020304" pitchFamily="18" charset="0"/>
                <a:cs typeface="Times New Roman" panose="02020603050405020304" pitchFamily="18" charset="0"/>
              </a:rPr>
              <a:t>emorrhage or Occlusion associated </a:t>
            </a:r>
            <a:r>
              <a:rPr lang="en-US" sz="2400" dirty="0">
                <a:solidFill>
                  <a:schemeClr val="tx2"/>
                </a:solidFill>
                <a:latin typeface="Times New Roman" panose="02020603050405020304" pitchFamily="18" charset="0"/>
                <a:cs typeface="Times New Roman" panose="02020603050405020304" pitchFamily="18" charset="0"/>
              </a:rPr>
              <a:t>with DIC or hyponatremia</a:t>
            </a:r>
            <a:r>
              <a:rPr lang="en-US" sz="2400" dirty="0" smtClean="0">
                <a:solidFill>
                  <a:schemeClr val="tx2"/>
                </a:solidFill>
                <a:latin typeface="Times New Roman" panose="02020603050405020304" pitchFamily="18" charset="0"/>
                <a:cs typeface="Times New Roman" panose="02020603050405020304" pitchFamily="18" charset="0"/>
              </a:rPr>
              <a:t>.</a:t>
            </a:r>
          </a:p>
          <a:p>
            <a:pPr algn="just"/>
            <a:endParaRPr lang="en-US" sz="2400" dirty="0">
              <a:solidFill>
                <a:schemeClr val="tx2"/>
              </a:solidFill>
              <a:latin typeface="Times New Roman" panose="02020603050405020304" pitchFamily="18" charset="0"/>
              <a:cs typeface="Times New Roman" panose="02020603050405020304" pitchFamily="18" charset="0"/>
            </a:endParaRPr>
          </a:p>
          <a:p>
            <a:pPr algn="just"/>
            <a:r>
              <a:rPr lang="en-US" sz="2400" dirty="0">
                <a:solidFill>
                  <a:schemeClr val="tx2"/>
                </a:solidFill>
                <a:latin typeface="Times New Roman" panose="02020603050405020304" pitchFamily="18" charset="0"/>
                <a:cs typeface="Times New Roman" panose="02020603050405020304" pitchFamily="18" charset="0"/>
              </a:rPr>
              <a:t>Most of the patients with encephalopathy are reported to have </a:t>
            </a:r>
            <a:r>
              <a:rPr lang="en-US" sz="2400" dirty="0" smtClean="0">
                <a:solidFill>
                  <a:schemeClr val="tx2"/>
                </a:solidFill>
                <a:latin typeface="Times New Roman" panose="02020603050405020304" pitchFamily="18" charset="0"/>
                <a:cs typeface="Times New Roman" panose="02020603050405020304" pitchFamily="18" charset="0"/>
              </a:rPr>
              <a:t>hepatic encephalopathy</a:t>
            </a:r>
            <a:r>
              <a:rPr lang="en-US" sz="2400" dirty="0">
                <a:solidFill>
                  <a:schemeClr val="tx2"/>
                </a:solidFill>
                <a:latin typeface="Times New Roman" panose="02020603050405020304" pitchFamily="18" charset="0"/>
                <a:cs typeface="Times New Roman" panose="02020603050405020304" pitchFamily="18" charset="0"/>
              </a:rPr>
              <a:t>. The principal treatment of encephalopathy is to </a:t>
            </a:r>
            <a:r>
              <a:rPr lang="en-US" sz="2400" dirty="0" smtClean="0">
                <a:solidFill>
                  <a:schemeClr val="tx2"/>
                </a:solidFill>
                <a:latin typeface="Times New Roman" panose="02020603050405020304" pitchFamily="18" charset="0"/>
                <a:cs typeface="Times New Roman" panose="02020603050405020304" pitchFamily="18" charset="0"/>
              </a:rPr>
              <a:t>prevent the </a:t>
            </a:r>
            <a:r>
              <a:rPr lang="en-US" sz="2400" dirty="0">
                <a:solidFill>
                  <a:schemeClr val="tx2"/>
                </a:solidFill>
                <a:latin typeface="Times New Roman" panose="02020603050405020304" pitchFamily="18" charset="0"/>
                <a:cs typeface="Times New Roman" panose="02020603050405020304" pitchFamily="18" charset="0"/>
              </a:rPr>
              <a:t>increase of intracranial pressure (ICP). Radiological imaging of </a:t>
            </a:r>
            <a:r>
              <a:rPr lang="en-US" sz="2400" dirty="0" smtClean="0">
                <a:solidFill>
                  <a:schemeClr val="tx2"/>
                </a:solidFill>
                <a:latin typeface="Times New Roman" panose="02020603050405020304" pitchFamily="18" charset="0"/>
                <a:cs typeface="Times New Roman" panose="02020603050405020304" pitchFamily="18" charset="0"/>
              </a:rPr>
              <a:t>the brain </a:t>
            </a:r>
            <a:r>
              <a:rPr lang="en-US" sz="2400" dirty="0">
                <a:solidFill>
                  <a:schemeClr val="tx2"/>
                </a:solidFill>
                <a:latin typeface="Times New Roman" panose="02020603050405020304" pitchFamily="18" charset="0"/>
                <a:cs typeface="Times New Roman" panose="02020603050405020304" pitchFamily="18" charset="0"/>
              </a:rPr>
              <a:t>(CT scan or MRI) is recommended if available to rule out </a:t>
            </a:r>
            <a:r>
              <a:rPr lang="en-US" sz="2400" dirty="0" smtClean="0">
                <a:solidFill>
                  <a:schemeClr val="tx2"/>
                </a:solidFill>
                <a:latin typeface="Times New Roman" panose="02020603050405020304" pitchFamily="18" charset="0"/>
                <a:cs typeface="Times New Roman" panose="02020603050405020304" pitchFamily="18" charset="0"/>
              </a:rPr>
              <a:t>intracranial hemorrhage</a:t>
            </a:r>
            <a:r>
              <a:rPr lang="en-US" sz="2400" dirty="0">
                <a:solidFill>
                  <a:schemeClr val="tx2"/>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338117599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229600" cy="610820"/>
          </a:xfrm>
        </p:spPr>
        <p:txBody>
          <a:bodyPr>
            <a:noAutofit/>
          </a:bodyPr>
          <a:lstStyle/>
          <a:p>
            <a:pPr algn="l"/>
            <a:r>
              <a:rPr lang="en-US" sz="4000" b="1" dirty="0">
                <a:solidFill>
                  <a:schemeClr val="bg1"/>
                </a:solidFill>
                <a:latin typeface="Times New Roman" panose="02020603050405020304" pitchFamily="18" charset="0"/>
                <a:cs typeface="Times New Roman" panose="02020603050405020304" pitchFamily="18" charset="0"/>
              </a:rPr>
              <a:t>Management of encephalopathy:</a:t>
            </a:r>
          </a:p>
        </p:txBody>
      </p:sp>
      <p:sp>
        <p:nvSpPr>
          <p:cNvPr id="3" name="Content Placeholder 2"/>
          <p:cNvSpPr>
            <a:spLocks noGrp="1"/>
          </p:cNvSpPr>
          <p:nvPr>
            <p:ph idx="1"/>
          </p:nvPr>
        </p:nvSpPr>
        <p:spPr>
          <a:xfrm>
            <a:off x="222160" y="990601"/>
            <a:ext cx="8751194" cy="4982860"/>
          </a:xfrm>
        </p:spPr>
        <p:txBody>
          <a:bodyPr>
            <a:noAutofit/>
          </a:bodyPr>
          <a:lstStyle/>
          <a:p>
            <a:pPr marL="0" indent="0" algn="just">
              <a:buNone/>
            </a:pPr>
            <a:r>
              <a:rPr lang="en-US" sz="2800" b="1" dirty="0" smtClean="0">
                <a:solidFill>
                  <a:srgbClr val="FF0000"/>
                </a:solidFill>
                <a:latin typeface="Times New Roman" panose="02020603050405020304" pitchFamily="18" charset="0"/>
                <a:cs typeface="Times New Roman" panose="02020603050405020304" pitchFamily="18" charset="0"/>
              </a:rPr>
              <a:t>Maintain </a:t>
            </a:r>
            <a:r>
              <a:rPr lang="en-US" sz="2800" b="1" dirty="0">
                <a:solidFill>
                  <a:srgbClr val="FF0000"/>
                </a:solidFill>
                <a:latin typeface="Times New Roman" panose="02020603050405020304" pitchFamily="18" charset="0"/>
                <a:cs typeface="Times New Roman" panose="02020603050405020304" pitchFamily="18" charset="0"/>
              </a:rPr>
              <a:t>adequate airway oxygenation with oxygen therapy. </a:t>
            </a:r>
            <a:r>
              <a:rPr lang="en-US" sz="2800" b="1" dirty="0" smtClean="0">
                <a:solidFill>
                  <a:srgbClr val="FF0000"/>
                </a:solidFill>
                <a:latin typeface="Times New Roman" panose="02020603050405020304" pitchFamily="18" charset="0"/>
                <a:cs typeface="Times New Roman" panose="02020603050405020304" pitchFamily="18" charset="0"/>
              </a:rPr>
              <a:t>ICP </a:t>
            </a:r>
            <a:r>
              <a:rPr lang="en-US" sz="2800" b="1" dirty="0">
                <a:solidFill>
                  <a:srgbClr val="FF0000"/>
                </a:solidFill>
                <a:latin typeface="Times New Roman" panose="02020603050405020304" pitchFamily="18" charset="0"/>
                <a:cs typeface="Times New Roman" panose="02020603050405020304" pitchFamily="18" charset="0"/>
              </a:rPr>
              <a:t>by the </a:t>
            </a:r>
            <a:r>
              <a:rPr lang="en-US" sz="2800" b="1" dirty="0" smtClean="0">
                <a:solidFill>
                  <a:srgbClr val="FF0000"/>
                </a:solidFill>
                <a:latin typeface="Times New Roman" panose="02020603050405020304" pitchFamily="18" charset="0"/>
                <a:cs typeface="Times New Roman" panose="02020603050405020304" pitchFamily="18" charset="0"/>
              </a:rPr>
              <a:t>following  measures:</a:t>
            </a:r>
          </a:p>
          <a:p>
            <a:pPr marL="0" indent="0" algn="just">
              <a:buNone/>
            </a:pPr>
            <a:endParaRPr lang="en-US" sz="2400" dirty="0">
              <a:solidFill>
                <a:srgbClr val="00B0F0"/>
              </a:solidFill>
              <a:latin typeface="Times New Roman" panose="02020603050405020304" pitchFamily="18" charset="0"/>
              <a:cs typeface="Times New Roman" panose="02020603050405020304" pitchFamily="18" charset="0"/>
            </a:endParaRPr>
          </a:p>
          <a:p>
            <a:pPr algn="just"/>
            <a:r>
              <a:rPr lang="en-US" sz="2600" dirty="0">
                <a:solidFill>
                  <a:schemeClr val="tx2"/>
                </a:solidFill>
                <a:latin typeface="Times New Roman" panose="02020603050405020304" pitchFamily="18" charset="0"/>
                <a:cs typeface="Times New Roman" panose="02020603050405020304" pitchFamily="18" charset="0"/>
              </a:rPr>
              <a:t>G</a:t>
            </a:r>
            <a:r>
              <a:rPr lang="en-US" sz="2600" dirty="0" smtClean="0">
                <a:solidFill>
                  <a:schemeClr val="tx2"/>
                </a:solidFill>
                <a:latin typeface="Times New Roman" panose="02020603050405020304" pitchFamily="18" charset="0"/>
                <a:cs typeface="Times New Roman" panose="02020603050405020304" pitchFamily="18" charset="0"/>
              </a:rPr>
              <a:t>ive </a:t>
            </a:r>
            <a:r>
              <a:rPr lang="en-US" sz="2600" dirty="0">
                <a:solidFill>
                  <a:schemeClr val="tx2"/>
                </a:solidFill>
                <a:latin typeface="Times New Roman" panose="02020603050405020304" pitchFamily="18" charset="0"/>
                <a:cs typeface="Times New Roman" panose="02020603050405020304" pitchFamily="18" charset="0"/>
              </a:rPr>
              <a:t>minimal IV fluid </a:t>
            </a:r>
            <a:r>
              <a:rPr lang="en-US" sz="2600" dirty="0" smtClean="0">
                <a:solidFill>
                  <a:schemeClr val="tx2"/>
                </a:solidFill>
                <a:latin typeface="Times New Roman" panose="02020603050405020304" pitchFamily="18" charset="0"/>
                <a:cs typeface="Times New Roman" panose="02020603050405020304" pitchFamily="18" charset="0"/>
              </a:rPr>
              <a:t>. ideally  </a:t>
            </a:r>
            <a:r>
              <a:rPr lang="en-US" sz="2600" dirty="0">
                <a:solidFill>
                  <a:schemeClr val="tx2"/>
                </a:solidFill>
                <a:latin typeface="Times New Roman" panose="02020603050405020304" pitchFamily="18" charset="0"/>
                <a:cs typeface="Times New Roman" panose="02020603050405020304" pitchFamily="18" charset="0"/>
              </a:rPr>
              <a:t>IV fluid should not be &gt;80% fluid maintenance</a:t>
            </a:r>
            <a:r>
              <a:rPr lang="en-US" sz="2600" dirty="0" smtClean="0">
                <a:solidFill>
                  <a:schemeClr val="tx2"/>
                </a:solidFill>
                <a:latin typeface="Times New Roman" panose="02020603050405020304" pitchFamily="18" charset="0"/>
                <a:cs typeface="Times New Roman" panose="02020603050405020304" pitchFamily="18" charset="0"/>
              </a:rPr>
              <a:t>.</a:t>
            </a:r>
            <a:endParaRPr lang="en-US" sz="2600" dirty="0">
              <a:solidFill>
                <a:schemeClr val="tx2"/>
              </a:solidFill>
              <a:latin typeface="Times New Roman" panose="02020603050405020304" pitchFamily="18" charset="0"/>
              <a:cs typeface="Times New Roman" panose="02020603050405020304" pitchFamily="18" charset="0"/>
            </a:endParaRPr>
          </a:p>
          <a:p>
            <a:pPr algn="just"/>
            <a:r>
              <a:rPr lang="en-US" sz="2600" dirty="0">
                <a:solidFill>
                  <a:schemeClr val="tx2"/>
                </a:solidFill>
                <a:latin typeface="Times New Roman" panose="02020603050405020304" pitchFamily="18" charset="0"/>
                <a:cs typeface="Times New Roman" panose="02020603050405020304" pitchFamily="18" charset="0"/>
              </a:rPr>
              <a:t>A</a:t>
            </a:r>
            <a:r>
              <a:rPr lang="en-US" sz="2600" dirty="0" smtClean="0">
                <a:solidFill>
                  <a:schemeClr val="tx2"/>
                </a:solidFill>
                <a:latin typeface="Times New Roman" panose="02020603050405020304" pitchFamily="18" charset="0"/>
                <a:cs typeface="Times New Roman" panose="02020603050405020304" pitchFamily="18" charset="0"/>
              </a:rPr>
              <a:t>dminister </a:t>
            </a:r>
            <a:r>
              <a:rPr lang="en-US" sz="2600" dirty="0">
                <a:solidFill>
                  <a:schemeClr val="tx2"/>
                </a:solidFill>
                <a:latin typeface="Times New Roman" panose="02020603050405020304" pitchFamily="18" charset="0"/>
                <a:cs typeface="Times New Roman" panose="02020603050405020304" pitchFamily="18" charset="0"/>
              </a:rPr>
              <a:t>a diuretic if indicated in </a:t>
            </a:r>
            <a:r>
              <a:rPr lang="en-US" sz="2600" dirty="0" smtClean="0">
                <a:solidFill>
                  <a:schemeClr val="tx2"/>
                </a:solidFill>
                <a:latin typeface="Times New Roman" panose="02020603050405020304" pitchFamily="18" charset="0"/>
                <a:cs typeface="Times New Roman" panose="02020603050405020304" pitchFamily="18" charset="0"/>
              </a:rPr>
              <a:t>cases </a:t>
            </a:r>
            <a:r>
              <a:rPr lang="en-US" sz="2600" dirty="0">
                <a:solidFill>
                  <a:schemeClr val="tx2"/>
                </a:solidFill>
                <a:latin typeface="Times New Roman" panose="02020603050405020304" pitchFamily="18" charset="0"/>
                <a:cs typeface="Times New Roman" panose="02020603050405020304" pitchFamily="18" charset="0"/>
              </a:rPr>
              <a:t>of </a:t>
            </a:r>
            <a:r>
              <a:rPr lang="en-US" sz="2600" dirty="0" smtClean="0">
                <a:solidFill>
                  <a:schemeClr val="tx2"/>
                </a:solidFill>
                <a:latin typeface="Times New Roman" panose="02020603050405020304" pitchFamily="18" charset="0"/>
                <a:cs typeface="Times New Roman" panose="02020603050405020304" pitchFamily="18" charset="0"/>
              </a:rPr>
              <a:t>fluid overload</a:t>
            </a:r>
            <a:r>
              <a:rPr lang="en-US" sz="2600" dirty="0">
                <a:solidFill>
                  <a:schemeClr val="tx2"/>
                </a:solidFill>
                <a:latin typeface="Times New Roman" panose="02020603050405020304" pitchFamily="18" charset="0"/>
                <a:cs typeface="Times New Roman" panose="02020603050405020304" pitchFamily="18" charset="0"/>
              </a:rPr>
              <a:t>.</a:t>
            </a:r>
          </a:p>
          <a:p>
            <a:pPr algn="just"/>
            <a:r>
              <a:rPr lang="en-US" sz="2600" dirty="0">
                <a:solidFill>
                  <a:schemeClr val="tx2"/>
                </a:solidFill>
                <a:latin typeface="Times New Roman" panose="02020603050405020304" pitchFamily="18" charset="0"/>
                <a:cs typeface="Times New Roman" panose="02020603050405020304" pitchFamily="18" charset="0"/>
              </a:rPr>
              <a:t>P</a:t>
            </a:r>
            <a:r>
              <a:rPr lang="en-US" sz="2600" dirty="0" smtClean="0">
                <a:solidFill>
                  <a:schemeClr val="tx2"/>
                </a:solidFill>
                <a:latin typeface="Times New Roman" panose="02020603050405020304" pitchFamily="18" charset="0"/>
                <a:cs typeface="Times New Roman" panose="02020603050405020304" pitchFamily="18" charset="0"/>
              </a:rPr>
              <a:t>ositioning </a:t>
            </a:r>
            <a:r>
              <a:rPr lang="en-US" sz="2600" dirty="0">
                <a:solidFill>
                  <a:schemeClr val="tx2"/>
                </a:solidFill>
                <a:latin typeface="Times New Roman" panose="02020603050405020304" pitchFamily="18" charset="0"/>
                <a:cs typeface="Times New Roman" panose="02020603050405020304" pitchFamily="18" charset="0"/>
              </a:rPr>
              <a:t>of the patient must be with the head up by 30 degrees.</a:t>
            </a:r>
          </a:p>
          <a:p>
            <a:pPr algn="just"/>
            <a:r>
              <a:rPr lang="en-US" sz="2600" dirty="0">
                <a:solidFill>
                  <a:schemeClr val="tx2"/>
                </a:solidFill>
                <a:latin typeface="Times New Roman" panose="02020603050405020304" pitchFamily="18" charset="0"/>
                <a:cs typeface="Times New Roman" panose="02020603050405020304" pitchFamily="18" charset="0"/>
              </a:rPr>
              <a:t>E</a:t>
            </a:r>
            <a:r>
              <a:rPr lang="en-US" sz="2600" dirty="0" smtClean="0">
                <a:solidFill>
                  <a:schemeClr val="tx2"/>
                </a:solidFill>
                <a:latin typeface="Times New Roman" panose="02020603050405020304" pitchFamily="18" charset="0"/>
                <a:cs typeface="Times New Roman" panose="02020603050405020304" pitchFamily="18" charset="0"/>
              </a:rPr>
              <a:t>arly </a:t>
            </a:r>
            <a:r>
              <a:rPr lang="en-US" sz="2600" dirty="0">
                <a:solidFill>
                  <a:schemeClr val="tx2"/>
                </a:solidFill>
                <a:latin typeface="Times New Roman" panose="02020603050405020304" pitchFamily="18" charset="0"/>
                <a:cs typeface="Times New Roman" panose="02020603050405020304" pitchFamily="18" charset="0"/>
              </a:rPr>
              <a:t>intubation to avoid hypercarbia and to protect the airway.</a:t>
            </a:r>
          </a:p>
          <a:p>
            <a:pPr algn="just"/>
            <a:r>
              <a:rPr lang="en-US" sz="2600" dirty="0">
                <a:solidFill>
                  <a:schemeClr val="tx2"/>
                </a:solidFill>
                <a:latin typeface="Times New Roman" panose="02020603050405020304" pitchFamily="18" charset="0"/>
                <a:cs typeface="Times New Roman" panose="02020603050405020304" pitchFamily="18" charset="0"/>
              </a:rPr>
              <a:t>M</a:t>
            </a:r>
            <a:r>
              <a:rPr lang="en-US" sz="2600" dirty="0" smtClean="0">
                <a:solidFill>
                  <a:schemeClr val="tx2"/>
                </a:solidFill>
                <a:latin typeface="Times New Roman" panose="02020603050405020304" pitchFamily="18" charset="0"/>
                <a:cs typeface="Times New Roman" panose="02020603050405020304" pitchFamily="18" charset="0"/>
              </a:rPr>
              <a:t>ay </a:t>
            </a:r>
            <a:r>
              <a:rPr lang="en-US" sz="2600" dirty="0">
                <a:solidFill>
                  <a:schemeClr val="tx2"/>
                </a:solidFill>
                <a:latin typeface="Times New Roman" panose="02020603050405020304" pitchFamily="18" charset="0"/>
                <a:cs typeface="Times New Roman" panose="02020603050405020304" pitchFamily="18" charset="0"/>
              </a:rPr>
              <a:t>consider steroid to reduce ICP. Dexamethasone 0.15 </a:t>
            </a:r>
            <a:r>
              <a:rPr lang="en-US" sz="2600" dirty="0" smtClean="0">
                <a:solidFill>
                  <a:schemeClr val="tx2"/>
                </a:solidFill>
                <a:latin typeface="Times New Roman" panose="02020603050405020304" pitchFamily="18" charset="0"/>
                <a:cs typeface="Times New Roman" panose="02020603050405020304" pitchFamily="18" charset="0"/>
              </a:rPr>
              <a:t>mg/kg/dose IV </a:t>
            </a:r>
            <a:r>
              <a:rPr lang="en-US" sz="2600" dirty="0">
                <a:solidFill>
                  <a:schemeClr val="tx2"/>
                </a:solidFill>
                <a:latin typeface="Times New Roman" panose="02020603050405020304" pitchFamily="18" charset="0"/>
                <a:cs typeface="Times New Roman" panose="02020603050405020304" pitchFamily="18" charset="0"/>
              </a:rPr>
              <a:t>to be administered every 6–8 hours</a:t>
            </a:r>
            <a:r>
              <a:rPr lang="en-US" sz="2600" dirty="0" smtClean="0">
                <a:solidFill>
                  <a:schemeClr val="tx2"/>
                </a:solidFill>
                <a:latin typeface="Times New Roman" panose="02020603050405020304" pitchFamily="18" charset="0"/>
                <a:cs typeface="Times New Roman" panose="02020603050405020304" pitchFamily="18" charset="0"/>
              </a:rPr>
              <a:t>.</a:t>
            </a:r>
            <a:endParaRPr lang="en-US" sz="26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57034480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553" y="339935"/>
            <a:ext cx="8229600" cy="610820"/>
          </a:xfrm>
        </p:spPr>
        <p:txBody>
          <a:bodyPr>
            <a:noAutofit/>
          </a:bodyPr>
          <a:lstStyle/>
          <a:p>
            <a:pPr algn="l"/>
            <a:r>
              <a:rPr lang="en-US" sz="4000" b="1" dirty="0">
                <a:solidFill>
                  <a:schemeClr val="bg1"/>
                </a:solidFill>
                <a:latin typeface="Times New Roman" panose="02020603050405020304" pitchFamily="18" charset="0"/>
                <a:cs typeface="Times New Roman" panose="02020603050405020304" pitchFamily="18" charset="0"/>
              </a:rPr>
              <a:t>Some Important </a:t>
            </a:r>
            <a:r>
              <a:rPr lang="en-US" sz="4000" b="1" dirty="0" smtClean="0">
                <a:solidFill>
                  <a:schemeClr val="bg1"/>
                </a:solidFill>
                <a:latin typeface="Times New Roman" panose="02020603050405020304" pitchFamily="18" charset="0"/>
                <a:cs typeface="Times New Roman" panose="02020603050405020304" pitchFamily="18" charset="0"/>
              </a:rPr>
              <a:t>Notes: Pitfalls</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219200"/>
            <a:ext cx="8458200" cy="5181600"/>
          </a:xfrm>
        </p:spPr>
        <p:txBody>
          <a:bodyPr>
            <a:noAutofit/>
          </a:bodyPr>
          <a:lstStyle/>
          <a:p>
            <a:pPr algn="just">
              <a:lnSpc>
                <a:spcPct val="150000"/>
              </a:lnSpc>
            </a:pPr>
            <a:r>
              <a:rPr lang="en-US" sz="2600" dirty="0" smtClean="0">
                <a:solidFill>
                  <a:schemeClr val="tx2"/>
                </a:solidFill>
                <a:latin typeface="Times New Roman" panose="02020603050405020304" pitchFamily="18" charset="0"/>
                <a:cs typeface="Times New Roman" panose="02020603050405020304" pitchFamily="18" charset="0"/>
              </a:rPr>
              <a:t>Failure </a:t>
            </a:r>
            <a:r>
              <a:rPr lang="en-US" sz="2600" dirty="0">
                <a:solidFill>
                  <a:schemeClr val="tx2"/>
                </a:solidFill>
                <a:latin typeface="Times New Roman" panose="02020603050405020304" pitchFamily="18" charset="0"/>
                <a:cs typeface="Times New Roman" panose="02020603050405020304" pitchFamily="18" charset="0"/>
              </a:rPr>
              <a:t>to suspect dengue infection in febrile patients with a history of travel to </a:t>
            </a:r>
            <a:r>
              <a:rPr lang="en-US" sz="2600" dirty="0" smtClean="0">
                <a:solidFill>
                  <a:schemeClr val="tx2"/>
                </a:solidFill>
                <a:latin typeface="Times New Roman" panose="02020603050405020304" pitchFamily="18" charset="0"/>
                <a:cs typeface="Times New Roman" panose="02020603050405020304" pitchFamily="18" charset="0"/>
              </a:rPr>
              <a:t>dengue endemic </a:t>
            </a:r>
            <a:r>
              <a:rPr lang="en-US" sz="2600" dirty="0">
                <a:solidFill>
                  <a:schemeClr val="tx2"/>
                </a:solidFill>
                <a:latin typeface="Times New Roman" panose="02020603050405020304" pitchFamily="18" charset="0"/>
                <a:cs typeface="Times New Roman" panose="02020603050405020304" pitchFamily="18" charset="0"/>
              </a:rPr>
              <a:t>areas within 2 weeks of the onset of illness.</a:t>
            </a:r>
          </a:p>
          <a:p>
            <a:pPr algn="just">
              <a:lnSpc>
                <a:spcPct val="150000"/>
              </a:lnSpc>
            </a:pPr>
            <a:r>
              <a:rPr lang="en-US" sz="2600" dirty="0">
                <a:solidFill>
                  <a:schemeClr val="tx2"/>
                </a:solidFill>
                <a:latin typeface="Times New Roman" panose="02020603050405020304" pitchFamily="18" charset="0"/>
                <a:cs typeface="Times New Roman" panose="02020603050405020304" pitchFamily="18" charset="0"/>
              </a:rPr>
              <a:t>Failures to suspect, identify, and treat other possible diseases such as meningitis or malaria.</a:t>
            </a:r>
          </a:p>
          <a:p>
            <a:pPr algn="just">
              <a:lnSpc>
                <a:spcPct val="150000"/>
              </a:lnSpc>
            </a:pPr>
            <a:r>
              <a:rPr lang="en-US" sz="2600" dirty="0">
                <a:solidFill>
                  <a:schemeClr val="tx2"/>
                </a:solidFill>
                <a:latin typeface="Times New Roman" panose="02020603050405020304" pitchFamily="18" charset="0"/>
                <a:cs typeface="Times New Roman" panose="02020603050405020304" pitchFamily="18" charset="0"/>
              </a:rPr>
              <a:t>Failure to admit patients with signs and symptoms of intravascular volume loss for intravenous hydration</a:t>
            </a:r>
            <a:r>
              <a:rPr lang="en-US" sz="2600" dirty="0" smtClean="0">
                <a:solidFill>
                  <a:schemeClr val="tx2"/>
                </a:solidFill>
                <a:latin typeface="Times New Roman" panose="02020603050405020304" pitchFamily="18" charset="0"/>
                <a:cs typeface="Times New Roman" panose="02020603050405020304" pitchFamily="18" charset="0"/>
              </a:rPr>
              <a:t>.</a:t>
            </a:r>
            <a:endParaRPr lang="en-US" sz="26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12470738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553" y="339935"/>
            <a:ext cx="8229600" cy="610820"/>
          </a:xfrm>
        </p:spPr>
        <p:txBody>
          <a:bodyPr>
            <a:noAutofit/>
          </a:bodyPr>
          <a:lstStyle/>
          <a:p>
            <a:pPr algn="l"/>
            <a:r>
              <a:rPr lang="en-US" sz="4000" b="1" dirty="0">
                <a:solidFill>
                  <a:schemeClr val="bg1"/>
                </a:solidFill>
                <a:latin typeface="Times New Roman" panose="02020603050405020304" pitchFamily="18" charset="0"/>
                <a:cs typeface="Times New Roman" panose="02020603050405020304" pitchFamily="18" charset="0"/>
              </a:rPr>
              <a:t>Some Important </a:t>
            </a:r>
            <a:r>
              <a:rPr lang="en-US" sz="4000" b="1" dirty="0" smtClean="0">
                <a:solidFill>
                  <a:schemeClr val="bg1"/>
                </a:solidFill>
                <a:latin typeface="Times New Roman" panose="02020603050405020304" pitchFamily="18" charset="0"/>
                <a:cs typeface="Times New Roman" panose="02020603050405020304" pitchFamily="18" charset="0"/>
              </a:rPr>
              <a:t>Notes: Pitfalls</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Autofit/>
          </a:bodyPr>
          <a:lstStyle/>
          <a:p>
            <a:pPr algn="just">
              <a:lnSpc>
                <a:spcPct val="150000"/>
              </a:lnSpc>
            </a:pPr>
            <a:r>
              <a:rPr lang="en-US" sz="2600" dirty="0" smtClean="0">
                <a:solidFill>
                  <a:schemeClr val="tx2"/>
                </a:solidFill>
                <a:latin typeface="Times New Roman" panose="02020603050405020304" pitchFamily="18" charset="0"/>
                <a:cs typeface="Times New Roman" panose="02020603050405020304" pitchFamily="18" charset="0"/>
              </a:rPr>
              <a:t>Failure </a:t>
            </a:r>
            <a:r>
              <a:rPr lang="en-US" sz="2600" dirty="0">
                <a:solidFill>
                  <a:schemeClr val="tx2"/>
                </a:solidFill>
                <a:latin typeface="Times New Roman" panose="02020603050405020304" pitchFamily="18" charset="0"/>
                <a:cs typeface="Times New Roman" panose="02020603050405020304" pitchFamily="18" charset="0"/>
              </a:rPr>
              <a:t>to administer appropriate fluids to patients with dengue hemorrhagic fever </a:t>
            </a:r>
            <a:r>
              <a:rPr lang="en-US" sz="2600" dirty="0" smtClean="0">
                <a:solidFill>
                  <a:schemeClr val="tx2"/>
                </a:solidFill>
                <a:latin typeface="Times New Roman" panose="02020603050405020304" pitchFamily="18" charset="0"/>
                <a:cs typeface="Times New Roman" panose="02020603050405020304" pitchFamily="18" charset="0"/>
              </a:rPr>
              <a:t>or dengue </a:t>
            </a:r>
            <a:r>
              <a:rPr lang="en-US" sz="2600" dirty="0">
                <a:solidFill>
                  <a:schemeClr val="tx2"/>
                </a:solidFill>
                <a:latin typeface="Times New Roman" panose="02020603050405020304" pitchFamily="18" charset="0"/>
                <a:cs typeface="Times New Roman" panose="02020603050405020304" pitchFamily="18" charset="0"/>
              </a:rPr>
              <a:t>shock syndrome (moderate and severe) in proper rate.</a:t>
            </a:r>
          </a:p>
          <a:p>
            <a:pPr algn="just">
              <a:lnSpc>
                <a:spcPct val="150000"/>
              </a:lnSpc>
            </a:pPr>
            <a:r>
              <a:rPr lang="en-US" sz="2600" dirty="0">
                <a:solidFill>
                  <a:schemeClr val="tx2"/>
                </a:solidFill>
                <a:latin typeface="Times New Roman" panose="02020603050405020304" pitchFamily="18" charset="0"/>
                <a:cs typeface="Times New Roman" panose="02020603050405020304" pitchFamily="18" charset="0"/>
              </a:rPr>
              <a:t>Failure to refer or transfer potentially critical or critical patients to better facility in time.</a:t>
            </a:r>
          </a:p>
          <a:p>
            <a:pPr algn="just">
              <a:lnSpc>
                <a:spcPct val="150000"/>
              </a:lnSpc>
            </a:pPr>
            <a:r>
              <a:rPr lang="en-US" sz="2600" dirty="0">
                <a:solidFill>
                  <a:schemeClr val="tx2"/>
                </a:solidFill>
                <a:latin typeface="Times New Roman" panose="02020603050405020304" pitchFamily="18" charset="0"/>
                <a:cs typeface="Times New Roman" panose="02020603050405020304" pitchFamily="18" charset="0"/>
              </a:rPr>
              <a:t>Failure to notify public health authorities about suspected cases of dengue infection.</a:t>
            </a:r>
          </a:p>
        </p:txBody>
      </p:sp>
    </p:spTree>
    <p:extLst>
      <p:ext uri="{BB962C8B-B14F-4D97-AF65-F5344CB8AC3E}">
        <p14:creationId xmlns:p14="http://schemas.microsoft.com/office/powerpoint/2010/main" xmlns="" val="312470738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145" y="288420"/>
            <a:ext cx="8229600" cy="610820"/>
          </a:xfrm>
        </p:spPr>
        <p:txBody>
          <a:bodyPr>
            <a:noAutofit/>
          </a:bodyPr>
          <a:lstStyle/>
          <a:p>
            <a:pPr algn="l"/>
            <a:r>
              <a:rPr lang="en-US" sz="4000" b="1" dirty="0">
                <a:solidFill>
                  <a:schemeClr val="bg1"/>
                </a:solidFill>
                <a:latin typeface="Times New Roman" panose="02020603050405020304" pitchFamily="18" charset="0"/>
                <a:cs typeface="Times New Roman" panose="02020603050405020304" pitchFamily="18" charset="0"/>
              </a:rPr>
              <a:t>Some Important Notes</a:t>
            </a:r>
            <a:r>
              <a:rPr lang="en-US" sz="4000" b="1" dirty="0" smtClean="0">
                <a:solidFill>
                  <a:schemeClr val="bg1"/>
                </a:solidFill>
                <a:latin typeface="Times New Roman" panose="02020603050405020304" pitchFamily="18" charset="0"/>
                <a:cs typeface="Times New Roman" panose="02020603050405020304" pitchFamily="18" charset="0"/>
              </a:rPr>
              <a:t>: special concern</a:t>
            </a:r>
            <a:endParaRPr lang="en-US" sz="4000"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92500" lnSpcReduction="10000"/>
          </a:bodyPr>
          <a:lstStyle/>
          <a:p>
            <a:r>
              <a:rPr lang="en-US" sz="3200" dirty="0" smtClean="0">
                <a:solidFill>
                  <a:schemeClr val="tx2"/>
                </a:solidFill>
                <a:latin typeface="Times New Roman" panose="02020603050405020304" pitchFamily="18" charset="0"/>
                <a:cs typeface="Times New Roman" panose="02020603050405020304" pitchFamily="18" charset="0"/>
              </a:rPr>
              <a:t>Older </a:t>
            </a:r>
            <a:r>
              <a:rPr lang="en-US" sz="3200" dirty="0">
                <a:solidFill>
                  <a:schemeClr val="tx2"/>
                </a:solidFill>
                <a:latin typeface="Times New Roman" panose="02020603050405020304" pitchFamily="18" charset="0"/>
                <a:cs typeface="Times New Roman" panose="02020603050405020304" pitchFamily="18" charset="0"/>
              </a:rPr>
              <a:t>patients, particularly those with congestive heart failure, must not be </a:t>
            </a:r>
            <a:r>
              <a:rPr lang="en-US" sz="3200" dirty="0" smtClean="0">
                <a:solidFill>
                  <a:schemeClr val="tx2"/>
                </a:solidFill>
                <a:latin typeface="Times New Roman" panose="02020603050405020304" pitchFamily="18" charset="0"/>
                <a:cs typeface="Times New Roman" panose="02020603050405020304" pitchFamily="18" charset="0"/>
              </a:rPr>
              <a:t>given excessive </a:t>
            </a:r>
            <a:r>
              <a:rPr lang="en-US" sz="3200" dirty="0">
                <a:solidFill>
                  <a:schemeClr val="tx2"/>
                </a:solidFill>
                <a:latin typeface="Times New Roman" panose="02020603050405020304" pitchFamily="18" charset="0"/>
                <a:cs typeface="Times New Roman" panose="02020603050405020304" pitchFamily="18" charset="0"/>
              </a:rPr>
              <a:t>amounts of intravenous fluids</a:t>
            </a:r>
            <a:r>
              <a:rPr lang="en-US" sz="3200" dirty="0" smtClean="0">
                <a:solidFill>
                  <a:schemeClr val="tx2"/>
                </a:solidFill>
                <a:latin typeface="Times New Roman" panose="02020603050405020304" pitchFamily="18" charset="0"/>
                <a:cs typeface="Times New Roman" panose="02020603050405020304" pitchFamily="18" charset="0"/>
              </a:rPr>
              <a:t>.</a:t>
            </a:r>
          </a:p>
          <a:p>
            <a:endParaRPr lang="en-US" sz="3200" dirty="0">
              <a:solidFill>
                <a:schemeClr val="tx2"/>
              </a:solidFill>
              <a:latin typeface="Times New Roman" panose="02020603050405020304" pitchFamily="18" charset="0"/>
              <a:cs typeface="Times New Roman" panose="02020603050405020304" pitchFamily="18" charset="0"/>
            </a:endParaRPr>
          </a:p>
          <a:p>
            <a:r>
              <a:rPr lang="en-US" sz="3200" dirty="0">
                <a:solidFill>
                  <a:schemeClr val="tx2"/>
                </a:solidFill>
                <a:latin typeface="Times New Roman" panose="02020603050405020304" pitchFamily="18" charset="0"/>
                <a:cs typeface="Times New Roman" panose="02020603050405020304" pitchFamily="18" charset="0"/>
              </a:rPr>
              <a:t>Rare cases of vertical dengue transmission have been reported. Dengue should </a:t>
            </a:r>
            <a:r>
              <a:rPr lang="en-US" sz="3200" dirty="0" smtClean="0">
                <a:solidFill>
                  <a:schemeClr val="tx2"/>
                </a:solidFill>
                <a:latin typeface="Times New Roman" panose="02020603050405020304" pitchFamily="18" charset="0"/>
                <a:cs typeface="Times New Roman" panose="02020603050405020304" pitchFamily="18" charset="0"/>
              </a:rPr>
              <a:t>be  suspected </a:t>
            </a:r>
            <a:r>
              <a:rPr lang="en-US" sz="3200" dirty="0">
                <a:solidFill>
                  <a:schemeClr val="tx2"/>
                </a:solidFill>
                <a:latin typeface="Times New Roman" panose="02020603050405020304" pitchFamily="18" charset="0"/>
                <a:cs typeface="Times New Roman" panose="02020603050405020304" pitchFamily="18" charset="0"/>
              </a:rPr>
              <a:t>in pregnant patients with compatible clinical features. The potential for </a:t>
            </a:r>
            <a:r>
              <a:rPr lang="en-US" sz="3200" dirty="0" smtClean="0">
                <a:solidFill>
                  <a:schemeClr val="tx2"/>
                </a:solidFill>
                <a:latin typeface="Times New Roman" panose="02020603050405020304" pitchFamily="18" charset="0"/>
                <a:cs typeface="Times New Roman" panose="02020603050405020304" pitchFamily="18" charset="0"/>
              </a:rPr>
              <a:t>a neonate </a:t>
            </a:r>
            <a:r>
              <a:rPr lang="en-US" sz="3200" dirty="0">
                <a:solidFill>
                  <a:schemeClr val="tx2"/>
                </a:solidFill>
                <a:latin typeface="Times New Roman" panose="02020603050405020304" pitchFamily="18" charset="0"/>
                <a:cs typeface="Times New Roman" panose="02020603050405020304" pitchFamily="18" charset="0"/>
              </a:rPr>
              <a:t>to be born with signs and symptoms of dengue fever should be anticipated</a:t>
            </a:r>
            <a:r>
              <a:rPr lang="en-US" sz="3200" dirty="0" smtClean="0">
                <a:solidFill>
                  <a:schemeClr val="tx2"/>
                </a:solidFill>
                <a:latin typeface="Times New Roman" panose="02020603050405020304" pitchFamily="18" charset="0"/>
                <a:cs typeface="Times New Roman" panose="02020603050405020304" pitchFamily="18" charset="0"/>
              </a:rPr>
              <a:t>.</a:t>
            </a:r>
            <a:endParaRPr lang="en-US" sz="32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00562309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213" y="327056"/>
            <a:ext cx="8229600" cy="610820"/>
          </a:xfrm>
        </p:spPr>
        <p:txBody>
          <a:bodyPr>
            <a:noAutofit/>
          </a:bodyPr>
          <a:lstStyle/>
          <a:p>
            <a:pPr algn="l"/>
            <a:r>
              <a:rPr lang="en-US" sz="4000" b="1" dirty="0">
                <a:solidFill>
                  <a:schemeClr val="bg1"/>
                </a:solidFill>
                <a:latin typeface="Times New Roman" panose="02020603050405020304" pitchFamily="18" charset="0"/>
                <a:cs typeface="Times New Roman" panose="02020603050405020304" pitchFamily="18" charset="0"/>
              </a:rPr>
              <a:t>Some Important Notes</a:t>
            </a:r>
            <a:r>
              <a:rPr lang="en-US" sz="4000" b="1" dirty="0" smtClean="0">
                <a:solidFill>
                  <a:schemeClr val="bg1"/>
                </a:solidFill>
                <a:latin typeface="Times New Roman" panose="02020603050405020304" pitchFamily="18" charset="0"/>
                <a:cs typeface="Times New Roman" panose="02020603050405020304" pitchFamily="18" charset="0"/>
              </a:rPr>
              <a:t>: Don’ts </a:t>
            </a:r>
            <a:endParaRPr lang="en-US" sz="4000"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lnSpcReduction="10000"/>
          </a:bodyPr>
          <a:lstStyle/>
          <a:p>
            <a:pPr algn="just"/>
            <a:r>
              <a:rPr lang="en-US" dirty="0" smtClean="0">
                <a:solidFill>
                  <a:schemeClr val="tx2"/>
                </a:solidFill>
                <a:latin typeface="Times New Roman" panose="02020603050405020304" pitchFamily="18" charset="0"/>
                <a:cs typeface="Times New Roman" panose="02020603050405020304" pitchFamily="18" charset="0"/>
              </a:rPr>
              <a:t>Do </a:t>
            </a:r>
            <a:r>
              <a:rPr lang="en-US" dirty="0">
                <a:solidFill>
                  <a:schemeClr val="tx2"/>
                </a:solidFill>
                <a:latin typeface="Times New Roman" panose="02020603050405020304" pitchFamily="18" charset="0"/>
                <a:cs typeface="Times New Roman" panose="02020603050405020304" pitchFamily="18" charset="0"/>
              </a:rPr>
              <a:t>not give aspirin or NSAID for the treatment of fever.</a:t>
            </a:r>
          </a:p>
          <a:p>
            <a:pPr algn="just"/>
            <a:r>
              <a:rPr lang="en-US" dirty="0">
                <a:solidFill>
                  <a:schemeClr val="tx2"/>
                </a:solidFill>
                <a:latin typeface="Times New Roman" panose="02020603050405020304" pitchFamily="18" charset="0"/>
                <a:cs typeface="Times New Roman" panose="02020603050405020304" pitchFamily="18" charset="0"/>
              </a:rPr>
              <a:t>Avoid giving blood transfusion or platelet concentrate unless there </a:t>
            </a:r>
            <a:r>
              <a:rPr lang="en-US" dirty="0" smtClean="0">
                <a:solidFill>
                  <a:schemeClr val="tx2"/>
                </a:solidFill>
                <a:latin typeface="Times New Roman" panose="02020603050405020304" pitchFamily="18" charset="0"/>
                <a:cs typeface="Times New Roman" panose="02020603050405020304" pitchFamily="18" charset="0"/>
              </a:rPr>
              <a:t>is hemorrhage </a:t>
            </a:r>
            <a:r>
              <a:rPr lang="en-US" dirty="0">
                <a:solidFill>
                  <a:schemeClr val="tx2"/>
                </a:solidFill>
                <a:latin typeface="Times New Roman" panose="02020603050405020304" pitchFamily="18" charset="0"/>
                <a:cs typeface="Times New Roman" panose="02020603050405020304" pitchFamily="18" charset="0"/>
              </a:rPr>
              <a:t>and bleeding, fall in </a:t>
            </a:r>
            <a:r>
              <a:rPr lang="en-US" dirty="0" err="1">
                <a:solidFill>
                  <a:schemeClr val="tx2"/>
                </a:solidFill>
                <a:latin typeface="Times New Roman" panose="02020603050405020304" pitchFamily="18" charset="0"/>
                <a:cs typeface="Times New Roman" panose="02020603050405020304" pitchFamily="18" charset="0"/>
              </a:rPr>
              <a:t>HcT</a:t>
            </a:r>
            <a:r>
              <a:rPr lang="en-US" dirty="0">
                <a:solidFill>
                  <a:schemeClr val="tx2"/>
                </a:solidFill>
                <a:latin typeface="Times New Roman" panose="02020603050405020304" pitchFamily="18" charset="0"/>
                <a:cs typeface="Times New Roman" panose="02020603050405020304" pitchFamily="18" charset="0"/>
              </a:rPr>
              <a:t> or severe bleeding.</a:t>
            </a:r>
          </a:p>
          <a:p>
            <a:pPr algn="just"/>
            <a:r>
              <a:rPr lang="en-US" dirty="0">
                <a:solidFill>
                  <a:schemeClr val="tx2"/>
                </a:solidFill>
                <a:latin typeface="Times New Roman" panose="02020603050405020304" pitchFamily="18" charset="0"/>
                <a:cs typeface="Times New Roman" panose="02020603050405020304" pitchFamily="18" charset="0"/>
              </a:rPr>
              <a:t>Do not use antibiotics per see for dengue syndromes.</a:t>
            </a:r>
          </a:p>
          <a:p>
            <a:pPr algn="just"/>
            <a:r>
              <a:rPr lang="en-US" dirty="0">
                <a:solidFill>
                  <a:schemeClr val="tx2"/>
                </a:solidFill>
                <a:latin typeface="Times New Roman" panose="02020603050405020304" pitchFamily="18" charset="0"/>
                <a:cs typeface="Times New Roman" panose="02020603050405020304" pitchFamily="18" charset="0"/>
              </a:rPr>
              <a:t>Do not change the infusion rate of fluid rapidly or abruptly </a:t>
            </a:r>
            <a:r>
              <a:rPr lang="en-US" dirty="0" err="1">
                <a:solidFill>
                  <a:schemeClr val="tx2"/>
                </a:solidFill>
                <a:latin typeface="Times New Roman" panose="02020603050405020304" pitchFamily="18" charset="0"/>
                <a:cs typeface="Times New Roman" panose="02020603050405020304" pitchFamily="18" charset="0"/>
              </a:rPr>
              <a:t>i,e</a:t>
            </a:r>
            <a:r>
              <a:rPr lang="en-US" dirty="0">
                <a:solidFill>
                  <a:schemeClr val="tx2"/>
                </a:solidFill>
                <a:latin typeface="Times New Roman" panose="02020603050405020304" pitchFamily="18" charset="0"/>
                <a:cs typeface="Times New Roman" panose="02020603050405020304" pitchFamily="18" charset="0"/>
              </a:rPr>
              <a:t>, </a:t>
            </a:r>
            <a:r>
              <a:rPr lang="en-US" dirty="0" smtClean="0">
                <a:solidFill>
                  <a:schemeClr val="tx2"/>
                </a:solidFill>
                <a:latin typeface="Times New Roman" panose="02020603050405020304" pitchFamily="18" charset="0"/>
                <a:cs typeface="Times New Roman" panose="02020603050405020304" pitchFamily="18" charset="0"/>
              </a:rPr>
              <a:t>avoid rapidly </a:t>
            </a:r>
            <a:r>
              <a:rPr lang="en-US" dirty="0">
                <a:solidFill>
                  <a:schemeClr val="tx2"/>
                </a:solidFill>
                <a:latin typeface="Times New Roman" panose="02020603050405020304" pitchFamily="18" charset="0"/>
                <a:cs typeface="Times New Roman" panose="02020603050405020304" pitchFamily="18" charset="0"/>
              </a:rPr>
              <a:t>increasing or rapidly slowing the infusion rate of fluids.</a:t>
            </a:r>
          </a:p>
          <a:p>
            <a:pPr algn="just"/>
            <a:r>
              <a:rPr lang="en-US" dirty="0">
                <a:solidFill>
                  <a:schemeClr val="tx2"/>
                </a:solidFill>
                <a:latin typeface="Times New Roman" panose="02020603050405020304" pitchFamily="18" charset="0"/>
                <a:cs typeface="Times New Roman" panose="02020603050405020304" pitchFamily="18" charset="0"/>
              </a:rPr>
              <a:t>Insertion of nasogastric tube to determine concealed bleeding or to stop </a:t>
            </a:r>
            <a:r>
              <a:rPr lang="en-US" dirty="0" smtClean="0">
                <a:solidFill>
                  <a:schemeClr val="tx2"/>
                </a:solidFill>
                <a:latin typeface="Times New Roman" panose="02020603050405020304" pitchFamily="18" charset="0"/>
                <a:cs typeface="Times New Roman" panose="02020603050405020304" pitchFamily="18" charset="0"/>
              </a:rPr>
              <a:t>bleeding (by </a:t>
            </a:r>
            <a:r>
              <a:rPr lang="en-US" dirty="0">
                <a:solidFill>
                  <a:schemeClr val="tx2"/>
                </a:solidFill>
                <a:latin typeface="Times New Roman" panose="02020603050405020304" pitchFamily="18" charset="0"/>
                <a:cs typeface="Times New Roman" panose="02020603050405020304" pitchFamily="18" charset="0"/>
              </a:rPr>
              <a:t>cold lavage) is not recommended since it is hazardous.</a:t>
            </a:r>
          </a:p>
          <a:p>
            <a:pPr algn="just"/>
            <a:r>
              <a:rPr lang="en-US" dirty="0">
                <a:solidFill>
                  <a:schemeClr val="tx2"/>
                </a:solidFill>
                <a:latin typeface="Times New Roman" panose="02020603050405020304" pitchFamily="18" charset="0"/>
                <a:cs typeface="Times New Roman" panose="02020603050405020304" pitchFamily="18" charset="0"/>
              </a:rPr>
              <a:t>Avoid IM injections.</a:t>
            </a:r>
          </a:p>
          <a:p>
            <a:pPr algn="just"/>
            <a:r>
              <a:rPr lang="en-US" dirty="0">
                <a:solidFill>
                  <a:schemeClr val="tx2"/>
                </a:solidFill>
                <a:latin typeface="Times New Roman" panose="02020603050405020304" pitchFamily="18" charset="0"/>
                <a:cs typeface="Times New Roman" panose="02020603050405020304" pitchFamily="18" charset="0"/>
              </a:rPr>
              <a:t>Avoid tooth brushing in presence of gum bleeding.</a:t>
            </a:r>
          </a:p>
        </p:txBody>
      </p:sp>
    </p:spTree>
    <p:extLst>
      <p:ext uri="{BB962C8B-B14F-4D97-AF65-F5344CB8AC3E}">
        <p14:creationId xmlns:p14="http://schemas.microsoft.com/office/powerpoint/2010/main" xmlns="" val="66735041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167" y="262662"/>
            <a:ext cx="8229600" cy="610820"/>
          </a:xfrm>
        </p:spPr>
        <p:txBody>
          <a:bodyPr>
            <a:noAutofit/>
          </a:bodyPr>
          <a:lstStyle/>
          <a:p>
            <a:pPr algn="l"/>
            <a:r>
              <a:rPr lang="en-US" sz="4000" b="1" dirty="0">
                <a:solidFill>
                  <a:schemeClr val="bg1"/>
                </a:solidFill>
                <a:latin typeface="Times New Roman" panose="02020603050405020304" pitchFamily="18" charset="0"/>
                <a:cs typeface="Times New Roman" panose="02020603050405020304" pitchFamily="18" charset="0"/>
              </a:rPr>
              <a:t>Some Important Notes</a:t>
            </a:r>
            <a:r>
              <a:rPr lang="en-US" sz="4000" b="1" dirty="0" smtClean="0">
                <a:solidFill>
                  <a:schemeClr val="bg1"/>
                </a:solidFill>
                <a:latin typeface="Times New Roman" panose="02020603050405020304" pitchFamily="18" charset="0"/>
                <a:cs typeface="Times New Roman" panose="02020603050405020304" pitchFamily="18" charset="0"/>
              </a:rPr>
              <a:t>: Role of steroid</a:t>
            </a:r>
            <a:endParaRPr lang="en-US" sz="4000"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algn="just"/>
            <a:r>
              <a:rPr lang="en-US" sz="3200" dirty="0" smtClean="0">
                <a:solidFill>
                  <a:schemeClr val="tx2"/>
                </a:solidFill>
                <a:latin typeface="Times New Roman" panose="02020603050405020304" pitchFamily="18" charset="0"/>
                <a:cs typeface="Times New Roman" panose="02020603050405020304" pitchFamily="18" charset="0"/>
              </a:rPr>
              <a:t>Basis </a:t>
            </a:r>
            <a:r>
              <a:rPr lang="en-US" sz="3200" dirty="0">
                <a:solidFill>
                  <a:schemeClr val="tx2"/>
                </a:solidFill>
                <a:latin typeface="Times New Roman" panose="02020603050405020304" pitchFamily="18" charset="0"/>
                <a:cs typeface="Times New Roman" panose="02020603050405020304" pitchFamily="18" charset="0"/>
              </a:rPr>
              <a:t>of DHF pathogenesis is hypothesized to be immunologic that is tempting </a:t>
            </a:r>
            <a:r>
              <a:rPr lang="en-US" sz="3200" dirty="0" smtClean="0">
                <a:solidFill>
                  <a:schemeClr val="tx2"/>
                </a:solidFill>
                <a:latin typeface="Times New Roman" panose="02020603050405020304" pitchFamily="18" charset="0"/>
                <a:cs typeface="Times New Roman" panose="02020603050405020304" pitchFamily="18" charset="0"/>
              </a:rPr>
              <a:t>for immunomodulatory </a:t>
            </a:r>
            <a:r>
              <a:rPr lang="en-US" sz="3200" dirty="0">
                <a:solidFill>
                  <a:schemeClr val="tx2"/>
                </a:solidFill>
                <a:latin typeface="Times New Roman" panose="02020603050405020304" pitchFamily="18" charset="0"/>
                <a:cs typeface="Times New Roman" panose="02020603050405020304" pitchFamily="18" charset="0"/>
              </a:rPr>
              <a:t>drugs for therapy </a:t>
            </a:r>
            <a:r>
              <a:rPr lang="en-US" sz="3200" dirty="0" smtClean="0">
                <a:solidFill>
                  <a:schemeClr val="tx2"/>
                </a:solidFill>
                <a:latin typeface="Times New Roman" panose="02020603050405020304" pitchFamily="18" charset="0"/>
                <a:cs typeface="Times New Roman" panose="02020603050405020304" pitchFamily="18" charset="0"/>
              </a:rPr>
              <a:t>most common </a:t>
            </a:r>
            <a:r>
              <a:rPr lang="en-US" sz="3200" dirty="0">
                <a:solidFill>
                  <a:schemeClr val="tx2"/>
                </a:solidFill>
                <a:latin typeface="Times New Roman" panose="02020603050405020304" pitchFamily="18" charset="0"/>
                <a:cs typeface="Times New Roman" panose="02020603050405020304" pitchFamily="18" charset="0"/>
              </a:rPr>
              <a:t>of which is </a:t>
            </a:r>
            <a:r>
              <a:rPr lang="en-US" sz="3200" dirty="0" smtClean="0">
                <a:solidFill>
                  <a:schemeClr val="tx2"/>
                </a:solidFill>
                <a:latin typeface="Times New Roman" panose="02020603050405020304" pitchFamily="18" charset="0"/>
                <a:cs typeface="Times New Roman" panose="02020603050405020304" pitchFamily="18" charset="0"/>
              </a:rPr>
              <a:t>steroid.</a:t>
            </a:r>
          </a:p>
          <a:p>
            <a:pPr algn="just"/>
            <a:endParaRPr lang="en-US" sz="3200" dirty="0" smtClean="0">
              <a:solidFill>
                <a:schemeClr val="tx2"/>
              </a:solidFill>
              <a:latin typeface="Times New Roman" panose="02020603050405020304" pitchFamily="18" charset="0"/>
              <a:cs typeface="Times New Roman" panose="02020603050405020304" pitchFamily="18" charset="0"/>
            </a:endParaRPr>
          </a:p>
          <a:p>
            <a:pPr algn="just"/>
            <a:r>
              <a:rPr lang="en-US" sz="3200" dirty="0" smtClean="0">
                <a:solidFill>
                  <a:schemeClr val="tx2"/>
                </a:solidFill>
                <a:latin typeface="Times New Roman" panose="02020603050405020304" pitchFamily="18" charset="0"/>
                <a:cs typeface="Times New Roman" panose="02020603050405020304" pitchFamily="18" charset="0"/>
              </a:rPr>
              <a:t>But </a:t>
            </a:r>
            <a:r>
              <a:rPr lang="en-US" sz="3200" dirty="0">
                <a:solidFill>
                  <a:schemeClr val="tx2"/>
                </a:solidFill>
                <a:latin typeface="Times New Roman" panose="02020603050405020304" pitchFamily="18" charset="0"/>
                <a:cs typeface="Times New Roman" panose="02020603050405020304" pitchFamily="18" charset="0"/>
              </a:rPr>
              <a:t>it </a:t>
            </a:r>
            <a:r>
              <a:rPr lang="en-US" sz="3200" dirty="0" smtClean="0">
                <a:solidFill>
                  <a:schemeClr val="tx2"/>
                </a:solidFill>
                <a:latin typeface="Times New Roman" panose="02020603050405020304" pitchFamily="18" charset="0"/>
                <a:cs typeface="Times New Roman" panose="02020603050405020304" pitchFamily="18" charset="0"/>
              </a:rPr>
              <a:t>is found </a:t>
            </a:r>
            <a:r>
              <a:rPr lang="en-US" sz="3200" dirty="0">
                <a:solidFill>
                  <a:schemeClr val="tx2"/>
                </a:solidFill>
                <a:latin typeface="Times New Roman" panose="02020603050405020304" pitchFamily="18" charset="0"/>
                <a:cs typeface="Times New Roman" panose="02020603050405020304" pitchFamily="18" charset="0"/>
              </a:rPr>
              <a:t>that there is no beneficiary role of steroid rather it is harmful </a:t>
            </a:r>
            <a:r>
              <a:rPr lang="en-US" sz="3200" dirty="0" smtClean="0">
                <a:solidFill>
                  <a:schemeClr val="tx2"/>
                </a:solidFill>
                <a:latin typeface="Times New Roman" panose="02020603050405020304" pitchFamily="18" charset="0"/>
                <a:cs typeface="Times New Roman" panose="02020603050405020304" pitchFamily="18" charset="0"/>
              </a:rPr>
              <a:t>and therefore not </a:t>
            </a:r>
            <a:r>
              <a:rPr lang="en-US" sz="3200" dirty="0">
                <a:solidFill>
                  <a:schemeClr val="tx2"/>
                </a:solidFill>
                <a:latin typeface="Times New Roman" panose="02020603050405020304" pitchFamily="18" charset="0"/>
                <a:cs typeface="Times New Roman" panose="02020603050405020304" pitchFamily="18" charset="0"/>
              </a:rPr>
              <a:t>recommended in the management of DF or DHF .</a:t>
            </a:r>
            <a:r>
              <a:rPr lang="en-US" sz="3200" dirty="0" smtClean="0">
                <a:solidFill>
                  <a:schemeClr val="tx2"/>
                </a:solidFill>
                <a:latin typeface="Times New Roman" panose="02020603050405020304" pitchFamily="18" charset="0"/>
                <a:cs typeface="Times New Roman" panose="02020603050405020304" pitchFamily="18" charset="0"/>
              </a:rPr>
              <a:t>			</a:t>
            </a:r>
            <a:endParaRPr lang="en-US" sz="32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02861400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534400" cy="6019800"/>
          </a:xfrm>
        </p:spPr>
        <p:txBody>
          <a:bodyPr>
            <a:normAutofit/>
          </a:bodyPr>
          <a:lstStyle/>
          <a:p>
            <a:pPr marL="0" indent="0">
              <a:buNone/>
            </a:pPr>
            <a:r>
              <a:rPr lang="en-US" sz="3800" b="1" dirty="0" smtClean="0">
                <a:solidFill>
                  <a:srgbClr val="FF0000"/>
                </a:solidFill>
                <a:latin typeface="Times New Roman" panose="02020603050405020304" pitchFamily="18" charset="0"/>
                <a:cs typeface="Times New Roman" panose="02020603050405020304" pitchFamily="18" charset="0"/>
              </a:rPr>
              <a:t> </a:t>
            </a:r>
            <a:r>
              <a:rPr lang="en-US" sz="4000" b="1" i="1" dirty="0" smtClean="0">
                <a:solidFill>
                  <a:schemeClr val="bg1"/>
                </a:solidFill>
                <a:latin typeface="Times New Roman" panose="02020603050405020304" pitchFamily="18" charset="0"/>
                <a:cs typeface="Times New Roman" panose="02020603050405020304" pitchFamily="18" charset="0"/>
              </a:rPr>
              <a:t>Some </a:t>
            </a:r>
            <a:r>
              <a:rPr lang="en-US" sz="4000" b="1" i="1" dirty="0" smtClean="0">
                <a:solidFill>
                  <a:srgbClr val="FF0000"/>
                </a:solidFill>
                <a:latin typeface="Times New Roman" panose="02020603050405020304" pitchFamily="18" charset="0"/>
                <a:cs typeface="Times New Roman" panose="02020603050405020304" pitchFamily="18" charset="0"/>
              </a:rPr>
              <a:t>Special </a:t>
            </a:r>
            <a:r>
              <a:rPr lang="en-US" sz="4000" b="1" i="1" dirty="0">
                <a:solidFill>
                  <a:srgbClr val="FF0000"/>
                </a:solidFill>
                <a:latin typeface="Times New Roman" panose="02020603050405020304" pitchFamily="18" charset="0"/>
                <a:cs typeface="Times New Roman" panose="02020603050405020304" pitchFamily="18" charset="0"/>
              </a:rPr>
              <a:t>situations </a:t>
            </a:r>
            <a:r>
              <a:rPr lang="en-US" sz="4000" b="1" i="1" dirty="0">
                <a:solidFill>
                  <a:schemeClr val="bg1"/>
                </a:solidFill>
                <a:latin typeface="Times New Roman" panose="02020603050405020304" pitchFamily="18" charset="0"/>
                <a:cs typeface="Times New Roman" panose="02020603050405020304" pitchFamily="18" charset="0"/>
              </a:rPr>
              <a:t>are as follows</a:t>
            </a:r>
            <a:r>
              <a:rPr lang="en-US" sz="4000" b="1" i="1" dirty="0" smtClean="0">
                <a:solidFill>
                  <a:schemeClr val="bg1"/>
                </a:solidFill>
                <a:latin typeface="Times New Roman" panose="02020603050405020304" pitchFamily="18" charset="0"/>
                <a:cs typeface="Times New Roman" panose="02020603050405020304" pitchFamily="18" charset="0"/>
              </a:rPr>
              <a:t>:</a:t>
            </a:r>
            <a:endParaRPr lang="en-US" sz="4000" b="1" i="1" dirty="0">
              <a:solidFill>
                <a:schemeClr val="bg1"/>
              </a:solidFill>
              <a:latin typeface="Times New Roman" panose="02020603050405020304" pitchFamily="18" charset="0"/>
              <a:cs typeface="Times New Roman" panose="02020603050405020304" pitchFamily="18" charset="0"/>
            </a:endParaRPr>
          </a:p>
          <a:p>
            <a:endParaRPr lang="en-US" dirty="0" smtClean="0">
              <a:solidFill>
                <a:schemeClr val="tx2"/>
              </a:solidFill>
              <a:latin typeface="Times New Roman" panose="02020603050405020304" pitchFamily="18" charset="0"/>
              <a:cs typeface="Times New Roman" panose="02020603050405020304" pitchFamily="18" charset="0"/>
            </a:endParaRPr>
          </a:p>
          <a:p>
            <a:r>
              <a:rPr lang="en-US" sz="2400" dirty="0" smtClean="0">
                <a:solidFill>
                  <a:schemeClr val="tx2"/>
                </a:solidFill>
                <a:latin typeface="Times New Roman" panose="02020603050405020304" pitchFamily="18" charset="0"/>
                <a:cs typeface="Times New Roman" panose="02020603050405020304" pitchFamily="18" charset="0"/>
              </a:rPr>
              <a:t>Pregnancy </a:t>
            </a:r>
            <a:r>
              <a:rPr lang="en-US" sz="2400" dirty="0">
                <a:solidFill>
                  <a:schemeClr val="tx2"/>
                </a:solidFill>
                <a:latin typeface="Times New Roman" panose="02020603050405020304" pitchFamily="18" charset="0"/>
                <a:cs typeface="Times New Roman" panose="02020603050405020304" pitchFamily="18" charset="0"/>
              </a:rPr>
              <a:t>and labor</a:t>
            </a:r>
          </a:p>
          <a:p>
            <a:r>
              <a:rPr lang="en-US" sz="2400" dirty="0">
                <a:solidFill>
                  <a:schemeClr val="tx2"/>
                </a:solidFill>
                <a:latin typeface="Times New Roman" panose="02020603050405020304" pitchFamily="18" charset="0"/>
                <a:cs typeface="Times New Roman" panose="02020603050405020304" pitchFamily="18" charset="0"/>
              </a:rPr>
              <a:t>Elderly patient</a:t>
            </a:r>
          </a:p>
          <a:p>
            <a:r>
              <a:rPr lang="en-US" sz="2400" dirty="0">
                <a:solidFill>
                  <a:schemeClr val="tx2"/>
                </a:solidFill>
                <a:latin typeface="Times New Roman" panose="02020603050405020304" pitchFamily="18" charset="0"/>
                <a:cs typeface="Times New Roman" panose="02020603050405020304" pitchFamily="18" charset="0"/>
              </a:rPr>
              <a:t>Infant patient</a:t>
            </a:r>
          </a:p>
          <a:p>
            <a:r>
              <a:rPr lang="en-US" sz="2400" dirty="0">
                <a:solidFill>
                  <a:schemeClr val="tx2"/>
                </a:solidFill>
                <a:latin typeface="Times New Roman" panose="02020603050405020304" pitchFamily="18" charset="0"/>
                <a:cs typeface="Times New Roman" panose="02020603050405020304" pitchFamily="18" charset="0"/>
              </a:rPr>
              <a:t>Mandatory Surgery</a:t>
            </a:r>
          </a:p>
          <a:p>
            <a:r>
              <a:rPr lang="en-US" sz="2400" dirty="0">
                <a:solidFill>
                  <a:schemeClr val="tx2"/>
                </a:solidFill>
                <a:latin typeface="Times New Roman" panose="02020603050405020304" pitchFamily="18" charset="0"/>
                <a:cs typeface="Times New Roman" panose="02020603050405020304" pitchFamily="18" charset="0"/>
              </a:rPr>
              <a:t>Chronic Liver Disease</a:t>
            </a:r>
          </a:p>
          <a:p>
            <a:r>
              <a:rPr lang="en-US" sz="2400" dirty="0">
                <a:solidFill>
                  <a:schemeClr val="tx2"/>
                </a:solidFill>
                <a:latin typeface="Times New Roman" panose="02020603050405020304" pitchFamily="18" charset="0"/>
                <a:cs typeface="Times New Roman" panose="02020603050405020304" pitchFamily="18" charset="0"/>
              </a:rPr>
              <a:t>Chronic Kidney Disease</a:t>
            </a:r>
          </a:p>
          <a:p>
            <a:r>
              <a:rPr lang="en-US" sz="2400" dirty="0">
                <a:solidFill>
                  <a:schemeClr val="tx2"/>
                </a:solidFill>
                <a:latin typeface="Times New Roman" panose="02020603050405020304" pitchFamily="18" charset="0"/>
                <a:cs typeface="Times New Roman" panose="02020603050405020304" pitchFamily="18" charset="0"/>
              </a:rPr>
              <a:t>Cardiac diseases: Heart Failure, Ischemic Heart Disease, HTN</a:t>
            </a:r>
          </a:p>
          <a:p>
            <a:r>
              <a:rPr lang="en-US" sz="2400" dirty="0">
                <a:solidFill>
                  <a:schemeClr val="tx2"/>
                </a:solidFill>
                <a:latin typeface="Times New Roman" panose="02020603050405020304" pitchFamily="18" charset="0"/>
                <a:cs typeface="Times New Roman" panose="02020603050405020304" pitchFamily="18" charset="0"/>
              </a:rPr>
              <a:t>Diabetes and Dengue</a:t>
            </a:r>
          </a:p>
          <a:p>
            <a:r>
              <a:rPr lang="en-US" sz="2400" dirty="0">
                <a:solidFill>
                  <a:schemeClr val="tx2"/>
                </a:solidFill>
                <a:latin typeface="Times New Roman" panose="02020603050405020304" pitchFamily="18" charset="0"/>
                <a:cs typeface="Times New Roman" panose="02020603050405020304" pitchFamily="18" charset="0"/>
              </a:rPr>
              <a:t>Patient on steroid therapy</a:t>
            </a:r>
          </a:p>
          <a:p>
            <a:r>
              <a:rPr lang="en-US" sz="2400" dirty="0">
                <a:solidFill>
                  <a:schemeClr val="tx2"/>
                </a:solidFill>
                <a:latin typeface="Times New Roman" panose="02020603050405020304" pitchFamily="18" charset="0"/>
                <a:cs typeface="Times New Roman" panose="02020603050405020304" pitchFamily="18" charset="0"/>
              </a:rPr>
              <a:t>Fluid hypersensitivity and anaphylaxis</a:t>
            </a:r>
          </a:p>
        </p:txBody>
      </p:sp>
    </p:spTree>
    <p:extLst>
      <p:ext uri="{BB962C8B-B14F-4D97-AF65-F5344CB8AC3E}">
        <p14:creationId xmlns:p14="http://schemas.microsoft.com/office/powerpoint/2010/main" xmlns="" val="55856738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0994"/>
            <a:ext cx="8760854" cy="610820"/>
          </a:xfrm>
        </p:spPr>
        <p:txBody>
          <a:bodyPr>
            <a:normAutofit fontScale="90000"/>
          </a:bodyPr>
          <a:lstStyle/>
          <a:p>
            <a:r>
              <a:rPr lang="en-US" b="1" dirty="0" smtClean="0">
                <a:solidFill>
                  <a:srgbClr val="00B0F0"/>
                </a:solidFill>
                <a:latin typeface="Times New Roman" panose="02020603050405020304" pitchFamily="18" charset="0"/>
                <a:cs typeface="Times New Roman" panose="02020603050405020304" pitchFamily="18" charset="0"/>
              </a:rPr>
              <a:t/>
            </a:r>
            <a:br>
              <a:rPr lang="en-US" b="1" dirty="0" smtClean="0">
                <a:solidFill>
                  <a:srgbClr val="00B0F0"/>
                </a:solidFill>
                <a:latin typeface="Times New Roman" panose="02020603050405020304" pitchFamily="18" charset="0"/>
                <a:cs typeface="Times New Roman" panose="02020603050405020304" pitchFamily="18" charset="0"/>
              </a:rPr>
            </a:br>
            <a:r>
              <a:rPr lang="en-US" b="1" dirty="0" smtClean="0">
                <a:solidFill>
                  <a:srgbClr val="00B0F0"/>
                </a:solidFill>
                <a:latin typeface="Times New Roman" panose="02020603050405020304" pitchFamily="18" charset="0"/>
                <a:cs typeface="Times New Roman" panose="02020603050405020304" pitchFamily="18" charset="0"/>
              </a:rPr>
              <a:t>Management </a:t>
            </a:r>
            <a:r>
              <a:rPr lang="en-US" b="1" dirty="0">
                <a:solidFill>
                  <a:srgbClr val="00B0F0"/>
                </a:solidFill>
                <a:latin typeface="Times New Roman" panose="02020603050405020304" pitchFamily="18" charset="0"/>
                <a:cs typeface="Times New Roman" panose="02020603050405020304" pitchFamily="18" charset="0"/>
              </a:rPr>
              <a:t>of pregnant patients with DF/DHF close to </a:t>
            </a:r>
            <a:r>
              <a:rPr lang="en-US" b="1" dirty="0" smtClean="0">
                <a:solidFill>
                  <a:srgbClr val="00B0F0"/>
                </a:solidFill>
                <a:latin typeface="Times New Roman" panose="02020603050405020304" pitchFamily="18" charset="0"/>
                <a:cs typeface="Times New Roman" panose="02020603050405020304" pitchFamily="18" charset="0"/>
              </a:rPr>
              <a:t>delivery</a:t>
            </a:r>
            <a:endParaRPr lang="en-US" b="1" dirty="0">
              <a:solidFill>
                <a:srgbClr val="00B0F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92500" lnSpcReduction="20000"/>
          </a:bodyPr>
          <a:lstStyle/>
          <a:p>
            <a:pPr algn="just"/>
            <a:r>
              <a:rPr lang="en-US" dirty="0" smtClean="0">
                <a:solidFill>
                  <a:schemeClr val="tx2"/>
                </a:solidFill>
                <a:latin typeface="Times New Roman" panose="02020603050405020304" pitchFamily="18" charset="0"/>
                <a:cs typeface="Times New Roman" panose="02020603050405020304" pitchFamily="18" charset="0"/>
              </a:rPr>
              <a:t>Risk </a:t>
            </a:r>
            <a:r>
              <a:rPr lang="en-US" dirty="0">
                <a:solidFill>
                  <a:schemeClr val="tx2"/>
                </a:solidFill>
                <a:latin typeface="Times New Roman" panose="02020603050405020304" pitchFamily="18" charset="0"/>
                <a:cs typeface="Times New Roman" panose="02020603050405020304" pitchFamily="18" charset="0"/>
              </a:rPr>
              <a:t>of bleeding is at its highest during the period of plasma leakage (</a:t>
            </a:r>
            <a:r>
              <a:rPr lang="en-US" dirty="0" smtClean="0">
                <a:solidFill>
                  <a:schemeClr val="tx2"/>
                </a:solidFill>
                <a:latin typeface="Times New Roman" panose="02020603050405020304" pitchFamily="18" charset="0"/>
                <a:cs typeface="Times New Roman" panose="02020603050405020304" pitchFamily="18" charset="0"/>
              </a:rPr>
              <a:t>critical phase</a:t>
            </a:r>
            <a:r>
              <a:rPr lang="en-US" dirty="0">
                <a:solidFill>
                  <a:schemeClr val="tx2"/>
                </a:solidFill>
                <a:latin typeface="Times New Roman" panose="02020603050405020304" pitchFamily="18" charset="0"/>
                <a:cs typeface="Times New Roman" panose="02020603050405020304" pitchFamily="18" charset="0"/>
              </a:rPr>
              <a:t>). </a:t>
            </a:r>
            <a:endParaRPr lang="en-US" dirty="0" smtClean="0">
              <a:solidFill>
                <a:schemeClr val="tx2"/>
              </a:solidFill>
              <a:latin typeface="Times New Roman" panose="02020603050405020304" pitchFamily="18" charset="0"/>
              <a:cs typeface="Times New Roman" panose="02020603050405020304" pitchFamily="18" charset="0"/>
            </a:endParaRPr>
          </a:p>
          <a:p>
            <a:pPr algn="just"/>
            <a:r>
              <a:rPr lang="en-US" dirty="0" smtClean="0">
                <a:solidFill>
                  <a:schemeClr val="tx2"/>
                </a:solidFill>
                <a:latin typeface="Times New Roman" panose="02020603050405020304" pitchFamily="18" charset="0"/>
                <a:cs typeface="Times New Roman" panose="02020603050405020304" pitchFamily="18" charset="0"/>
              </a:rPr>
              <a:t>Therefore, </a:t>
            </a:r>
          </a:p>
          <a:p>
            <a:pPr lvl="1" algn="just"/>
            <a:r>
              <a:rPr lang="en-US" dirty="0" smtClean="0">
                <a:solidFill>
                  <a:schemeClr val="tx2"/>
                </a:solidFill>
                <a:latin typeface="Times New Roman" panose="02020603050405020304" pitchFamily="18" charset="0"/>
                <a:cs typeface="Times New Roman" panose="02020603050405020304" pitchFamily="18" charset="0"/>
              </a:rPr>
              <a:t># Unless </a:t>
            </a:r>
            <a:r>
              <a:rPr lang="en-US" dirty="0">
                <a:solidFill>
                  <a:schemeClr val="tx2"/>
                </a:solidFill>
                <a:latin typeface="Times New Roman" panose="02020603050405020304" pitchFamily="18" charset="0"/>
                <a:cs typeface="Times New Roman" panose="02020603050405020304" pitchFamily="18" charset="0"/>
              </a:rPr>
              <a:t>to save mothers life, avoid Lower uterine segment Caesarean Section (</a:t>
            </a:r>
            <a:r>
              <a:rPr lang="en-US" dirty="0" smtClean="0">
                <a:solidFill>
                  <a:schemeClr val="tx2"/>
                </a:solidFill>
                <a:latin typeface="Times New Roman" panose="02020603050405020304" pitchFamily="18" charset="0"/>
                <a:cs typeface="Times New Roman" panose="02020603050405020304" pitchFamily="18" charset="0"/>
              </a:rPr>
              <a:t>LUCS) or induction </a:t>
            </a:r>
            <a:r>
              <a:rPr lang="en-US" dirty="0">
                <a:solidFill>
                  <a:schemeClr val="tx2"/>
                </a:solidFill>
                <a:latin typeface="Times New Roman" panose="02020603050405020304" pitchFamily="18" charset="0"/>
                <a:cs typeface="Times New Roman" panose="02020603050405020304" pitchFamily="18" charset="0"/>
              </a:rPr>
              <a:t>of </a:t>
            </a:r>
            <a:r>
              <a:rPr lang="en-US" dirty="0" smtClean="0">
                <a:solidFill>
                  <a:schemeClr val="tx2"/>
                </a:solidFill>
                <a:latin typeface="Times New Roman" panose="02020603050405020304" pitchFamily="18" charset="0"/>
                <a:cs typeface="Times New Roman" panose="02020603050405020304" pitchFamily="18" charset="0"/>
              </a:rPr>
              <a:t>labor </a:t>
            </a:r>
            <a:r>
              <a:rPr lang="en-US" dirty="0">
                <a:solidFill>
                  <a:schemeClr val="tx2"/>
                </a:solidFill>
                <a:latin typeface="Times New Roman" panose="02020603050405020304" pitchFamily="18" charset="0"/>
                <a:cs typeface="Times New Roman" panose="02020603050405020304" pitchFamily="18" charset="0"/>
              </a:rPr>
              <a:t>during the Critical (plasma leakage) </a:t>
            </a:r>
            <a:r>
              <a:rPr lang="en-US" dirty="0" smtClean="0">
                <a:solidFill>
                  <a:schemeClr val="tx2"/>
                </a:solidFill>
                <a:latin typeface="Times New Roman" panose="02020603050405020304" pitchFamily="18" charset="0"/>
                <a:cs typeface="Times New Roman" panose="02020603050405020304" pitchFamily="18" charset="0"/>
              </a:rPr>
              <a:t>phase. </a:t>
            </a:r>
          </a:p>
          <a:p>
            <a:pPr lvl="1" indent="-342900" algn="just"/>
            <a:r>
              <a:rPr lang="en-US" dirty="0" smtClean="0">
                <a:solidFill>
                  <a:schemeClr val="tx2"/>
                </a:solidFill>
                <a:latin typeface="Times New Roman" panose="02020603050405020304" pitchFamily="18" charset="0"/>
                <a:cs typeface="Times New Roman" panose="02020603050405020304" pitchFamily="18" charset="0"/>
              </a:rPr>
              <a:t># Obstetric </a:t>
            </a:r>
            <a:r>
              <a:rPr lang="en-US" dirty="0">
                <a:solidFill>
                  <a:schemeClr val="tx2"/>
                </a:solidFill>
                <a:latin typeface="Times New Roman" panose="02020603050405020304" pitchFamily="18" charset="0"/>
                <a:cs typeface="Times New Roman" panose="02020603050405020304" pitchFamily="18" charset="0"/>
              </a:rPr>
              <a:t>procedures (such as amniocentesis or external cephalic version) </a:t>
            </a:r>
            <a:r>
              <a:rPr lang="en-US" dirty="0" smtClean="0">
                <a:solidFill>
                  <a:schemeClr val="tx2"/>
                </a:solidFill>
                <a:latin typeface="Times New Roman" panose="02020603050405020304" pitchFamily="18" charset="0"/>
                <a:cs typeface="Times New Roman" panose="02020603050405020304" pitchFamily="18" charset="0"/>
              </a:rPr>
              <a:t>should be </a:t>
            </a:r>
            <a:r>
              <a:rPr lang="en-US" dirty="0">
                <a:solidFill>
                  <a:schemeClr val="tx2"/>
                </a:solidFill>
                <a:latin typeface="Times New Roman" panose="02020603050405020304" pitchFamily="18" charset="0"/>
                <a:cs typeface="Times New Roman" panose="02020603050405020304" pitchFamily="18" charset="0"/>
              </a:rPr>
              <a:t>avoided during the illness.</a:t>
            </a:r>
          </a:p>
          <a:p>
            <a:pPr lvl="1" algn="just"/>
            <a:r>
              <a:rPr lang="en-US" dirty="0" smtClean="0">
                <a:solidFill>
                  <a:schemeClr val="tx2"/>
                </a:solidFill>
                <a:latin typeface="Times New Roman" panose="02020603050405020304" pitchFamily="18" charset="0"/>
                <a:cs typeface="Times New Roman" panose="02020603050405020304" pitchFamily="18" charset="0"/>
              </a:rPr>
              <a:t># If </a:t>
            </a:r>
            <a:r>
              <a:rPr lang="en-US" dirty="0">
                <a:solidFill>
                  <a:schemeClr val="tx2"/>
                </a:solidFill>
                <a:latin typeface="Times New Roman" panose="02020603050405020304" pitchFamily="18" charset="0"/>
                <a:cs typeface="Times New Roman" panose="02020603050405020304" pitchFamily="18" charset="0"/>
              </a:rPr>
              <a:t>obstetric procedures are to be undertaken,</a:t>
            </a:r>
          </a:p>
          <a:p>
            <a:pPr lvl="1" algn="just"/>
            <a:r>
              <a:rPr lang="en-US" dirty="0" smtClean="0">
                <a:solidFill>
                  <a:schemeClr val="tx2"/>
                </a:solidFill>
                <a:latin typeface="Times New Roman" panose="02020603050405020304" pitchFamily="18" charset="0"/>
                <a:cs typeface="Times New Roman" panose="02020603050405020304" pitchFamily="18" charset="0"/>
              </a:rPr>
              <a:t>Maintain </a:t>
            </a:r>
            <a:r>
              <a:rPr lang="en-US" dirty="0">
                <a:solidFill>
                  <a:schemeClr val="tx2"/>
                </a:solidFill>
                <a:latin typeface="Times New Roman" panose="02020603050405020304" pitchFamily="18" charset="0"/>
                <a:cs typeface="Times New Roman" panose="02020603050405020304" pitchFamily="18" charset="0"/>
              </a:rPr>
              <a:t>the platelet count above 50,000/mm3 Single donor </a:t>
            </a:r>
            <a:r>
              <a:rPr lang="en-US" dirty="0" smtClean="0">
                <a:solidFill>
                  <a:schemeClr val="tx2"/>
                </a:solidFill>
                <a:latin typeface="Times New Roman" panose="02020603050405020304" pitchFamily="18" charset="0"/>
                <a:cs typeface="Times New Roman" panose="02020603050405020304" pitchFamily="18" charset="0"/>
              </a:rPr>
              <a:t>platelet transfusion </a:t>
            </a:r>
            <a:r>
              <a:rPr lang="en-US" dirty="0">
                <a:solidFill>
                  <a:schemeClr val="tx2"/>
                </a:solidFill>
                <a:latin typeface="Times New Roman" panose="02020603050405020304" pitchFamily="18" charset="0"/>
                <a:cs typeface="Times New Roman" panose="02020603050405020304" pitchFamily="18" charset="0"/>
              </a:rPr>
              <a:t>is preferred, if available. If </a:t>
            </a:r>
            <a:r>
              <a:rPr lang="en-US" dirty="0" smtClean="0">
                <a:solidFill>
                  <a:schemeClr val="tx2"/>
                </a:solidFill>
                <a:latin typeface="Times New Roman" panose="02020603050405020304" pitchFamily="18" charset="0"/>
                <a:cs typeface="Times New Roman" panose="02020603050405020304" pitchFamily="18" charset="0"/>
              </a:rPr>
              <a:t>platelet transfusion </a:t>
            </a:r>
            <a:r>
              <a:rPr lang="en-US" dirty="0">
                <a:solidFill>
                  <a:schemeClr val="tx2"/>
                </a:solidFill>
                <a:latin typeface="Times New Roman" panose="02020603050405020304" pitchFamily="18" charset="0"/>
                <a:cs typeface="Times New Roman" panose="02020603050405020304" pitchFamily="18" charset="0"/>
              </a:rPr>
              <a:t>is </a:t>
            </a:r>
            <a:r>
              <a:rPr lang="en-US" dirty="0" smtClean="0">
                <a:solidFill>
                  <a:schemeClr val="tx2"/>
                </a:solidFill>
                <a:latin typeface="Times New Roman" panose="02020603050405020304" pitchFamily="18" charset="0"/>
                <a:cs typeface="Times New Roman" panose="02020603050405020304" pitchFamily="18" charset="0"/>
              </a:rPr>
              <a:t>necessary (aphaeretic </a:t>
            </a:r>
            <a:r>
              <a:rPr lang="en-US" dirty="0">
                <a:solidFill>
                  <a:schemeClr val="tx2"/>
                </a:solidFill>
                <a:latin typeface="Times New Roman" panose="02020603050405020304" pitchFamily="18" charset="0"/>
                <a:cs typeface="Times New Roman" panose="02020603050405020304" pitchFamily="18" charset="0"/>
              </a:rPr>
              <a:t>platelet)</a:t>
            </a:r>
          </a:p>
          <a:p>
            <a:pPr lvl="1" algn="just"/>
            <a:r>
              <a:rPr lang="en-US" dirty="0" smtClean="0">
                <a:solidFill>
                  <a:schemeClr val="tx2"/>
                </a:solidFill>
                <a:latin typeface="Times New Roman" panose="02020603050405020304" pitchFamily="18" charset="0"/>
                <a:cs typeface="Times New Roman" panose="02020603050405020304" pitchFamily="18" charset="0"/>
              </a:rPr>
              <a:t>If </a:t>
            </a:r>
            <a:r>
              <a:rPr lang="en-US" dirty="0">
                <a:solidFill>
                  <a:schemeClr val="tx2"/>
                </a:solidFill>
                <a:latin typeface="Times New Roman" panose="02020603050405020304" pitchFamily="18" charset="0"/>
                <a:cs typeface="Times New Roman" panose="02020603050405020304" pitchFamily="18" charset="0"/>
              </a:rPr>
              <a:t>patient goes into spontaneous </a:t>
            </a:r>
            <a:r>
              <a:rPr lang="en-US" dirty="0" smtClean="0">
                <a:solidFill>
                  <a:schemeClr val="tx2"/>
                </a:solidFill>
                <a:latin typeface="Times New Roman" panose="02020603050405020304" pitchFamily="18" charset="0"/>
                <a:cs typeface="Times New Roman" panose="02020603050405020304" pitchFamily="18" charset="0"/>
              </a:rPr>
              <a:t>labor </a:t>
            </a:r>
            <a:r>
              <a:rPr lang="en-US" dirty="0">
                <a:solidFill>
                  <a:schemeClr val="tx2"/>
                </a:solidFill>
                <a:latin typeface="Times New Roman" panose="02020603050405020304" pitchFamily="18" charset="0"/>
                <a:cs typeface="Times New Roman" panose="02020603050405020304" pitchFamily="18" charset="0"/>
              </a:rPr>
              <a:t>during critical phase take </a:t>
            </a:r>
            <a:r>
              <a:rPr lang="en-US" dirty="0" smtClean="0">
                <a:solidFill>
                  <a:schemeClr val="tx2"/>
                </a:solidFill>
                <a:latin typeface="Times New Roman" panose="02020603050405020304" pitchFamily="18" charset="0"/>
                <a:cs typeface="Times New Roman" panose="02020603050405020304" pitchFamily="18" charset="0"/>
              </a:rPr>
              <a:t>steps to </a:t>
            </a:r>
            <a:r>
              <a:rPr lang="en-US" dirty="0">
                <a:solidFill>
                  <a:schemeClr val="tx2"/>
                </a:solidFill>
                <a:latin typeface="Times New Roman" panose="02020603050405020304" pitchFamily="18" charset="0"/>
                <a:cs typeface="Times New Roman" panose="02020603050405020304" pitchFamily="18" charset="0"/>
              </a:rPr>
              <a:t>prevent vaginal tears by performing an episiotomy.</a:t>
            </a:r>
          </a:p>
          <a:p>
            <a:pPr marL="857250" lvl="1" indent="-457200" algn="just"/>
            <a:r>
              <a:rPr lang="en-US" dirty="0" smtClean="0">
                <a:solidFill>
                  <a:schemeClr val="tx2"/>
                </a:solidFill>
                <a:latin typeface="Times New Roman" panose="02020603050405020304" pitchFamily="18" charset="0"/>
                <a:cs typeface="Times New Roman" panose="02020603050405020304" pitchFamily="18" charset="0"/>
              </a:rPr>
              <a:t>In </a:t>
            </a:r>
            <a:r>
              <a:rPr lang="en-US" dirty="0">
                <a:solidFill>
                  <a:schemeClr val="tx2"/>
                </a:solidFill>
                <a:latin typeface="Times New Roman" panose="02020603050405020304" pitchFamily="18" charset="0"/>
                <a:cs typeface="Times New Roman" panose="02020603050405020304" pitchFamily="18" charset="0"/>
              </a:rPr>
              <a:t>a case of fetal compromise priority should be given to the </a:t>
            </a:r>
            <a:r>
              <a:rPr lang="en-US" dirty="0" smtClean="0">
                <a:solidFill>
                  <a:schemeClr val="tx2"/>
                </a:solidFill>
                <a:latin typeface="Times New Roman" panose="02020603050405020304" pitchFamily="18" charset="0"/>
                <a:cs typeface="Times New Roman" panose="02020603050405020304" pitchFamily="18" charset="0"/>
              </a:rPr>
              <a:t>mother’s life </a:t>
            </a:r>
            <a:r>
              <a:rPr lang="en-US" dirty="0">
                <a:solidFill>
                  <a:schemeClr val="tx2"/>
                </a:solidFill>
                <a:latin typeface="Times New Roman" panose="02020603050405020304" pitchFamily="18" charset="0"/>
                <a:cs typeface="Times New Roman" panose="02020603050405020304" pitchFamily="18" charset="0"/>
              </a:rPr>
              <a:t>and decision making should involve the multidisciplinary team.</a:t>
            </a:r>
          </a:p>
          <a:p>
            <a:pPr algn="just"/>
            <a:r>
              <a:rPr lang="en-US" dirty="0">
                <a:solidFill>
                  <a:schemeClr val="tx2"/>
                </a:solidFill>
                <a:latin typeface="Times New Roman" panose="02020603050405020304" pitchFamily="18" charset="0"/>
                <a:cs typeface="Times New Roman" panose="02020603050405020304" pitchFamily="18" charset="0"/>
              </a:rPr>
              <a:t>Counseling the family on the probable outcome is essential.</a:t>
            </a:r>
          </a:p>
        </p:txBody>
      </p:sp>
    </p:spTree>
    <p:extLst>
      <p:ext uri="{BB962C8B-B14F-4D97-AF65-F5344CB8AC3E}">
        <p14:creationId xmlns:p14="http://schemas.microsoft.com/office/powerpoint/2010/main" xmlns="" val="420553963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804" y="288419"/>
            <a:ext cx="8229600" cy="610820"/>
          </a:xfrm>
        </p:spPr>
        <p:txBody>
          <a:bodyPr>
            <a:noAutofit/>
          </a:bodyPr>
          <a:lstStyle/>
          <a:p>
            <a:pPr algn="l"/>
            <a:r>
              <a:rPr lang="en-US" sz="4000" b="1" dirty="0">
                <a:solidFill>
                  <a:srgbClr val="00B0F0"/>
                </a:solidFill>
                <a:latin typeface="Times New Roman" panose="02020603050405020304" pitchFamily="18" charset="0"/>
                <a:cs typeface="Times New Roman" panose="02020603050405020304" pitchFamily="18" charset="0"/>
              </a:rPr>
              <a:t>Dengue in the elderly</a:t>
            </a:r>
          </a:p>
        </p:txBody>
      </p:sp>
      <p:sp>
        <p:nvSpPr>
          <p:cNvPr id="3" name="Content Placeholder 2"/>
          <p:cNvSpPr>
            <a:spLocks noGrp="1"/>
          </p:cNvSpPr>
          <p:nvPr>
            <p:ph idx="1"/>
          </p:nvPr>
        </p:nvSpPr>
        <p:spPr/>
        <p:txBody>
          <a:bodyPr>
            <a:normAutofit/>
          </a:bodyPr>
          <a:lstStyle/>
          <a:p>
            <a:pPr marL="0" indent="0">
              <a:buNone/>
            </a:pPr>
            <a:r>
              <a:rPr lang="en-US" sz="3000" b="1" dirty="0">
                <a:solidFill>
                  <a:srgbClr val="FF0000"/>
                </a:solidFill>
                <a:latin typeface="Times New Roman" panose="02020603050405020304" pitchFamily="18" charset="0"/>
                <a:cs typeface="Times New Roman" panose="02020603050405020304" pitchFamily="18" charset="0"/>
              </a:rPr>
              <a:t>Issues in management</a:t>
            </a:r>
          </a:p>
          <a:p>
            <a:pPr algn="just"/>
            <a:r>
              <a:rPr lang="en-US" dirty="0">
                <a:solidFill>
                  <a:schemeClr val="tx2"/>
                </a:solidFill>
                <a:latin typeface="Times New Roman" panose="02020603050405020304" pitchFamily="18" charset="0"/>
                <a:cs typeface="Times New Roman" panose="02020603050405020304" pitchFamily="18" charset="0"/>
              </a:rPr>
              <a:t>About 10% of elderly dengue patients may have no complaints of fever</a:t>
            </a:r>
          </a:p>
          <a:p>
            <a:pPr algn="just"/>
            <a:r>
              <a:rPr lang="en-US" dirty="0">
                <a:solidFill>
                  <a:schemeClr val="tx2"/>
                </a:solidFill>
                <a:latin typeface="Times New Roman" panose="02020603050405020304" pitchFamily="18" charset="0"/>
                <a:cs typeface="Times New Roman" panose="02020603050405020304" pitchFamily="18" charset="0"/>
              </a:rPr>
              <a:t>Higher rate of acute renal failure</a:t>
            </a:r>
          </a:p>
          <a:p>
            <a:pPr algn="just"/>
            <a:r>
              <a:rPr lang="en-US" dirty="0">
                <a:solidFill>
                  <a:schemeClr val="tx2"/>
                </a:solidFill>
                <a:latin typeface="Times New Roman" panose="02020603050405020304" pitchFamily="18" charset="0"/>
                <a:cs typeface="Times New Roman" panose="02020603050405020304" pitchFamily="18" charset="0"/>
              </a:rPr>
              <a:t>The impact of increased co-morbidities.</a:t>
            </a:r>
          </a:p>
          <a:p>
            <a:pPr algn="just"/>
            <a:r>
              <a:rPr lang="en-US" dirty="0">
                <a:solidFill>
                  <a:schemeClr val="tx2"/>
                </a:solidFill>
                <a:latin typeface="Times New Roman" panose="02020603050405020304" pitchFamily="18" charset="0"/>
                <a:cs typeface="Times New Roman" panose="02020603050405020304" pitchFamily="18" charset="0"/>
              </a:rPr>
              <a:t>Ageing-related decline in cardiopulmonary function is another </a:t>
            </a:r>
            <a:r>
              <a:rPr lang="en-US" dirty="0" smtClean="0">
                <a:solidFill>
                  <a:schemeClr val="tx2"/>
                </a:solidFill>
                <a:latin typeface="Times New Roman" panose="02020603050405020304" pitchFamily="18" charset="0"/>
                <a:cs typeface="Times New Roman" panose="02020603050405020304" pitchFamily="18" charset="0"/>
              </a:rPr>
              <a:t>important consideration </a:t>
            </a:r>
            <a:r>
              <a:rPr lang="en-US" dirty="0">
                <a:solidFill>
                  <a:schemeClr val="tx2"/>
                </a:solidFill>
                <a:latin typeface="Times New Roman" panose="02020603050405020304" pitchFamily="18" charset="0"/>
                <a:cs typeface="Times New Roman" panose="02020603050405020304" pitchFamily="18" charset="0"/>
              </a:rPr>
              <a:t>during fluid replacement and/or resuscitation in dengue illness.</a:t>
            </a:r>
          </a:p>
          <a:p>
            <a:pPr algn="just"/>
            <a:r>
              <a:rPr lang="en-US" dirty="0">
                <a:solidFill>
                  <a:schemeClr val="tx2"/>
                </a:solidFill>
                <a:latin typeface="Times New Roman" panose="02020603050405020304" pitchFamily="18" charset="0"/>
                <a:cs typeface="Times New Roman" panose="02020603050405020304" pitchFamily="18" charset="0"/>
              </a:rPr>
              <a:t>Complications such as congestive heart failure and acute pulmonary </a:t>
            </a:r>
            <a:r>
              <a:rPr lang="en-US" dirty="0" err="1" smtClean="0">
                <a:solidFill>
                  <a:schemeClr val="tx2"/>
                </a:solidFill>
                <a:latin typeface="Times New Roman" panose="02020603050405020304" pitchFamily="18" charset="0"/>
                <a:cs typeface="Times New Roman" panose="02020603050405020304" pitchFamily="18" charset="0"/>
              </a:rPr>
              <a:t>oedema</a:t>
            </a:r>
            <a:r>
              <a:rPr lang="en-US" dirty="0">
                <a:solidFill>
                  <a:schemeClr val="tx2"/>
                </a:solidFill>
                <a:latin typeface="Times New Roman" panose="02020603050405020304" pitchFamily="18" charset="0"/>
                <a:cs typeface="Times New Roman" panose="02020603050405020304" pitchFamily="18" charset="0"/>
              </a:rPr>
              <a:t> </a:t>
            </a:r>
            <a:r>
              <a:rPr lang="en-US" dirty="0" smtClean="0">
                <a:solidFill>
                  <a:schemeClr val="tx2"/>
                </a:solidFill>
                <a:latin typeface="Times New Roman" panose="02020603050405020304" pitchFamily="18" charset="0"/>
                <a:cs typeface="Times New Roman" panose="02020603050405020304" pitchFamily="18" charset="0"/>
              </a:rPr>
              <a:t>may </a:t>
            </a:r>
            <a:r>
              <a:rPr lang="en-US" dirty="0">
                <a:solidFill>
                  <a:schemeClr val="tx2"/>
                </a:solidFill>
                <a:latin typeface="Times New Roman" panose="02020603050405020304" pitchFamily="18" charset="0"/>
                <a:cs typeface="Times New Roman" panose="02020603050405020304" pitchFamily="18" charset="0"/>
              </a:rPr>
              <a:t>occur.</a:t>
            </a:r>
          </a:p>
          <a:p>
            <a:pPr algn="just"/>
            <a:r>
              <a:rPr lang="en-US" dirty="0">
                <a:solidFill>
                  <a:schemeClr val="tx2"/>
                </a:solidFill>
                <a:latin typeface="Times New Roman" panose="02020603050405020304" pitchFamily="18" charset="0"/>
                <a:cs typeface="Times New Roman" panose="02020603050405020304" pitchFamily="18" charset="0"/>
              </a:rPr>
              <a:t>Frequent assessments and adjustments of the fluid regime are required </a:t>
            </a:r>
            <a:r>
              <a:rPr lang="en-US" dirty="0" smtClean="0">
                <a:solidFill>
                  <a:schemeClr val="tx2"/>
                </a:solidFill>
                <a:latin typeface="Times New Roman" panose="02020603050405020304" pitchFamily="18" charset="0"/>
                <a:cs typeface="Times New Roman" panose="02020603050405020304" pitchFamily="18" charset="0"/>
              </a:rPr>
              <a:t>to avoid </a:t>
            </a:r>
            <a:r>
              <a:rPr lang="en-US" dirty="0">
                <a:solidFill>
                  <a:schemeClr val="tx2"/>
                </a:solidFill>
                <a:latin typeface="Times New Roman" panose="02020603050405020304" pitchFamily="18" charset="0"/>
                <a:cs typeface="Times New Roman" panose="02020603050405020304" pitchFamily="18" charset="0"/>
              </a:rPr>
              <a:t>or to minimize such complications</a:t>
            </a:r>
          </a:p>
        </p:txBody>
      </p:sp>
    </p:spTree>
    <p:extLst>
      <p:ext uri="{BB962C8B-B14F-4D97-AF65-F5344CB8AC3E}">
        <p14:creationId xmlns:p14="http://schemas.microsoft.com/office/powerpoint/2010/main" xmlns="" val="8020283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descr="DSCF4941"/>
          <p:cNvSpPr>
            <a:spLocks noChangeArrowheads="1"/>
          </p:cNvSpPr>
          <p:nvPr/>
        </p:nvSpPr>
        <p:spPr bwMode="auto">
          <a:xfrm>
            <a:off x="609600" y="609600"/>
            <a:ext cx="2667000" cy="2143125"/>
          </a:xfrm>
          <a:prstGeom prst="rect">
            <a:avLst/>
          </a:prstGeom>
          <a:blipFill dpi="0" rotWithShape="1">
            <a:blip r:embed="rId2"/>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9459" name="Rectangle 3" descr="DSCF4925"/>
          <p:cNvSpPr>
            <a:spLocks noChangeArrowheads="1"/>
          </p:cNvSpPr>
          <p:nvPr/>
        </p:nvSpPr>
        <p:spPr bwMode="auto">
          <a:xfrm>
            <a:off x="6172200" y="609600"/>
            <a:ext cx="2667000" cy="2143125"/>
          </a:xfrm>
          <a:prstGeom prst="rect">
            <a:avLst/>
          </a:prstGeom>
          <a:blipFill dpi="0" rotWithShape="1">
            <a:blip r:embed="rId3"/>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9460" name="Rectangle 4" descr="DSCF4928"/>
          <p:cNvSpPr>
            <a:spLocks noChangeArrowheads="1"/>
          </p:cNvSpPr>
          <p:nvPr/>
        </p:nvSpPr>
        <p:spPr bwMode="auto">
          <a:xfrm>
            <a:off x="609600" y="3962400"/>
            <a:ext cx="2667000" cy="2143125"/>
          </a:xfrm>
          <a:prstGeom prst="rect">
            <a:avLst/>
          </a:prstGeom>
          <a:blipFill dpi="0" rotWithShape="1">
            <a:blip r:embed="rId4" cstate="print"/>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9461" name="Rectangle 5" descr="DSCF4950"/>
          <p:cNvSpPr>
            <a:spLocks noChangeArrowheads="1"/>
          </p:cNvSpPr>
          <p:nvPr/>
        </p:nvSpPr>
        <p:spPr bwMode="auto">
          <a:xfrm>
            <a:off x="6172200" y="4343400"/>
            <a:ext cx="2667000" cy="2143125"/>
          </a:xfrm>
          <a:prstGeom prst="rect">
            <a:avLst/>
          </a:prstGeom>
          <a:blipFill dpi="0" rotWithShape="1">
            <a:blip r:embed="rId5"/>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9462" name="Rectangle 6" descr="DSCF4951"/>
          <p:cNvSpPr>
            <a:spLocks noChangeArrowheads="1"/>
          </p:cNvSpPr>
          <p:nvPr/>
        </p:nvSpPr>
        <p:spPr bwMode="auto">
          <a:xfrm>
            <a:off x="3352800" y="2590800"/>
            <a:ext cx="2667000" cy="2143125"/>
          </a:xfrm>
          <a:prstGeom prst="rect">
            <a:avLst/>
          </a:prstGeom>
          <a:blipFill dpi="0" rotWithShape="1">
            <a:blip r:embed="rId6" cstate="print"/>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xmlns="" val="3974979645"/>
      </p:ext>
    </p:extLst>
  </p:cSld>
  <p:clrMapOvr>
    <a:masterClrMapping/>
  </p:clrMapOvr>
  <p:transition spd="slow"/>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139" y="152401"/>
            <a:ext cx="8435662" cy="890789"/>
          </a:xfrm>
        </p:spPr>
        <p:txBody>
          <a:bodyPr>
            <a:noAutofit/>
          </a:bodyPr>
          <a:lstStyle/>
          <a:p>
            <a:pPr algn="l"/>
            <a:r>
              <a:rPr lang="en-US" sz="4000" b="1" dirty="0" smtClean="0">
                <a:solidFill>
                  <a:srgbClr val="00B0F0"/>
                </a:solidFill>
                <a:latin typeface="Times New Roman" panose="02020603050405020304" pitchFamily="18" charset="0"/>
                <a:cs typeface="Times New Roman" panose="02020603050405020304" pitchFamily="18" charset="0"/>
              </a:rPr>
              <a:t/>
            </a:r>
            <a:br>
              <a:rPr lang="en-US" sz="4000" b="1" dirty="0" smtClean="0">
                <a:solidFill>
                  <a:srgbClr val="00B0F0"/>
                </a:solidFill>
                <a:latin typeface="Times New Roman" panose="02020603050405020304" pitchFamily="18" charset="0"/>
                <a:cs typeface="Times New Roman" panose="02020603050405020304" pitchFamily="18" charset="0"/>
              </a:rPr>
            </a:br>
            <a:r>
              <a:rPr lang="en-US" sz="4000" b="1" dirty="0" smtClean="0">
                <a:solidFill>
                  <a:srgbClr val="00B0F0"/>
                </a:solidFill>
                <a:latin typeface="Times New Roman" panose="02020603050405020304" pitchFamily="18" charset="0"/>
                <a:cs typeface="Times New Roman" panose="02020603050405020304" pitchFamily="18" charset="0"/>
              </a:rPr>
              <a:t>Dengue in Chronic </a:t>
            </a:r>
            <a:r>
              <a:rPr lang="en-US" sz="4000" b="1" dirty="0">
                <a:solidFill>
                  <a:srgbClr val="00B0F0"/>
                </a:solidFill>
                <a:latin typeface="Times New Roman" panose="02020603050405020304" pitchFamily="18" charset="0"/>
                <a:cs typeface="Times New Roman" panose="02020603050405020304" pitchFamily="18" charset="0"/>
              </a:rPr>
              <a:t>Liver Disease</a:t>
            </a:r>
            <a:br>
              <a:rPr lang="en-US" sz="4000" b="1" dirty="0">
                <a:solidFill>
                  <a:srgbClr val="00B0F0"/>
                </a:solidFill>
                <a:latin typeface="Times New Roman" panose="02020603050405020304" pitchFamily="18" charset="0"/>
                <a:cs typeface="Times New Roman" panose="02020603050405020304" pitchFamily="18" charset="0"/>
              </a:rPr>
            </a:br>
            <a:endParaRPr lang="en-US" sz="4000" b="1" dirty="0">
              <a:solidFill>
                <a:srgbClr val="00B0F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algn="just"/>
            <a:r>
              <a:rPr lang="en-US" dirty="0" smtClean="0">
                <a:solidFill>
                  <a:schemeClr val="tx2"/>
                </a:solidFill>
                <a:latin typeface="Times New Roman" panose="02020603050405020304" pitchFamily="18" charset="0"/>
                <a:cs typeface="Times New Roman" panose="02020603050405020304" pitchFamily="18" charset="0"/>
              </a:rPr>
              <a:t>The </a:t>
            </a:r>
            <a:r>
              <a:rPr lang="en-US" dirty="0">
                <a:solidFill>
                  <a:schemeClr val="tx2"/>
                </a:solidFill>
                <a:latin typeface="Times New Roman" panose="02020603050405020304" pitchFamily="18" charset="0"/>
                <a:cs typeface="Times New Roman" panose="02020603050405020304" pitchFamily="18" charset="0"/>
              </a:rPr>
              <a:t>disease may be decompensated in DHF who was well compensated </a:t>
            </a:r>
            <a:r>
              <a:rPr lang="en-US" dirty="0" smtClean="0">
                <a:solidFill>
                  <a:schemeClr val="tx2"/>
                </a:solidFill>
                <a:latin typeface="Times New Roman" panose="02020603050405020304" pitchFamily="18" charset="0"/>
                <a:cs typeface="Times New Roman" panose="02020603050405020304" pitchFamily="18" charset="0"/>
              </a:rPr>
              <a:t>before Dengue </a:t>
            </a:r>
            <a:r>
              <a:rPr lang="en-US" dirty="0">
                <a:solidFill>
                  <a:schemeClr val="tx2"/>
                </a:solidFill>
                <a:latin typeface="Times New Roman" panose="02020603050405020304" pitchFamily="18" charset="0"/>
                <a:cs typeface="Times New Roman" panose="02020603050405020304" pitchFamily="18" charset="0"/>
              </a:rPr>
              <a:t>episode.</a:t>
            </a:r>
          </a:p>
          <a:p>
            <a:pPr algn="just"/>
            <a:r>
              <a:rPr lang="en-US" dirty="0">
                <a:solidFill>
                  <a:schemeClr val="tx2"/>
                </a:solidFill>
                <a:latin typeface="Times New Roman" panose="02020603050405020304" pitchFamily="18" charset="0"/>
                <a:cs typeface="Times New Roman" panose="02020603050405020304" pitchFamily="18" charset="0"/>
              </a:rPr>
              <a:t>As DHF involves in hepatic enzyme elevation so critical patient care and </a:t>
            </a:r>
            <a:r>
              <a:rPr lang="en-US" dirty="0" smtClean="0">
                <a:solidFill>
                  <a:schemeClr val="tx2"/>
                </a:solidFill>
                <a:latin typeface="Times New Roman" panose="02020603050405020304" pitchFamily="18" charset="0"/>
                <a:cs typeface="Times New Roman" panose="02020603050405020304" pitchFamily="18" charset="0"/>
              </a:rPr>
              <a:t>regular LFT </a:t>
            </a:r>
            <a:r>
              <a:rPr lang="en-US" dirty="0">
                <a:solidFill>
                  <a:schemeClr val="tx2"/>
                </a:solidFill>
                <a:latin typeface="Times New Roman" panose="02020603050405020304" pitchFamily="18" charset="0"/>
                <a:cs typeface="Times New Roman" panose="02020603050405020304" pitchFamily="18" charset="0"/>
              </a:rPr>
              <a:t>should be done.</a:t>
            </a:r>
          </a:p>
          <a:p>
            <a:pPr algn="just"/>
            <a:r>
              <a:rPr lang="en-US" dirty="0">
                <a:solidFill>
                  <a:schemeClr val="tx2"/>
                </a:solidFill>
                <a:latin typeface="Times New Roman" panose="02020603050405020304" pitchFamily="18" charset="0"/>
                <a:cs typeface="Times New Roman" panose="02020603050405020304" pitchFamily="18" charset="0"/>
              </a:rPr>
              <a:t>Decompensated CLD should be managed as non-infected patient.</a:t>
            </a:r>
          </a:p>
          <a:p>
            <a:pPr algn="just"/>
            <a:r>
              <a:rPr lang="en-US" dirty="0">
                <a:solidFill>
                  <a:schemeClr val="tx2"/>
                </a:solidFill>
                <a:latin typeface="Times New Roman" panose="02020603050405020304" pitchFamily="18" charset="0"/>
                <a:cs typeface="Times New Roman" panose="02020603050405020304" pitchFamily="18" charset="0"/>
              </a:rPr>
              <a:t>Platelet concentrate &amp; fresh blood maybe required. </a:t>
            </a:r>
            <a:endParaRPr lang="en-US" dirty="0" smtClean="0">
              <a:solidFill>
                <a:schemeClr val="tx2"/>
              </a:solidFill>
              <a:latin typeface="Times New Roman" panose="02020603050405020304" pitchFamily="18" charset="0"/>
              <a:cs typeface="Times New Roman" panose="02020603050405020304" pitchFamily="18" charset="0"/>
            </a:endParaRPr>
          </a:p>
          <a:p>
            <a:pPr algn="just"/>
            <a:r>
              <a:rPr lang="en-US" dirty="0" smtClean="0">
                <a:solidFill>
                  <a:schemeClr val="tx2"/>
                </a:solidFill>
                <a:latin typeface="Times New Roman" panose="02020603050405020304" pitchFamily="18" charset="0"/>
                <a:cs typeface="Times New Roman" panose="02020603050405020304" pitchFamily="18" charset="0"/>
              </a:rPr>
              <a:t>Patient </a:t>
            </a:r>
            <a:r>
              <a:rPr lang="en-US" dirty="0">
                <a:solidFill>
                  <a:schemeClr val="tx2"/>
                </a:solidFill>
                <a:latin typeface="Times New Roman" panose="02020603050405020304" pitchFamily="18" charset="0"/>
                <a:cs typeface="Times New Roman" panose="02020603050405020304" pitchFamily="18" charset="0"/>
              </a:rPr>
              <a:t>should be </a:t>
            </a:r>
            <a:r>
              <a:rPr lang="en-US" dirty="0" smtClean="0">
                <a:solidFill>
                  <a:schemeClr val="tx2"/>
                </a:solidFill>
                <a:latin typeface="Times New Roman" panose="02020603050405020304" pitchFamily="18" charset="0"/>
                <a:cs typeface="Times New Roman" panose="02020603050405020304" pitchFamily="18" charset="0"/>
              </a:rPr>
              <a:t>treated in </a:t>
            </a:r>
            <a:r>
              <a:rPr lang="en-US" dirty="0">
                <a:solidFill>
                  <a:schemeClr val="tx2"/>
                </a:solidFill>
                <a:latin typeface="Times New Roman" panose="02020603050405020304" pitchFamily="18" charset="0"/>
                <a:cs typeface="Times New Roman" panose="02020603050405020304" pitchFamily="18" charset="0"/>
              </a:rPr>
              <a:t>a hospital where facilities are available.</a:t>
            </a:r>
          </a:p>
        </p:txBody>
      </p:sp>
    </p:spTree>
    <p:extLst>
      <p:ext uri="{BB962C8B-B14F-4D97-AF65-F5344CB8AC3E}">
        <p14:creationId xmlns:p14="http://schemas.microsoft.com/office/powerpoint/2010/main" xmlns="" val="67518805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093" y="425003"/>
            <a:ext cx="8377707" cy="502276"/>
          </a:xfrm>
        </p:spPr>
        <p:txBody>
          <a:bodyPr>
            <a:noAutofit/>
          </a:bodyPr>
          <a:lstStyle/>
          <a:p>
            <a:pPr algn="l"/>
            <a:r>
              <a:rPr lang="en-US" sz="4000" b="1" dirty="0" smtClean="0">
                <a:solidFill>
                  <a:srgbClr val="00B0F0"/>
                </a:solidFill>
                <a:latin typeface="Times New Roman" panose="02020603050405020304" pitchFamily="18" charset="0"/>
                <a:cs typeface="Times New Roman" panose="02020603050405020304" pitchFamily="18" charset="0"/>
              </a:rPr>
              <a:t/>
            </a:r>
            <a:br>
              <a:rPr lang="en-US" sz="4000" b="1" dirty="0" smtClean="0">
                <a:solidFill>
                  <a:srgbClr val="00B0F0"/>
                </a:solidFill>
                <a:latin typeface="Times New Roman" panose="02020603050405020304" pitchFamily="18" charset="0"/>
                <a:cs typeface="Times New Roman" panose="02020603050405020304" pitchFamily="18" charset="0"/>
              </a:rPr>
            </a:br>
            <a:r>
              <a:rPr lang="en-US" sz="4000" b="1" dirty="0" smtClean="0">
                <a:solidFill>
                  <a:srgbClr val="00B0F0"/>
                </a:solidFill>
                <a:latin typeface="Times New Roman" panose="02020603050405020304" pitchFamily="18" charset="0"/>
                <a:cs typeface="Times New Roman" panose="02020603050405020304" pitchFamily="18" charset="0"/>
              </a:rPr>
              <a:t>Dengue in Chronic </a:t>
            </a:r>
            <a:r>
              <a:rPr lang="en-US" sz="4000" b="1" dirty="0">
                <a:solidFill>
                  <a:srgbClr val="00B0F0"/>
                </a:solidFill>
                <a:latin typeface="Times New Roman" panose="02020603050405020304" pitchFamily="18" charset="0"/>
                <a:cs typeface="Times New Roman" panose="02020603050405020304" pitchFamily="18" charset="0"/>
              </a:rPr>
              <a:t>Kidney Disease(CKD):</a:t>
            </a:r>
            <a:br>
              <a:rPr lang="en-US" sz="4000" b="1" dirty="0">
                <a:solidFill>
                  <a:srgbClr val="00B0F0"/>
                </a:solidFill>
                <a:latin typeface="Times New Roman" panose="02020603050405020304" pitchFamily="18" charset="0"/>
                <a:cs typeface="Times New Roman" panose="02020603050405020304" pitchFamily="18" charset="0"/>
              </a:rPr>
            </a:br>
            <a:r>
              <a:rPr sz="4000" b="1" dirty="0" smtClean="0">
                <a:solidFill>
                  <a:srgbClr val="00B0F0"/>
                </a:solidFill>
                <a:latin typeface="Times New Roman" panose="02020603050405020304" pitchFamily="18" charset="0"/>
                <a:cs typeface="Times New Roman" panose="02020603050405020304" pitchFamily="18" charset="0"/>
              </a:rPr>
              <a:t/>
            </a:r>
            <a:br>
              <a:rPr sz="4000" b="1" dirty="0" smtClean="0">
                <a:solidFill>
                  <a:srgbClr val="00B0F0"/>
                </a:solidFill>
                <a:latin typeface="Times New Roman" panose="02020603050405020304" pitchFamily="18" charset="0"/>
                <a:cs typeface="Times New Roman" panose="02020603050405020304" pitchFamily="18" charset="0"/>
              </a:rPr>
            </a:br>
            <a:endParaRPr lang="en-US" sz="4000" b="1" dirty="0">
              <a:solidFill>
                <a:srgbClr val="00B0F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lgn="just">
              <a:buNone/>
            </a:pPr>
            <a:r>
              <a:rPr lang="en-US" dirty="0" smtClean="0">
                <a:solidFill>
                  <a:schemeClr val="tx2"/>
                </a:solidFill>
                <a:latin typeface="Times New Roman" panose="02020603050405020304" pitchFamily="18" charset="0"/>
                <a:cs typeface="Times New Roman" panose="02020603050405020304" pitchFamily="18" charset="0"/>
              </a:rPr>
              <a:t>Dengue </a:t>
            </a:r>
            <a:r>
              <a:rPr lang="en-US" dirty="0">
                <a:solidFill>
                  <a:schemeClr val="tx2"/>
                </a:solidFill>
                <a:latin typeface="Times New Roman" panose="02020603050405020304" pitchFamily="18" charset="0"/>
                <a:cs typeface="Times New Roman" panose="02020603050405020304" pitchFamily="18" charset="0"/>
              </a:rPr>
              <a:t>patients with chronic Kidney disease (CKD) have a significantly </a:t>
            </a:r>
            <a:r>
              <a:rPr lang="en-US" dirty="0" smtClean="0">
                <a:solidFill>
                  <a:schemeClr val="tx2"/>
                </a:solidFill>
                <a:latin typeface="Times New Roman" panose="02020603050405020304" pitchFamily="18" charset="0"/>
                <a:cs typeface="Times New Roman" panose="02020603050405020304" pitchFamily="18" charset="0"/>
              </a:rPr>
              <a:t>higher risk </a:t>
            </a:r>
            <a:r>
              <a:rPr lang="en-US" dirty="0">
                <a:solidFill>
                  <a:schemeClr val="tx2"/>
                </a:solidFill>
                <a:latin typeface="Times New Roman" panose="02020603050405020304" pitchFamily="18" charset="0"/>
                <a:cs typeface="Times New Roman" panose="02020603050405020304" pitchFamily="18" charset="0"/>
              </a:rPr>
              <a:t>of severe dengue and mortality. The outcome correlates with the </a:t>
            </a:r>
            <a:r>
              <a:rPr lang="en-US" dirty="0" smtClean="0">
                <a:solidFill>
                  <a:schemeClr val="tx2"/>
                </a:solidFill>
                <a:latin typeface="Times New Roman" panose="02020603050405020304" pitchFamily="18" charset="0"/>
                <a:cs typeface="Times New Roman" panose="02020603050405020304" pitchFamily="18" charset="0"/>
              </a:rPr>
              <a:t>renal function </a:t>
            </a:r>
            <a:r>
              <a:rPr lang="en-US" dirty="0">
                <a:solidFill>
                  <a:schemeClr val="tx2"/>
                </a:solidFill>
                <a:latin typeface="Times New Roman" panose="02020603050405020304" pitchFamily="18" charset="0"/>
                <a:cs typeface="Times New Roman" panose="02020603050405020304" pitchFamily="18" charset="0"/>
              </a:rPr>
              <a:t>.</a:t>
            </a:r>
          </a:p>
          <a:p>
            <a:pPr algn="just"/>
            <a:r>
              <a:rPr lang="en-US" dirty="0">
                <a:solidFill>
                  <a:schemeClr val="tx2"/>
                </a:solidFill>
                <a:latin typeface="Times New Roman" panose="02020603050405020304" pitchFamily="18" charset="0"/>
                <a:cs typeface="Times New Roman" panose="02020603050405020304" pitchFamily="18" charset="0"/>
              </a:rPr>
              <a:t>The warning signs of severe dengue are similar to those of </a:t>
            </a:r>
            <a:r>
              <a:rPr lang="en-US" dirty="0" smtClean="0">
                <a:solidFill>
                  <a:schemeClr val="tx2"/>
                </a:solidFill>
                <a:latin typeface="Times New Roman" panose="02020603050405020304" pitchFamily="18" charset="0"/>
                <a:cs typeface="Times New Roman" panose="02020603050405020304" pitchFamily="18" charset="0"/>
              </a:rPr>
              <a:t>uremia </a:t>
            </a:r>
            <a:r>
              <a:rPr lang="en-US" dirty="0">
                <a:solidFill>
                  <a:schemeClr val="tx2"/>
                </a:solidFill>
                <a:latin typeface="Times New Roman" panose="02020603050405020304" pitchFamily="18" charset="0"/>
                <a:cs typeface="Times New Roman" panose="02020603050405020304" pitchFamily="18" charset="0"/>
              </a:rPr>
              <a:t>in CKD.</a:t>
            </a:r>
          </a:p>
          <a:p>
            <a:pPr algn="just"/>
            <a:r>
              <a:rPr lang="en-US" dirty="0">
                <a:solidFill>
                  <a:schemeClr val="tx2"/>
                </a:solidFill>
                <a:latin typeface="Times New Roman" panose="02020603050405020304" pitchFamily="18" charset="0"/>
                <a:cs typeface="Times New Roman" panose="02020603050405020304" pitchFamily="18" charset="0"/>
              </a:rPr>
              <a:t>Ascites and/or pleural effusion, and signs of plasma leakage in dengue, </a:t>
            </a:r>
            <a:r>
              <a:rPr lang="en-US" dirty="0" smtClean="0">
                <a:solidFill>
                  <a:schemeClr val="tx2"/>
                </a:solidFill>
                <a:latin typeface="Times New Roman" panose="02020603050405020304" pitchFamily="18" charset="0"/>
                <a:cs typeface="Times New Roman" panose="02020603050405020304" pitchFamily="18" charset="0"/>
              </a:rPr>
              <a:t>are not </a:t>
            </a:r>
            <a:r>
              <a:rPr lang="en-US" dirty="0">
                <a:solidFill>
                  <a:schemeClr val="tx2"/>
                </a:solidFill>
                <a:latin typeface="Times New Roman" panose="02020603050405020304" pitchFamily="18" charset="0"/>
                <a:cs typeface="Times New Roman" panose="02020603050405020304" pitchFamily="18" charset="0"/>
              </a:rPr>
              <a:t>uncommon findings in patients with CKD and fluid retention.</a:t>
            </a:r>
          </a:p>
        </p:txBody>
      </p:sp>
    </p:spTree>
    <p:extLst>
      <p:ext uri="{BB962C8B-B14F-4D97-AF65-F5344CB8AC3E}">
        <p14:creationId xmlns:p14="http://schemas.microsoft.com/office/powerpoint/2010/main" xmlns="" val="97580418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145" y="288420"/>
            <a:ext cx="8229600" cy="610820"/>
          </a:xfrm>
        </p:spPr>
        <p:txBody>
          <a:bodyPr>
            <a:noAutofit/>
          </a:bodyPr>
          <a:lstStyle/>
          <a:p>
            <a:pPr algn="l"/>
            <a:r>
              <a:rPr lang="en-US" sz="4000" b="1" dirty="0" smtClean="0">
                <a:solidFill>
                  <a:srgbClr val="00B0F0"/>
                </a:solidFill>
                <a:latin typeface="Times New Roman" panose="02020603050405020304" pitchFamily="18" charset="0"/>
                <a:cs typeface="Times New Roman" panose="02020603050405020304" pitchFamily="18" charset="0"/>
              </a:rPr>
              <a:t/>
            </a:r>
            <a:br>
              <a:rPr lang="en-US" sz="4000" b="1" dirty="0" smtClean="0">
                <a:solidFill>
                  <a:srgbClr val="00B0F0"/>
                </a:solidFill>
                <a:latin typeface="Times New Roman" panose="02020603050405020304" pitchFamily="18" charset="0"/>
                <a:cs typeface="Times New Roman" panose="02020603050405020304" pitchFamily="18" charset="0"/>
              </a:rPr>
            </a:br>
            <a:r>
              <a:rPr lang="en-US" sz="4000" b="1" dirty="0" smtClean="0">
                <a:solidFill>
                  <a:srgbClr val="00B0F0"/>
                </a:solidFill>
                <a:latin typeface="Times New Roman" panose="02020603050405020304" pitchFamily="18" charset="0"/>
                <a:cs typeface="Times New Roman" panose="02020603050405020304" pitchFamily="18" charset="0"/>
              </a:rPr>
              <a:t>Dengue with Chronic </a:t>
            </a:r>
            <a:r>
              <a:rPr lang="en-US" sz="4000" b="1" dirty="0">
                <a:solidFill>
                  <a:srgbClr val="00B0F0"/>
                </a:solidFill>
                <a:latin typeface="Times New Roman" panose="02020603050405020304" pitchFamily="18" charset="0"/>
                <a:cs typeface="Times New Roman" panose="02020603050405020304" pitchFamily="18" charset="0"/>
              </a:rPr>
              <a:t>Kidney Disease(CKD):</a:t>
            </a:r>
            <a:br>
              <a:rPr lang="en-US" sz="4000" b="1" dirty="0">
                <a:solidFill>
                  <a:srgbClr val="00B0F0"/>
                </a:solidFill>
                <a:latin typeface="Times New Roman" panose="02020603050405020304" pitchFamily="18" charset="0"/>
                <a:cs typeface="Times New Roman" panose="02020603050405020304" pitchFamily="18" charset="0"/>
              </a:rPr>
            </a:br>
            <a:endParaRPr lang="en-US" sz="4000" b="1" dirty="0">
              <a:solidFill>
                <a:srgbClr val="00B0F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92500"/>
          </a:bodyPr>
          <a:lstStyle/>
          <a:p>
            <a:pPr marL="0" indent="0">
              <a:buNone/>
            </a:pPr>
            <a:r>
              <a:rPr lang="en-US" b="1" dirty="0">
                <a:solidFill>
                  <a:srgbClr val="FF0000"/>
                </a:solidFill>
                <a:latin typeface="Times New Roman" panose="02020603050405020304" pitchFamily="18" charset="0"/>
                <a:cs typeface="Times New Roman" panose="02020603050405020304" pitchFamily="18" charset="0"/>
              </a:rPr>
              <a:t>Challenges in fluid management:</a:t>
            </a:r>
          </a:p>
          <a:p>
            <a:r>
              <a:rPr lang="en-US" dirty="0">
                <a:solidFill>
                  <a:schemeClr val="tx2"/>
                </a:solidFill>
                <a:latin typeface="Times New Roman" panose="02020603050405020304" pitchFamily="18" charset="0"/>
                <a:cs typeface="Times New Roman" panose="02020603050405020304" pitchFamily="18" charset="0"/>
              </a:rPr>
              <a:t>Narrow window of fluid tolerance: Patients with CKD have limited </a:t>
            </a:r>
            <a:r>
              <a:rPr lang="en-US" dirty="0" smtClean="0">
                <a:solidFill>
                  <a:schemeClr val="tx2"/>
                </a:solidFill>
                <a:latin typeface="Times New Roman" panose="02020603050405020304" pitchFamily="18" charset="0"/>
                <a:cs typeface="Times New Roman" panose="02020603050405020304" pitchFamily="18" charset="0"/>
              </a:rPr>
              <a:t>fluid  tolerance</a:t>
            </a:r>
            <a:r>
              <a:rPr lang="en-US" dirty="0">
                <a:solidFill>
                  <a:schemeClr val="tx2"/>
                </a:solidFill>
                <a:latin typeface="Times New Roman" panose="02020603050405020304" pitchFamily="18" charset="0"/>
                <a:cs typeface="Times New Roman" panose="02020603050405020304" pitchFamily="18" charset="0"/>
              </a:rPr>
              <a:t>. Frequent assessments of the </a:t>
            </a:r>
            <a:r>
              <a:rPr lang="en-US" dirty="0" smtClean="0">
                <a:solidFill>
                  <a:schemeClr val="tx2"/>
                </a:solidFill>
                <a:latin typeface="Times New Roman" panose="02020603050405020304" pitchFamily="18" charset="0"/>
                <a:cs typeface="Times New Roman" panose="02020603050405020304" pitchFamily="18" charset="0"/>
              </a:rPr>
              <a:t>hemodynamic </a:t>
            </a:r>
            <a:r>
              <a:rPr lang="en-US" dirty="0">
                <a:solidFill>
                  <a:schemeClr val="tx2"/>
                </a:solidFill>
                <a:latin typeface="Times New Roman" panose="02020603050405020304" pitchFamily="18" charset="0"/>
                <a:cs typeface="Times New Roman" panose="02020603050405020304" pitchFamily="18" charset="0"/>
              </a:rPr>
              <a:t>state and </a:t>
            </a:r>
            <a:r>
              <a:rPr lang="en-US" dirty="0" smtClean="0">
                <a:solidFill>
                  <a:schemeClr val="tx2"/>
                </a:solidFill>
                <a:latin typeface="Times New Roman" panose="02020603050405020304" pitchFamily="18" charset="0"/>
                <a:cs typeface="Times New Roman" panose="02020603050405020304" pitchFamily="18" charset="0"/>
              </a:rPr>
              <a:t>frequent fluid </a:t>
            </a:r>
            <a:r>
              <a:rPr lang="en-US" dirty="0">
                <a:solidFill>
                  <a:schemeClr val="tx2"/>
                </a:solidFill>
                <a:latin typeface="Times New Roman" panose="02020603050405020304" pitchFamily="18" charset="0"/>
                <a:cs typeface="Times New Roman" panose="02020603050405020304" pitchFamily="18" charset="0"/>
              </a:rPr>
              <a:t>regime adjustments are mandatory</a:t>
            </a:r>
          </a:p>
          <a:p>
            <a:r>
              <a:rPr lang="en-US" dirty="0">
                <a:solidFill>
                  <a:schemeClr val="tx2"/>
                </a:solidFill>
                <a:latin typeface="Times New Roman" panose="02020603050405020304" pitchFamily="18" charset="0"/>
                <a:cs typeface="Times New Roman" panose="02020603050405020304" pitchFamily="18" charset="0"/>
              </a:rPr>
              <a:t>Urine output: The urine output should not be used as an indicator of </a:t>
            </a:r>
            <a:r>
              <a:rPr lang="en-US" dirty="0" smtClean="0">
                <a:solidFill>
                  <a:schemeClr val="tx2"/>
                </a:solidFill>
                <a:latin typeface="Times New Roman" panose="02020603050405020304" pitchFamily="18" charset="0"/>
                <a:cs typeface="Times New Roman" panose="02020603050405020304" pitchFamily="18" charset="0"/>
              </a:rPr>
              <a:t>the intravascular </a:t>
            </a:r>
            <a:r>
              <a:rPr lang="en-US" dirty="0">
                <a:solidFill>
                  <a:schemeClr val="tx2"/>
                </a:solidFill>
                <a:latin typeface="Times New Roman" panose="02020603050405020304" pitchFamily="18" charset="0"/>
                <a:cs typeface="Times New Roman" panose="02020603050405020304" pitchFamily="18" charset="0"/>
              </a:rPr>
              <a:t>volume status because patients with CKD can have either </a:t>
            </a:r>
            <a:r>
              <a:rPr lang="en-US" dirty="0" smtClean="0">
                <a:solidFill>
                  <a:schemeClr val="tx2"/>
                </a:solidFill>
                <a:latin typeface="Times New Roman" panose="02020603050405020304" pitchFamily="18" charset="0"/>
                <a:cs typeface="Times New Roman" panose="02020603050405020304" pitchFamily="18" charset="0"/>
              </a:rPr>
              <a:t>low or </a:t>
            </a:r>
            <a:r>
              <a:rPr lang="en-US" dirty="0">
                <a:solidFill>
                  <a:schemeClr val="tx2"/>
                </a:solidFill>
                <a:latin typeface="Times New Roman" panose="02020603050405020304" pitchFamily="18" charset="0"/>
                <a:cs typeface="Times New Roman" panose="02020603050405020304" pitchFamily="18" charset="0"/>
              </a:rPr>
              <a:t>high urine-output renal failure. Low urine output in CKD contributes </a:t>
            </a:r>
            <a:r>
              <a:rPr lang="en-US" dirty="0" smtClean="0">
                <a:solidFill>
                  <a:schemeClr val="tx2"/>
                </a:solidFill>
                <a:latin typeface="Times New Roman" panose="02020603050405020304" pitchFamily="18" charset="0"/>
                <a:cs typeface="Times New Roman" panose="02020603050405020304" pitchFamily="18" charset="0"/>
              </a:rPr>
              <a:t>to the </a:t>
            </a:r>
            <a:r>
              <a:rPr lang="en-US" dirty="0">
                <a:solidFill>
                  <a:schemeClr val="tx2"/>
                </a:solidFill>
                <a:latin typeface="Times New Roman" panose="02020603050405020304" pitchFamily="18" charset="0"/>
                <a:cs typeface="Times New Roman" panose="02020603050405020304" pitchFamily="18" charset="0"/>
              </a:rPr>
              <a:t>risk of fluid overload whereas high urine output may </a:t>
            </a:r>
            <a:r>
              <a:rPr lang="en-US" dirty="0" smtClean="0">
                <a:solidFill>
                  <a:schemeClr val="tx2"/>
                </a:solidFill>
                <a:latin typeface="Times New Roman" panose="02020603050405020304" pitchFamily="18" charset="0"/>
                <a:cs typeface="Times New Roman" panose="02020603050405020304" pitchFamily="18" charset="0"/>
              </a:rPr>
              <a:t>aggravate </a:t>
            </a:r>
            <a:r>
              <a:rPr lang="en-US" dirty="0" err="1" smtClean="0">
                <a:solidFill>
                  <a:schemeClr val="tx2"/>
                </a:solidFill>
                <a:latin typeface="Times New Roman" panose="02020603050405020304" pitchFamily="18" charset="0"/>
                <a:cs typeface="Times New Roman" panose="02020603050405020304" pitchFamily="18" charset="0"/>
              </a:rPr>
              <a:t>hypovoleamia</a:t>
            </a:r>
            <a:r>
              <a:rPr lang="en-US" dirty="0">
                <a:solidFill>
                  <a:schemeClr val="tx2"/>
                </a:solidFill>
                <a:latin typeface="Times New Roman" panose="02020603050405020304" pitchFamily="18" charset="0"/>
                <a:cs typeface="Times New Roman" panose="02020603050405020304" pitchFamily="18" charset="0"/>
              </a:rPr>
              <a:t>.</a:t>
            </a:r>
          </a:p>
          <a:p>
            <a:r>
              <a:rPr lang="en-US" dirty="0">
                <a:solidFill>
                  <a:schemeClr val="tx2"/>
                </a:solidFill>
                <a:latin typeface="Times New Roman" panose="02020603050405020304" pitchFamily="18" charset="0"/>
                <a:cs typeface="Times New Roman" panose="02020603050405020304" pitchFamily="18" charset="0"/>
              </a:rPr>
              <a:t>Limited effect of diuretics: Diuretics have a limited effect in CKD, making</a:t>
            </a:r>
          </a:p>
          <a:p>
            <a:pPr marL="0" indent="0">
              <a:buNone/>
            </a:pPr>
            <a:r>
              <a:rPr lang="en-US" dirty="0" smtClean="0">
                <a:solidFill>
                  <a:schemeClr val="tx2"/>
                </a:solidFill>
                <a:latin typeface="Times New Roman" panose="02020603050405020304" pitchFamily="18" charset="0"/>
                <a:cs typeface="Times New Roman" panose="02020603050405020304" pitchFamily="18" charset="0"/>
              </a:rPr>
              <a:t>  patients </a:t>
            </a:r>
            <a:r>
              <a:rPr lang="en-US" dirty="0">
                <a:solidFill>
                  <a:schemeClr val="tx2"/>
                </a:solidFill>
                <a:latin typeface="Times New Roman" panose="02020603050405020304" pitchFamily="18" charset="0"/>
                <a:cs typeface="Times New Roman" panose="02020603050405020304" pitchFamily="18" charset="0"/>
              </a:rPr>
              <a:t>more susceptible to fluid overload. Dialysis may be required</a:t>
            </a:r>
            <a:r>
              <a:rPr lang="en-US" dirty="0" smtClean="0">
                <a:solidFill>
                  <a:schemeClr val="tx2"/>
                </a:solidFill>
                <a:latin typeface="Times New Roman" panose="02020603050405020304" pitchFamily="18" charset="0"/>
                <a:cs typeface="Times New Roman" panose="02020603050405020304" pitchFamily="18" charset="0"/>
              </a:rPr>
              <a:t>.</a:t>
            </a:r>
            <a:endParaRPr lang="en-US"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26721851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167" y="378571"/>
            <a:ext cx="8490398" cy="610820"/>
          </a:xfrm>
        </p:spPr>
        <p:txBody>
          <a:bodyPr>
            <a:noAutofit/>
          </a:bodyPr>
          <a:lstStyle/>
          <a:p>
            <a:pPr algn="l"/>
            <a:r>
              <a:rPr lang="en-US" sz="4000" b="1" dirty="0" smtClean="0">
                <a:solidFill>
                  <a:srgbClr val="00B0F0"/>
                </a:solidFill>
                <a:latin typeface="Times New Roman" panose="02020603050405020304" pitchFamily="18" charset="0"/>
                <a:cs typeface="Times New Roman" panose="02020603050405020304" pitchFamily="18" charset="0"/>
              </a:rPr>
              <a:t/>
            </a:r>
            <a:br>
              <a:rPr lang="en-US" sz="4000" b="1" dirty="0" smtClean="0">
                <a:solidFill>
                  <a:srgbClr val="00B0F0"/>
                </a:solidFill>
                <a:latin typeface="Times New Roman" panose="02020603050405020304" pitchFamily="18" charset="0"/>
                <a:cs typeface="Times New Roman" panose="02020603050405020304" pitchFamily="18" charset="0"/>
              </a:rPr>
            </a:br>
            <a:r>
              <a:rPr lang="en-US" sz="4000" b="1" dirty="0">
                <a:solidFill>
                  <a:srgbClr val="00B0F0"/>
                </a:solidFill>
                <a:latin typeface="Times New Roman" panose="02020603050405020304" pitchFamily="18" charset="0"/>
                <a:cs typeface="Times New Roman" panose="02020603050405020304" pitchFamily="18" charset="0"/>
              </a:rPr>
              <a:t> Dengue with Chronic </a:t>
            </a:r>
            <a:r>
              <a:rPr lang="en-US" sz="4000" b="1" dirty="0" smtClean="0">
                <a:solidFill>
                  <a:srgbClr val="00B0F0"/>
                </a:solidFill>
                <a:latin typeface="Times New Roman" panose="02020603050405020304" pitchFamily="18" charset="0"/>
                <a:cs typeface="Times New Roman" panose="02020603050405020304" pitchFamily="18" charset="0"/>
              </a:rPr>
              <a:t>Kidney Disease(CKD):cont.</a:t>
            </a:r>
            <a:r>
              <a:rPr lang="en-US" sz="4000" b="1" dirty="0">
                <a:solidFill>
                  <a:srgbClr val="00B0F0"/>
                </a:solidFill>
                <a:latin typeface="Times New Roman" panose="02020603050405020304" pitchFamily="18" charset="0"/>
                <a:cs typeface="Times New Roman" panose="02020603050405020304" pitchFamily="18" charset="0"/>
              </a:rPr>
              <a:t/>
            </a:r>
            <a:br>
              <a:rPr lang="en-US" sz="4000" b="1" dirty="0">
                <a:solidFill>
                  <a:srgbClr val="00B0F0"/>
                </a:solidFill>
                <a:latin typeface="Times New Roman" panose="02020603050405020304" pitchFamily="18" charset="0"/>
                <a:cs typeface="Times New Roman" panose="02020603050405020304" pitchFamily="18" charset="0"/>
              </a:rPr>
            </a:br>
            <a:endParaRPr lang="en-US" sz="4000" b="1" dirty="0">
              <a:solidFill>
                <a:srgbClr val="00B0F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lnSpcReduction="10000"/>
          </a:bodyPr>
          <a:lstStyle/>
          <a:p>
            <a:pPr marL="0" indent="0">
              <a:buNone/>
            </a:pPr>
            <a:r>
              <a:rPr lang="en-US" sz="3200" b="1" dirty="0" smtClean="0">
                <a:solidFill>
                  <a:srgbClr val="FF0000"/>
                </a:solidFill>
                <a:latin typeface="Times New Roman" panose="02020603050405020304" pitchFamily="18" charset="0"/>
                <a:cs typeface="Times New Roman" panose="02020603050405020304" pitchFamily="18" charset="0"/>
              </a:rPr>
              <a:t>Acid base balance and electrolyte balance:</a:t>
            </a:r>
          </a:p>
          <a:p>
            <a:pPr marL="0" indent="0">
              <a:buNone/>
            </a:pPr>
            <a:endParaRPr lang="en-US" sz="3200" b="1" dirty="0" smtClean="0">
              <a:solidFill>
                <a:srgbClr val="FF0000"/>
              </a:solidFill>
              <a:latin typeface="Times New Roman" panose="02020603050405020304" pitchFamily="18" charset="0"/>
              <a:cs typeface="Times New Roman" panose="02020603050405020304" pitchFamily="18" charset="0"/>
            </a:endParaRPr>
          </a:p>
          <a:p>
            <a:r>
              <a:rPr lang="en-US" sz="3200" dirty="0" smtClean="0">
                <a:solidFill>
                  <a:schemeClr val="tx2"/>
                </a:solidFill>
                <a:latin typeface="Times New Roman" panose="02020603050405020304" pitchFamily="18" charset="0"/>
                <a:cs typeface="Times New Roman" panose="02020603050405020304" pitchFamily="18" charset="0"/>
              </a:rPr>
              <a:t>Patients </a:t>
            </a:r>
            <a:r>
              <a:rPr lang="en-US" sz="3200" dirty="0">
                <a:solidFill>
                  <a:schemeClr val="tx2"/>
                </a:solidFill>
                <a:latin typeface="Times New Roman" panose="02020603050405020304" pitchFamily="18" charset="0"/>
                <a:cs typeface="Times New Roman" panose="02020603050405020304" pitchFamily="18" charset="0"/>
              </a:rPr>
              <a:t>with CKD are at risk of metabolic acidosis and electrolyte </a:t>
            </a:r>
            <a:r>
              <a:rPr lang="en-US" sz="3200" dirty="0" smtClean="0">
                <a:solidFill>
                  <a:schemeClr val="tx2"/>
                </a:solidFill>
                <a:latin typeface="Times New Roman" panose="02020603050405020304" pitchFamily="18" charset="0"/>
                <a:cs typeface="Times New Roman" panose="02020603050405020304" pitchFamily="18" charset="0"/>
              </a:rPr>
              <a:t>imbalance which will </a:t>
            </a:r>
            <a:r>
              <a:rPr lang="en-US" sz="3200" dirty="0">
                <a:solidFill>
                  <a:schemeClr val="tx2"/>
                </a:solidFill>
                <a:latin typeface="Times New Roman" panose="02020603050405020304" pitchFamily="18" charset="0"/>
                <a:cs typeface="Times New Roman" panose="02020603050405020304" pitchFamily="18" charset="0"/>
              </a:rPr>
              <a:t>become worse during dengue shock. </a:t>
            </a:r>
            <a:endParaRPr lang="en-US" sz="3200" dirty="0" smtClean="0">
              <a:solidFill>
                <a:schemeClr val="tx2"/>
              </a:solidFill>
              <a:latin typeface="Times New Roman" panose="02020603050405020304" pitchFamily="18" charset="0"/>
              <a:cs typeface="Times New Roman" panose="02020603050405020304" pitchFamily="18" charset="0"/>
            </a:endParaRPr>
          </a:p>
          <a:p>
            <a:pPr marL="0" indent="0">
              <a:buNone/>
            </a:pPr>
            <a:endParaRPr lang="en-US" sz="3200" dirty="0" smtClean="0">
              <a:solidFill>
                <a:schemeClr val="tx2"/>
              </a:solidFill>
              <a:latin typeface="Times New Roman" panose="02020603050405020304" pitchFamily="18" charset="0"/>
              <a:cs typeface="Times New Roman" panose="02020603050405020304" pitchFamily="18" charset="0"/>
            </a:endParaRPr>
          </a:p>
          <a:p>
            <a:r>
              <a:rPr lang="en-US" sz="3200" dirty="0" smtClean="0">
                <a:solidFill>
                  <a:schemeClr val="tx2"/>
                </a:solidFill>
                <a:latin typeface="Times New Roman" panose="02020603050405020304" pitchFamily="18" charset="0"/>
                <a:cs typeface="Times New Roman" panose="02020603050405020304" pitchFamily="18" charset="0"/>
              </a:rPr>
              <a:t>If </a:t>
            </a:r>
            <a:r>
              <a:rPr lang="en-US" sz="3200" dirty="0">
                <a:solidFill>
                  <a:schemeClr val="tx2"/>
                </a:solidFill>
                <a:latin typeface="Times New Roman" panose="02020603050405020304" pitchFamily="18" charset="0"/>
                <a:cs typeface="Times New Roman" panose="02020603050405020304" pitchFamily="18" charset="0"/>
              </a:rPr>
              <a:t>these persist after adequate </a:t>
            </a:r>
            <a:r>
              <a:rPr lang="en-US" sz="3200" dirty="0" smtClean="0">
                <a:solidFill>
                  <a:schemeClr val="tx2"/>
                </a:solidFill>
                <a:latin typeface="Times New Roman" panose="02020603050405020304" pitchFamily="18" charset="0"/>
                <a:cs typeface="Times New Roman" panose="02020603050405020304" pitchFamily="18" charset="0"/>
              </a:rPr>
              <a:t>fluid replacement</a:t>
            </a:r>
            <a:r>
              <a:rPr lang="en-US" sz="3200" dirty="0">
                <a:solidFill>
                  <a:schemeClr val="tx2"/>
                </a:solidFill>
                <a:latin typeface="Times New Roman" panose="02020603050405020304" pitchFamily="18" charset="0"/>
                <a:cs typeface="Times New Roman" panose="02020603050405020304" pitchFamily="18" charset="0"/>
              </a:rPr>
              <a:t>, dialysis may be considered after </a:t>
            </a:r>
            <a:r>
              <a:rPr lang="en-US" sz="3200" dirty="0" smtClean="0">
                <a:solidFill>
                  <a:schemeClr val="tx2"/>
                </a:solidFill>
                <a:latin typeface="Times New Roman" panose="02020603050405020304" pitchFamily="18" charset="0"/>
                <a:cs typeface="Times New Roman" panose="02020603050405020304" pitchFamily="18" charset="0"/>
              </a:rPr>
              <a:t>hemodynamic </a:t>
            </a:r>
            <a:r>
              <a:rPr lang="en-US" sz="3200" dirty="0">
                <a:solidFill>
                  <a:schemeClr val="tx2"/>
                </a:solidFill>
                <a:latin typeface="Times New Roman" panose="02020603050405020304" pitchFamily="18" charset="0"/>
                <a:cs typeface="Times New Roman" panose="02020603050405020304" pitchFamily="18" charset="0"/>
              </a:rPr>
              <a:t>stability is achieved .</a:t>
            </a:r>
          </a:p>
        </p:txBody>
      </p:sp>
    </p:spTree>
    <p:extLst>
      <p:ext uri="{BB962C8B-B14F-4D97-AF65-F5344CB8AC3E}">
        <p14:creationId xmlns:p14="http://schemas.microsoft.com/office/powerpoint/2010/main" xmlns="" val="331291245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804" y="262662"/>
            <a:ext cx="8451761" cy="610820"/>
          </a:xfrm>
        </p:spPr>
        <p:txBody>
          <a:bodyPr>
            <a:noAutofit/>
          </a:bodyPr>
          <a:lstStyle/>
          <a:p>
            <a:r>
              <a:rPr lang="en-US" sz="4000" b="1" dirty="0">
                <a:solidFill>
                  <a:srgbClr val="00B0F0"/>
                </a:solidFill>
                <a:latin typeface="Times New Roman" panose="02020603050405020304" pitchFamily="18" charset="0"/>
                <a:cs typeface="Times New Roman" panose="02020603050405020304" pitchFamily="18" charset="0"/>
              </a:rPr>
              <a:t>Dengue with Chronic Kidney </a:t>
            </a:r>
            <a:r>
              <a:rPr lang="en-US" sz="4000" b="1" dirty="0" smtClean="0">
                <a:solidFill>
                  <a:srgbClr val="00B0F0"/>
                </a:solidFill>
                <a:latin typeface="Times New Roman" panose="02020603050405020304" pitchFamily="18" charset="0"/>
                <a:cs typeface="Times New Roman" panose="02020603050405020304" pitchFamily="18" charset="0"/>
              </a:rPr>
              <a:t>Disease (CKD) cont.:</a:t>
            </a:r>
            <a:endParaRPr lang="en-US" sz="4000" b="1" dirty="0">
              <a:solidFill>
                <a:srgbClr val="00B0F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buNone/>
            </a:pPr>
            <a:r>
              <a:rPr lang="en-US" sz="3200" b="1" dirty="0">
                <a:solidFill>
                  <a:srgbClr val="FF0000"/>
                </a:solidFill>
                <a:latin typeface="Times New Roman" panose="02020603050405020304" pitchFamily="18" charset="0"/>
                <a:cs typeface="Times New Roman" panose="02020603050405020304" pitchFamily="18" charset="0"/>
              </a:rPr>
              <a:t>Platelet </a:t>
            </a:r>
            <a:r>
              <a:rPr lang="en-US" sz="3200" b="1" dirty="0" smtClean="0">
                <a:solidFill>
                  <a:srgbClr val="FF0000"/>
                </a:solidFill>
                <a:latin typeface="Times New Roman" panose="02020603050405020304" pitchFamily="18" charset="0"/>
                <a:cs typeface="Times New Roman" panose="02020603050405020304" pitchFamily="18" charset="0"/>
              </a:rPr>
              <a:t>dysfunction:</a:t>
            </a:r>
          </a:p>
          <a:p>
            <a:pPr marL="0" indent="0">
              <a:buNone/>
            </a:pPr>
            <a:endParaRPr lang="en-US" sz="3200" b="1" dirty="0">
              <a:solidFill>
                <a:srgbClr val="FF0000"/>
              </a:solidFill>
              <a:latin typeface="Times New Roman" panose="02020603050405020304" pitchFamily="18" charset="0"/>
              <a:cs typeface="Times New Roman" panose="02020603050405020304" pitchFamily="18" charset="0"/>
            </a:endParaRPr>
          </a:p>
          <a:p>
            <a:r>
              <a:rPr lang="en-US" dirty="0">
                <a:solidFill>
                  <a:schemeClr val="tx2"/>
                </a:solidFill>
                <a:latin typeface="Times New Roman" panose="02020603050405020304" pitchFamily="18" charset="0"/>
                <a:cs typeface="Times New Roman" panose="02020603050405020304" pitchFamily="18" charset="0"/>
              </a:rPr>
              <a:t>Platelet dysfunction, well recognized in CKD together with severe thrombocytopenia </a:t>
            </a:r>
            <a:r>
              <a:rPr lang="en-US" dirty="0" smtClean="0">
                <a:solidFill>
                  <a:schemeClr val="tx2"/>
                </a:solidFill>
                <a:latin typeface="Times New Roman" panose="02020603050405020304" pitchFamily="18" charset="0"/>
                <a:cs typeface="Times New Roman" panose="02020603050405020304" pitchFamily="18" charset="0"/>
              </a:rPr>
              <a:t>± coagulopathy</a:t>
            </a:r>
            <a:r>
              <a:rPr lang="en-US" dirty="0">
                <a:solidFill>
                  <a:schemeClr val="tx2"/>
                </a:solidFill>
                <a:latin typeface="Times New Roman" panose="02020603050405020304" pitchFamily="18" charset="0"/>
                <a:cs typeface="Times New Roman" panose="02020603050405020304" pitchFamily="18" charset="0"/>
              </a:rPr>
              <a:t>, predispose the dengue patient to severe bleeding that may be </a:t>
            </a:r>
            <a:r>
              <a:rPr lang="en-US" dirty="0" smtClean="0">
                <a:solidFill>
                  <a:schemeClr val="tx2"/>
                </a:solidFill>
                <a:latin typeface="Times New Roman" panose="02020603050405020304" pitchFamily="18" charset="0"/>
                <a:cs typeface="Times New Roman" panose="02020603050405020304" pitchFamily="18" charset="0"/>
              </a:rPr>
              <a:t>difficult to </a:t>
            </a:r>
            <a:r>
              <a:rPr lang="en-US" dirty="0">
                <a:solidFill>
                  <a:schemeClr val="tx2"/>
                </a:solidFill>
                <a:latin typeface="Times New Roman" panose="02020603050405020304" pitchFamily="18" charset="0"/>
                <a:cs typeface="Times New Roman" panose="02020603050405020304" pitchFamily="18" charset="0"/>
              </a:rPr>
              <a:t>control.</a:t>
            </a:r>
          </a:p>
        </p:txBody>
      </p:sp>
    </p:spTree>
    <p:extLst>
      <p:ext uri="{BB962C8B-B14F-4D97-AF65-F5344CB8AC3E}">
        <p14:creationId xmlns:p14="http://schemas.microsoft.com/office/powerpoint/2010/main" xmlns="" val="316371217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17" y="352814"/>
            <a:ext cx="8229600" cy="610820"/>
          </a:xfrm>
        </p:spPr>
        <p:txBody>
          <a:bodyPr>
            <a:noAutofit/>
          </a:bodyPr>
          <a:lstStyle/>
          <a:p>
            <a:pPr algn="l"/>
            <a:r>
              <a:rPr lang="en-US" sz="4000" b="1" dirty="0" smtClean="0">
                <a:solidFill>
                  <a:srgbClr val="00B0F0"/>
                </a:solidFill>
                <a:latin typeface="Times New Roman" panose="02020603050405020304" pitchFamily="18" charset="0"/>
                <a:cs typeface="Times New Roman" panose="02020603050405020304" pitchFamily="18" charset="0"/>
              </a:rPr>
              <a:t/>
            </a:r>
            <a:br>
              <a:rPr lang="en-US" sz="4000" b="1" dirty="0" smtClean="0">
                <a:solidFill>
                  <a:srgbClr val="00B0F0"/>
                </a:solidFill>
                <a:latin typeface="Times New Roman" panose="02020603050405020304" pitchFamily="18" charset="0"/>
                <a:cs typeface="Times New Roman" panose="02020603050405020304" pitchFamily="18" charset="0"/>
              </a:rPr>
            </a:br>
            <a:r>
              <a:rPr lang="en-US" sz="4000" b="1" dirty="0" smtClean="0">
                <a:solidFill>
                  <a:srgbClr val="00B0F0"/>
                </a:solidFill>
                <a:latin typeface="Times New Roman" panose="02020603050405020304" pitchFamily="18" charset="0"/>
                <a:cs typeface="Times New Roman" panose="02020603050405020304" pitchFamily="18" charset="0"/>
              </a:rPr>
              <a:t>Dengue  with Ischemic </a:t>
            </a:r>
            <a:r>
              <a:rPr lang="en-US" sz="4000" b="1" dirty="0">
                <a:solidFill>
                  <a:srgbClr val="00B0F0"/>
                </a:solidFill>
                <a:latin typeface="Times New Roman" panose="02020603050405020304" pitchFamily="18" charset="0"/>
                <a:cs typeface="Times New Roman" panose="02020603050405020304" pitchFamily="18" charset="0"/>
              </a:rPr>
              <a:t>Heart </a:t>
            </a:r>
            <a:r>
              <a:rPr lang="en-US" sz="4000" b="1" dirty="0" smtClean="0">
                <a:solidFill>
                  <a:srgbClr val="00B0F0"/>
                </a:solidFill>
                <a:latin typeface="Times New Roman" panose="02020603050405020304" pitchFamily="18" charset="0"/>
                <a:cs typeface="Times New Roman" panose="02020603050405020304" pitchFamily="18" charset="0"/>
              </a:rPr>
              <a:t>Disease:</a:t>
            </a:r>
            <a:r>
              <a:rPr lang="en-US" sz="4000" b="1" dirty="0">
                <a:solidFill>
                  <a:srgbClr val="00B0F0"/>
                </a:solidFill>
                <a:latin typeface="Times New Roman" panose="02020603050405020304" pitchFamily="18" charset="0"/>
                <a:cs typeface="Times New Roman" panose="02020603050405020304" pitchFamily="18" charset="0"/>
              </a:rPr>
              <a:t/>
            </a:r>
            <a:br>
              <a:rPr lang="en-US" sz="4000" b="1" dirty="0">
                <a:solidFill>
                  <a:srgbClr val="00B0F0"/>
                </a:solidFill>
                <a:latin typeface="Times New Roman" panose="02020603050405020304" pitchFamily="18" charset="0"/>
                <a:cs typeface="Times New Roman" panose="02020603050405020304" pitchFamily="18" charset="0"/>
              </a:rPr>
            </a:br>
            <a:endParaRPr lang="en-US" sz="4000" b="1" dirty="0">
              <a:solidFill>
                <a:srgbClr val="00B0F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algn="just"/>
            <a:r>
              <a:rPr lang="en-US" sz="3200" dirty="0" smtClean="0">
                <a:solidFill>
                  <a:schemeClr val="tx2"/>
                </a:solidFill>
                <a:latin typeface="Times New Roman" panose="02020603050405020304" pitchFamily="18" charset="0"/>
                <a:cs typeface="Times New Roman" panose="02020603050405020304" pitchFamily="18" charset="0"/>
              </a:rPr>
              <a:t>Aspirin/</a:t>
            </a:r>
            <a:r>
              <a:rPr lang="en-US" sz="3200" dirty="0" err="1" smtClean="0">
                <a:solidFill>
                  <a:schemeClr val="tx2"/>
                </a:solidFill>
                <a:latin typeface="Times New Roman" panose="02020603050405020304" pitchFamily="18" charset="0"/>
                <a:cs typeface="Times New Roman" panose="02020603050405020304" pitchFamily="18" charset="0"/>
              </a:rPr>
              <a:t>clopidogrel</a:t>
            </a:r>
            <a:r>
              <a:rPr lang="en-US" sz="3200" dirty="0" smtClean="0">
                <a:solidFill>
                  <a:schemeClr val="tx2"/>
                </a:solidFill>
                <a:latin typeface="Times New Roman" panose="02020603050405020304" pitchFamily="18" charset="0"/>
                <a:cs typeface="Times New Roman" panose="02020603050405020304" pitchFamily="18" charset="0"/>
              </a:rPr>
              <a:t> </a:t>
            </a:r>
            <a:r>
              <a:rPr lang="en-US" sz="3200" dirty="0">
                <a:solidFill>
                  <a:schemeClr val="tx2"/>
                </a:solidFill>
                <a:latin typeface="Times New Roman" panose="02020603050405020304" pitchFamily="18" charset="0"/>
                <a:cs typeface="Times New Roman" panose="02020603050405020304" pitchFamily="18" charset="0"/>
              </a:rPr>
              <a:t>should be avoided for certain days, until the </a:t>
            </a:r>
            <a:r>
              <a:rPr lang="en-US" sz="3200" dirty="0" smtClean="0">
                <a:solidFill>
                  <a:schemeClr val="tx2"/>
                </a:solidFill>
                <a:latin typeface="Times New Roman" panose="02020603050405020304" pitchFamily="18" charset="0"/>
                <a:cs typeface="Times New Roman" panose="02020603050405020304" pitchFamily="18" charset="0"/>
              </a:rPr>
              <a:t>patient recovers </a:t>
            </a:r>
            <a:r>
              <a:rPr lang="en-US" sz="3200" dirty="0">
                <a:solidFill>
                  <a:schemeClr val="tx2"/>
                </a:solidFill>
                <a:latin typeface="Times New Roman" panose="02020603050405020304" pitchFamily="18" charset="0"/>
                <a:cs typeface="Times New Roman" panose="02020603050405020304" pitchFamily="18" charset="0"/>
              </a:rPr>
              <a:t>from DHF</a:t>
            </a:r>
            <a:r>
              <a:rPr lang="en-US" sz="3200" dirty="0" smtClean="0">
                <a:solidFill>
                  <a:schemeClr val="tx2"/>
                </a:solidFill>
                <a:latin typeface="Times New Roman" panose="02020603050405020304" pitchFamily="18" charset="0"/>
                <a:cs typeface="Times New Roman" panose="02020603050405020304" pitchFamily="18" charset="0"/>
              </a:rPr>
              <a:t>.</a:t>
            </a:r>
          </a:p>
          <a:p>
            <a:pPr algn="just"/>
            <a:endParaRPr lang="en-US" sz="3200" dirty="0">
              <a:solidFill>
                <a:schemeClr val="tx2"/>
              </a:solidFill>
              <a:latin typeface="Times New Roman" panose="02020603050405020304" pitchFamily="18" charset="0"/>
              <a:cs typeface="Times New Roman" panose="02020603050405020304" pitchFamily="18" charset="0"/>
            </a:endParaRPr>
          </a:p>
          <a:p>
            <a:pPr marL="0" indent="0" algn="just">
              <a:buNone/>
            </a:pPr>
            <a:endParaRPr lang="en-US" sz="3200" dirty="0">
              <a:solidFill>
                <a:schemeClr val="tx2"/>
              </a:solidFill>
              <a:latin typeface="Times New Roman" panose="02020603050405020304" pitchFamily="18" charset="0"/>
              <a:cs typeface="Times New Roman" panose="02020603050405020304" pitchFamily="18" charset="0"/>
            </a:endParaRPr>
          </a:p>
          <a:p>
            <a:pPr algn="just"/>
            <a:r>
              <a:rPr lang="en-US" sz="3200" dirty="0">
                <a:solidFill>
                  <a:schemeClr val="tx2"/>
                </a:solidFill>
                <a:latin typeface="Times New Roman" panose="02020603050405020304" pitchFamily="18" charset="0"/>
                <a:cs typeface="Times New Roman" panose="02020603050405020304" pitchFamily="18" charset="0"/>
              </a:rPr>
              <a:t>Patients with IHD are more prone to </a:t>
            </a:r>
            <a:r>
              <a:rPr lang="en-US" sz="3200" dirty="0" smtClean="0">
                <a:solidFill>
                  <a:schemeClr val="tx2"/>
                </a:solidFill>
                <a:latin typeface="Times New Roman" panose="02020603050405020304" pitchFamily="18" charset="0"/>
                <a:cs typeface="Times New Roman" panose="02020603050405020304" pitchFamily="18" charset="0"/>
              </a:rPr>
              <a:t>cardiac dysrhythmia, </a:t>
            </a:r>
            <a:r>
              <a:rPr lang="en-US" sz="3200" dirty="0">
                <a:solidFill>
                  <a:schemeClr val="tx2"/>
                </a:solidFill>
                <a:latin typeface="Times New Roman" panose="02020603050405020304" pitchFamily="18" charset="0"/>
                <a:cs typeface="Times New Roman" panose="02020603050405020304" pitchFamily="18" charset="0"/>
              </a:rPr>
              <a:t>cardiac failure </a:t>
            </a:r>
            <a:r>
              <a:rPr lang="en-US" sz="3200" dirty="0" smtClean="0">
                <a:solidFill>
                  <a:schemeClr val="tx2"/>
                </a:solidFill>
                <a:latin typeface="Times New Roman" panose="02020603050405020304" pitchFamily="18" charset="0"/>
                <a:cs typeface="Times New Roman" panose="02020603050405020304" pitchFamily="18" charset="0"/>
              </a:rPr>
              <a:t>and </a:t>
            </a:r>
            <a:r>
              <a:rPr lang="en-US" sz="3200" dirty="0" err="1" smtClean="0">
                <a:solidFill>
                  <a:schemeClr val="tx2"/>
                </a:solidFill>
                <a:latin typeface="Times New Roman" panose="02020603050405020304" pitchFamily="18" charset="0"/>
                <a:cs typeface="Times New Roman" panose="02020603050405020304" pitchFamily="18" charset="0"/>
              </a:rPr>
              <a:t>thrombo</a:t>
            </a:r>
            <a:r>
              <a:rPr lang="en-US" sz="3200" dirty="0" smtClean="0">
                <a:solidFill>
                  <a:schemeClr val="tx2"/>
                </a:solidFill>
                <a:latin typeface="Times New Roman" panose="02020603050405020304" pitchFamily="18" charset="0"/>
                <a:cs typeface="Times New Roman" panose="02020603050405020304" pitchFamily="18" charset="0"/>
              </a:rPr>
              <a:t>-embolism</a:t>
            </a:r>
            <a:r>
              <a:rPr lang="en-US" sz="3200" dirty="0">
                <a:solidFill>
                  <a:schemeClr val="tx2"/>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125220464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509" y="327056"/>
            <a:ext cx="8229600" cy="610820"/>
          </a:xfrm>
        </p:spPr>
        <p:txBody>
          <a:bodyPr>
            <a:noAutofit/>
          </a:bodyPr>
          <a:lstStyle/>
          <a:p>
            <a:pPr algn="just"/>
            <a:r>
              <a:rPr lang="en-US" sz="4000" b="1" dirty="0" smtClean="0">
                <a:solidFill>
                  <a:srgbClr val="00B0F0"/>
                </a:solidFill>
                <a:latin typeface="Times New Roman" panose="02020603050405020304" pitchFamily="18" charset="0"/>
                <a:cs typeface="Times New Roman" panose="02020603050405020304" pitchFamily="18" charset="0"/>
              </a:rPr>
              <a:t>Dengue with Hypertension (cont.):</a:t>
            </a:r>
            <a:endParaRPr lang="en-US" sz="4000" b="1" dirty="0">
              <a:solidFill>
                <a:srgbClr val="00B0F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Autofit/>
          </a:bodyPr>
          <a:lstStyle/>
          <a:p>
            <a:pPr marL="0" indent="0">
              <a:buNone/>
            </a:pPr>
            <a:r>
              <a:rPr lang="en-US" sz="3200" b="1" dirty="0" smtClean="0">
                <a:solidFill>
                  <a:srgbClr val="FF0000"/>
                </a:solidFill>
                <a:latin typeface="Times New Roman" panose="02020603050405020304" pitchFamily="18" charset="0"/>
                <a:cs typeface="Times New Roman" panose="02020603050405020304" pitchFamily="18" charset="0"/>
              </a:rPr>
              <a:t>Interpretation </a:t>
            </a:r>
            <a:r>
              <a:rPr lang="en-US" sz="3200" b="1" dirty="0">
                <a:solidFill>
                  <a:srgbClr val="FF0000"/>
                </a:solidFill>
                <a:latin typeface="Times New Roman" panose="02020603050405020304" pitchFamily="18" charset="0"/>
                <a:cs typeface="Times New Roman" panose="02020603050405020304" pitchFamily="18" charset="0"/>
              </a:rPr>
              <a:t>of BP</a:t>
            </a:r>
            <a:r>
              <a:rPr lang="en-US" sz="3200" b="1" dirty="0" smtClean="0">
                <a:solidFill>
                  <a:srgbClr val="FF0000"/>
                </a:solidFill>
                <a:latin typeface="Times New Roman" panose="02020603050405020304" pitchFamily="18" charset="0"/>
                <a:cs typeface="Times New Roman" panose="02020603050405020304" pitchFamily="18" charset="0"/>
              </a:rPr>
              <a:t>:</a:t>
            </a:r>
          </a:p>
          <a:p>
            <a:pPr marL="0" indent="0">
              <a:buNone/>
            </a:pPr>
            <a:endParaRPr lang="en-US" sz="3200" b="1" dirty="0">
              <a:solidFill>
                <a:srgbClr val="FF0000"/>
              </a:solidFill>
              <a:latin typeface="Times New Roman" panose="02020603050405020304" pitchFamily="18" charset="0"/>
              <a:cs typeface="Times New Roman" panose="02020603050405020304" pitchFamily="18" charset="0"/>
            </a:endParaRPr>
          </a:p>
          <a:p>
            <a:pPr algn="just"/>
            <a:r>
              <a:rPr lang="en-US" dirty="0" smtClean="0">
                <a:solidFill>
                  <a:schemeClr val="tx2"/>
                </a:solidFill>
                <a:latin typeface="Times New Roman" panose="02020603050405020304" pitchFamily="18" charset="0"/>
                <a:cs typeface="Times New Roman" panose="02020603050405020304" pitchFamily="18" charset="0"/>
              </a:rPr>
              <a:t>Patients </a:t>
            </a:r>
            <a:r>
              <a:rPr lang="en-US" dirty="0">
                <a:solidFill>
                  <a:schemeClr val="tx2"/>
                </a:solidFill>
                <a:latin typeface="Times New Roman" panose="02020603050405020304" pitchFamily="18" charset="0"/>
                <a:cs typeface="Times New Roman" panose="02020603050405020304" pitchFamily="18" charset="0"/>
              </a:rPr>
              <a:t>with chronic hypertension should be considered to be </a:t>
            </a:r>
            <a:r>
              <a:rPr lang="en-US" dirty="0" smtClean="0">
                <a:solidFill>
                  <a:schemeClr val="tx2"/>
                </a:solidFill>
                <a:latin typeface="Times New Roman" panose="02020603050405020304" pitchFamily="18" charset="0"/>
                <a:cs typeface="Times New Roman" panose="02020603050405020304" pitchFamily="18" charset="0"/>
              </a:rPr>
              <a:t>hypotensive when </a:t>
            </a:r>
            <a:r>
              <a:rPr lang="en-US" dirty="0">
                <a:solidFill>
                  <a:schemeClr val="tx2"/>
                </a:solidFill>
                <a:latin typeface="Times New Roman" panose="02020603050405020304" pitchFamily="18" charset="0"/>
                <a:cs typeface="Times New Roman" panose="02020603050405020304" pitchFamily="18" charset="0"/>
              </a:rPr>
              <a:t>the mean arterial pressure (MAP) declines by 40 mmHg from </a:t>
            </a:r>
            <a:r>
              <a:rPr lang="en-US" dirty="0" smtClean="0">
                <a:solidFill>
                  <a:schemeClr val="tx2"/>
                </a:solidFill>
                <a:latin typeface="Times New Roman" panose="02020603050405020304" pitchFamily="18" charset="0"/>
                <a:cs typeface="Times New Roman" panose="02020603050405020304" pitchFamily="18" charset="0"/>
              </a:rPr>
              <a:t>the baseline</a:t>
            </a:r>
            <a:r>
              <a:rPr lang="en-US" dirty="0">
                <a:solidFill>
                  <a:schemeClr val="tx2"/>
                </a:solidFill>
                <a:latin typeface="Times New Roman" panose="02020603050405020304" pitchFamily="18" charset="0"/>
                <a:cs typeface="Times New Roman" panose="02020603050405020304" pitchFamily="18" charset="0"/>
              </a:rPr>
              <a:t>, even if it still exceeds 60 mmHg. (For example, if the </a:t>
            </a:r>
            <a:r>
              <a:rPr lang="en-US" dirty="0" smtClean="0">
                <a:solidFill>
                  <a:schemeClr val="tx2"/>
                </a:solidFill>
                <a:latin typeface="Times New Roman" panose="02020603050405020304" pitchFamily="18" charset="0"/>
                <a:cs typeface="Times New Roman" panose="02020603050405020304" pitchFamily="18" charset="0"/>
              </a:rPr>
              <a:t>baseline MAP </a:t>
            </a:r>
            <a:r>
              <a:rPr lang="en-US" dirty="0">
                <a:solidFill>
                  <a:schemeClr val="tx2"/>
                </a:solidFill>
                <a:latin typeface="Times New Roman" panose="02020603050405020304" pitchFamily="18" charset="0"/>
                <a:cs typeface="Times New Roman" panose="02020603050405020304" pitchFamily="18" charset="0"/>
              </a:rPr>
              <a:t>is 110 mmHg, a MAP reading of 65 mmHg should be considered </a:t>
            </a:r>
            <a:r>
              <a:rPr lang="en-US" dirty="0" smtClean="0">
                <a:solidFill>
                  <a:schemeClr val="tx2"/>
                </a:solidFill>
                <a:latin typeface="Times New Roman" panose="02020603050405020304" pitchFamily="18" charset="0"/>
                <a:cs typeface="Times New Roman" panose="02020603050405020304" pitchFamily="18" charset="0"/>
              </a:rPr>
              <a:t>as significant </a:t>
            </a:r>
            <a:r>
              <a:rPr lang="en-US" dirty="0">
                <a:solidFill>
                  <a:schemeClr val="tx2"/>
                </a:solidFill>
                <a:latin typeface="Times New Roman" panose="02020603050405020304" pitchFamily="18" charset="0"/>
                <a:cs typeface="Times New Roman" panose="02020603050405020304" pitchFamily="18" charset="0"/>
              </a:rPr>
              <a:t>hypotension</a:t>
            </a:r>
            <a:r>
              <a:rPr lang="en-US" dirty="0" smtClean="0">
                <a:solidFill>
                  <a:schemeClr val="tx2"/>
                </a:solidFill>
                <a:latin typeface="Times New Roman" panose="02020603050405020304" pitchFamily="18" charset="0"/>
                <a:cs typeface="Times New Roman" panose="02020603050405020304" pitchFamily="18" charset="0"/>
              </a:rPr>
              <a:t>.)</a:t>
            </a:r>
            <a:endParaRPr lang="en-US"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44044044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850" y="301298"/>
            <a:ext cx="8229600" cy="610820"/>
          </a:xfrm>
        </p:spPr>
        <p:txBody>
          <a:bodyPr>
            <a:noAutofit/>
          </a:bodyPr>
          <a:lstStyle/>
          <a:p>
            <a:pPr algn="l"/>
            <a:r>
              <a:rPr lang="en-US" sz="4000" b="1" dirty="0">
                <a:solidFill>
                  <a:srgbClr val="00B0F0"/>
                </a:solidFill>
                <a:latin typeface="Times New Roman" panose="02020603050405020304" pitchFamily="18" charset="0"/>
                <a:cs typeface="Times New Roman" panose="02020603050405020304" pitchFamily="18" charset="0"/>
              </a:rPr>
              <a:t>Dengue with Hypertension (cont</a:t>
            </a:r>
            <a:r>
              <a:rPr lang="en-US" sz="4000" b="1" dirty="0" smtClean="0">
                <a:solidFill>
                  <a:srgbClr val="00B0F0"/>
                </a:solidFill>
                <a:latin typeface="Times New Roman" panose="02020603050405020304" pitchFamily="18" charset="0"/>
                <a:cs typeface="Times New Roman" panose="02020603050405020304" pitchFamily="18" charset="0"/>
              </a:rPr>
              <a:t>.):</a:t>
            </a:r>
            <a:endParaRPr lang="en-US" sz="4000" b="1" dirty="0">
              <a:solidFill>
                <a:srgbClr val="00B0F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92500"/>
          </a:bodyPr>
          <a:lstStyle/>
          <a:p>
            <a:pPr marL="0" indent="0">
              <a:buNone/>
            </a:pPr>
            <a:r>
              <a:rPr lang="en-US" b="1" dirty="0">
                <a:solidFill>
                  <a:srgbClr val="FF0000"/>
                </a:solidFill>
                <a:latin typeface="Times New Roman" panose="02020603050405020304" pitchFamily="18" charset="0"/>
                <a:cs typeface="Times New Roman" panose="02020603050405020304" pitchFamily="18" charset="0"/>
              </a:rPr>
              <a:t>Management </a:t>
            </a:r>
            <a:r>
              <a:rPr lang="en-US" b="1" dirty="0" smtClean="0">
                <a:solidFill>
                  <a:srgbClr val="FF0000"/>
                </a:solidFill>
                <a:latin typeface="Times New Roman" panose="02020603050405020304" pitchFamily="18" charset="0"/>
                <a:cs typeface="Times New Roman" panose="02020603050405020304" pitchFamily="18" charset="0"/>
              </a:rPr>
              <a:t>issue:</a:t>
            </a:r>
          </a:p>
          <a:p>
            <a:pPr marL="0" indent="0">
              <a:buNone/>
            </a:pPr>
            <a:endParaRPr lang="en-US" b="1" dirty="0">
              <a:solidFill>
                <a:srgbClr val="FF0000"/>
              </a:solidFill>
              <a:latin typeface="Times New Roman" panose="02020603050405020304" pitchFamily="18" charset="0"/>
              <a:cs typeface="Times New Roman" panose="02020603050405020304" pitchFamily="18" charset="0"/>
            </a:endParaRPr>
          </a:p>
          <a:p>
            <a:r>
              <a:rPr lang="en-US" dirty="0">
                <a:solidFill>
                  <a:schemeClr val="tx2"/>
                </a:solidFill>
                <a:latin typeface="Times New Roman" panose="02020603050405020304" pitchFamily="18" charset="0"/>
                <a:cs typeface="Times New Roman" panose="02020603050405020304" pitchFamily="18" charset="0"/>
              </a:rPr>
              <a:t>ß-blockers, a common antihypertensive medication, cause bradycardia and</a:t>
            </a:r>
          </a:p>
          <a:p>
            <a:pPr marL="0" indent="0">
              <a:buNone/>
            </a:pPr>
            <a:r>
              <a:rPr lang="en-US" dirty="0" smtClean="0">
                <a:solidFill>
                  <a:schemeClr val="tx2"/>
                </a:solidFill>
                <a:latin typeface="Times New Roman" panose="02020603050405020304" pitchFamily="18" charset="0"/>
                <a:cs typeface="Times New Roman" panose="02020603050405020304" pitchFamily="18" charset="0"/>
              </a:rPr>
              <a:t>  may </a:t>
            </a:r>
            <a:r>
              <a:rPr lang="en-US" dirty="0">
                <a:solidFill>
                  <a:schemeClr val="tx2"/>
                </a:solidFill>
                <a:latin typeface="Times New Roman" panose="02020603050405020304" pitchFamily="18" charset="0"/>
                <a:cs typeface="Times New Roman" panose="02020603050405020304" pitchFamily="18" charset="0"/>
              </a:rPr>
              <a:t>block the </a:t>
            </a:r>
            <a:r>
              <a:rPr lang="en-US" dirty="0" err="1">
                <a:solidFill>
                  <a:schemeClr val="tx2"/>
                </a:solidFill>
                <a:latin typeface="Times New Roman" panose="02020603050405020304" pitchFamily="18" charset="0"/>
                <a:cs typeface="Times New Roman" panose="02020603050405020304" pitchFamily="18" charset="0"/>
              </a:rPr>
              <a:t>tachycardic</a:t>
            </a:r>
            <a:r>
              <a:rPr lang="en-US" dirty="0">
                <a:solidFill>
                  <a:schemeClr val="tx2"/>
                </a:solidFill>
                <a:latin typeface="Times New Roman" panose="02020603050405020304" pitchFamily="18" charset="0"/>
                <a:cs typeface="Times New Roman" panose="02020603050405020304" pitchFamily="18" charset="0"/>
              </a:rPr>
              <a:t> response in shock. The heart rate should not be</a:t>
            </a:r>
          </a:p>
          <a:p>
            <a:pPr marL="0" indent="0">
              <a:buNone/>
            </a:pPr>
            <a:r>
              <a:rPr lang="en-US" dirty="0" smtClean="0">
                <a:solidFill>
                  <a:schemeClr val="tx2"/>
                </a:solidFill>
                <a:latin typeface="Times New Roman" panose="02020603050405020304" pitchFamily="18" charset="0"/>
                <a:cs typeface="Times New Roman" panose="02020603050405020304" pitchFamily="18" charset="0"/>
              </a:rPr>
              <a:t>   used </a:t>
            </a:r>
            <a:r>
              <a:rPr lang="en-US" dirty="0">
                <a:solidFill>
                  <a:schemeClr val="tx2"/>
                </a:solidFill>
                <a:latin typeface="Times New Roman" panose="02020603050405020304" pitchFamily="18" charset="0"/>
                <a:cs typeface="Times New Roman" panose="02020603050405020304" pitchFamily="18" charset="0"/>
              </a:rPr>
              <a:t>as an assessment of perfusion in patients on ß-blockers.</a:t>
            </a:r>
          </a:p>
          <a:p>
            <a:r>
              <a:rPr lang="en-US" dirty="0">
                <a:solidFill>
                  <a:schemeClr val="tx2"/>
                </a:solidFill>
                <a:latin typeface="Times New Roman" panose="02020603050405020304" pitchFamily="18" charset="0"/>
                <a:cs typeface="Times New Roman" panose="02020603050405020304" pitchFamily="18" charset="0"/>
              </a:rPr>
              <a:t>Antihypertensive agents such as calcium channel blockers may cause</a:t>
            </a:r>
          </a:p>
          <a:p>
            <a:pPr marL="0" indent="0">
              <a:buNone/>
            </a:pPr>
            <a:r>
              <a:rPr lang="en-US" dirty="0" smtClean="0">
                <a:solidFill>
                  <a:schemeClr val="tx2"/>
                </a:solidFill>
                <a:latin typeface="Times New Roman" panose="02020603050405020304" pitchFamily="18" charset="0"/>
                <a:cs typeface="Times New Roman" panose="02020603050405020304" pitchFamily="18" charset="0"/>
              </a:rPr>
              <a:t>  tachycardia</a:t>
            </a:r>
            <a:r>
              <a:rPr lang="en-US" dirty="0">
                <a:solidFill>
                  <a:schemeClr val="tx2"/>
                </a:solidFill>
                <a:latin typeface="Times New Roman" panose="02020603050405020304" pitchFamily="18" charset="0"/>
                <a:cs typeface="Times New Roman" panose="02020603050405020304" pitchFamily="18" charset="0"/>
              </a:rPr>
              <a:t>. Tachycardia in these patients may not indicate hypovolemia.</a:t>
            </a:r>
          </a:p>
          <a:p>
            <a:r>
              <a:rPr lang="en-US" dirty="0">
                <a:solidFill>
                  <a:schemeClr val="tx2"/>
                </a:solidFill>
                <a:latin typeface="Times New Roman" panose="02020603050405020304" pitchFamily="18" charset="0"/>
                <a:cs typeface="Times New Roman" panose="02020603050405020304" pitchFamily="18" charset="0"/>
              </a:rPr>
              <a:t>Knowing the baseline heart rate before the dengue illness is helpful in the</a:t>
            </a:r>
          </a:p>
          <a:p>
            <a:pPr marL="0" indent="0">
              <a:buNone/>
            </a:pPr>
            <a:r>
              <a:rPr lang="en-US" dirty="0" smtClean="0">
                <a:solidFill>
                  <a:schemeClr val="tx2"/>
                </a:solidFill>
                <a:latin typeface="Times New Roman" panose="02020603050405020304" pitchFamily="18" charset="0"/>
                <a:cs typeface="Times New Roman" panose="02020603050405020304" pitchFamily="18" charset="0"/>
              </a:rPr>
              <a:t>   </a:t>
            </a:r>
            <a:r>
              <a:rPr lang="en-US" dirty="0" err="1" smtClean="0">
                <a:solidFill>
                  <a:schemeClr val="tx2"/>
                </a:solidFill>
                <a:latin typeface="Times New Roman" panose="02020603050405020304" pitchFamily="18" charset="0"/>
                <a:cs typeface="Times New Roman" panose="02020603050405020304" pitchFamily="18" charset="0"/>
              </a:rPr>
              <a:t>haemodynamic</a:t>
            </a:r>
            <a:r>
              <a:rPr lang="en-US" dirty="0" smtClean="0">
                <a:solidFill>
                  <a:schemeClr val="tx2"/>
                </a:solidFill>
                <a:latin typeface="Times New Roman" panose="02020603050405020304" pitchFamily="18" charset="0"/>
                <a:cs typeface="Times New Roman" panose="02020603050405020304" pitchFamily="18" charset="0"/>
              </a:rPr>
              <a:t> </a:t>
            </a:r>
            <a:r>
              <a:rPr lang="en-US" dirty="0">
                <a:solidFill>
                  <a:schemeClr val="tx2"/>
                </a:solidFill>
                <a:latin typeface="Times New Roman" panose="02020603050405020304" pitchFamily="18" charset="0"/>
                <a:cs typeface="Times New Roman" panose="02020603050405020304" pitchFamily="18" charset="0"/>
              </a:rPr>
              <a:t>assessment.</a:t>
            </a:r>
          </a:p>
        </p:txBody>
      </p:sp>
    </p:spTree>
    <p:extLst>
      <p:ext uri="{BB962C8B-B14F-4D97-AF65-F5344CB8AC3E}">
        <p14:creationId xmlns:p14="http://schemas.microsoft.com/office/powerpoint/2010/main" xmlns="" val="144969553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827" y="275541"/>
            <a:ext cx="8229600" cy="610820"/>
          </a:xfrm>
        </p:spPr>
        <p:txBody>
          <a:bodyPr>
            <a:noAutofit/>
          </a:bodyPr>
          <a:lstStyle/>
          <a:p>
            <a:pPr algn="l"/>
            <a:r>
              <a:rPr lang="en-US" sz="4000" b="1" dirty="0">
                <a:solidFill>
                  <a:srgbClr val="00B0F0"/>
                </a:solidFill>
                <a:latin typeface="Times New Roman" panose="02020603050405020304" pitchFamily="18" charset="0"/>
                <a:cs typeface="Times New Roman" panose="02020603050405020304" pitchFamily="18" charset="0"/>
              </a:rPr>
              <a:t>Dengue with Hypertension (cont.)</a:t>
            </a:r>
          </a:p>
        </p:txBody>
      </p:sp>
      <p:sp>
        <p:nvSpPr>
          <p:cNvPr id="3" name="Content Placeholder 2"/>
          <p:cNvSpPr>
            <a:spLocks noGrp="1"/>
          </p:cNvSpPr>
          <p:nvPr>
            <p:ph idx="1"/>
          </p:nvPr>
        </p:nvSpPr>
        <p:spPr>
          <a:xfrm>
            <a:off x="448965" y="1749246"/>
            <a:ext cx="8229600" cy="4561402"/>
          </a:xfrm>
        </p:spPr>
        <p:txBody>
          <a:bodyPr>
            <a:normAutofit/>
          </a:bodyPr>
          <a:lstStyle/>
          <a:p>
            <a:pPr marL="0" indent="0" algn="just">
              <a:buNone/>
            </a:pPr>
            <a:r>
              <a:rPr lang="en-US" b="1" dirty="0" smtClean="0">
                <a:solidFill>
                  <a:schemeClr val="tx2"/>
                </a:solidFill>
                <a:latin typeface="Times New Roman" panose="02020603050405020304" pitchFamily="18" charset="0"/>
                <a:cs typeface="Times New Roman" panose="02020603050405020304" pitchFamily="18" charset="0"/>
              </a:rPr>
              <a:t>  </a:t>
            </a:r>
            <a:r>
              <a:rPr lang="en-US" sz="3200" b="1" dirty="0" smtClean="0">
                <a:solidFill>
                  <a:schemeClr val="tx2"/>
                </a:solidFill>
                <a:latin typeface="Times New Roman" panose="02020603050405020304" pitchFamily="18" charset="0"/>
                <a:cs typeface="Times New Roman" panose="02020603050405020304" pitchFamily="18" charset="0"/>
              </a:rPr>
              <a:t>The </a:t>
            </a:r>
            <a:r>
              <a:rPr lang="en-US" sz="3200" b="1" dirty="0">
                <a:solidFill>
                  <a:schemeClr val="tx2"/>
                </a:solidFill>
                <a:latin typeface="Times New Roman" panose="02020603050405020304" pitchFamily="18" charset="0"/>
                <a:cs typeface="Times New Roman" panose="02020603050405020304" pitchFamily="18" charset="0"/>
              </a:rPr>
              <a:t>impact on hypotension</a:t>
            </a:r>
            <a:r>
              <a:rPr lang="en-US" sz="3200" b="1" dirty="0" smtClean="0">
                <a:solidFill>
                  <a:schemeClr val="tx2"/>
                </a:solidFill>
                <a:latin typeface="Times New Roman" panose="02020603050405020304" pitchFamily="18" charset="0"/>
                <a:cs typeface="Times New Roman" panose="02020603050405020304" pitchFamily="18" charset="0"/>
              </a:rPr>
              <a:t>:</a:t>
            </a:r>
          </a:p>
          <a:p>
            <a:pPr marL="0" indent="0" algn="just">
              <a:buNone/>
            </a:pPr>
            <a:endParaRPr lang="en-US" sz="3200" b="1" dirty="0">
              <a:solidFill>
                <a:schemeClr val="tx2"/>
              </a:solidFill>
              <a:latin typeface="Times New Roman" panose="02020603050405020304" pitchFamily="18" charset="0"/>
              <a:cs typeface="Times New Roman" panose="02020603050405020304" pitchFamily="18" charset="0"/>
            </a:endParaRPr>
          </a:p>
          <a:p>
            <a:pPr algn="just"/>
            <a:r>
              <a:rPr lang="en-US" dirty="0">
                <a:solidFill>
                  <a:schemeClr val="tx2"/>
                </a:solidFill>
                <a:latin typeface="Times New Roman" panose="02020603050405020304" pitchFamily="18" charset="0"/>
                <a:cs typeface="Times New Roman" panose="02020603050405020304" pitchFamily="18" charset="0"/>
              </a:rPr>
              <a:t>The continuation of antihypertensive agents during the acute dengue</a:t>
            </a:r>
          </a:p>
          <a:p>
            <a:pPr marL="0" indent="0" algn="just">
              <a:buNone/>
            </a:pPr>
            <a:r>
              <a:rPr lang="en-US" dirty="0" smtClean="0">
                <a:solidFill>
                  <a:schemeClr val="tx2"/>
                </a:solidFill>
                <a:latin typeface="Times New Roman" panose="02020603050405020304" pitchFamily="18" charset="0"/>
                <a:cs typeface="Times New Roman" panose="02020603050405020304" pitchFamily="18" charset="0"/>
              </a:rPr>
              <a:t>  illness </a:t>
            </a:r>
            <a:r>
              <a:rPr lang="en-US" dirty="0">
                <a:solidFill>
                  <a:schemeClr val="tx2"/>
                </a:solidFill>
                <a:latin typeface="Times New Roman" panose="02020603050405020304" pitchFamily="18" charset="0"/>
                <a:cs typeface="Times New Roman" panose="02020603050405020304" pitchFamily="18" charset="0"/>
              </a:rPr>
              <a:t>should be evaluated carefully during the plasma leaking phase</a:t>
            </a:r>
            <a:r>
              <a:rPr lang="en-US" dirty="0" smtClean="0">
                <a:solidFill>
                  <a:schemeClr val="tx2"/>
                </a:solidFill>
                <a:latin typeface="Times New Roman" panose="02020603050405020304" pitchFamily="18" charset="0"/>
                <a:cs typeface="Times New Roman" panose="02020603050405020304" pitchFamily="18" charset="0"/>
              </a:rPr>
              <a:t>.</a:t>
            </a:r>
          </a:p>
          <a:p>
            <a:pPr marL="0" indent="0" algn="just">
              <a:buNone/>
            </a:pPr>
            <a:endParaRPr lang="en-US" dirty="0">
              <a:solidFill>
                <a:schemeClr val="tx2"/>
              </a:solidFill>
              <a:latin typeface="Times New Roman" panose="02020603050405020304" pitchFamily="18" charset="0"/>
              <a:cs typeface="Times New Roman" panose="02020603050405020304" pitchFamily="18" charset="0"/>
            </a:endParaRPr>
          </a:p>
          <a:p>
            <a:pPr algn="just"/>
            <a:r>
              <a:rPr lang="en-US" dirty="0">
                <a:solidFill>
                  <a:schemeClr val="tx2"/>
                </a:solidFill>
                <a:latin typeface="Times New Roman" panose="02020603050405020304" pitchFamily="18" charset="0"/>
                <a:cs typeface="Times New Roman" panose="02020603050405020304" pitchFamily="18" charset="0"/>
              </a:rPr>
              <a:t>The BP lowering effects of these agents and diuretic therapy may</a:t>
            </a:r>
          </a:p>
          <a:p>
            <a:pPr marL="0" indent="0" algn="just">
              <a:buNone/>
            </a:pPr>
            <a:r>
              <a:rPr lang="en-US" dirty="0" smtClean="0">
                <a:solidFill>
                  <a:schemeClr val="tx2"/>
                </a:solidFill>
                <a:latin typeface="Times New Roman" panose="02020603050405020304" pitchFamily="18" charset="0"/>
                <a:cs typeface="Times New Roman" panose="02020603050405020304" pitchFamily="18" charset="0"/>
              </a:rPr>
              <a:t>   exacerbate </a:t>
            </a:r>
            <a:r>
              <a:rPr lang="en-US" dirty="0">
                <a:solidFill>
                  <a:schemeClr val="tx2"/>
                </a:solidFill>
                <a:latin typeface="Times New Roman" panose="02020603050405020304" pitchFamily="18" charset="0"/>
                <a:cs typeface="Times New Roman" panose="02020603050405020304" pitchFamily="18" charset="0"/>
              </a:rPr>
              <a:t>the hypotension and </a:t>
            </a:r>
            <a:r>
              <a:rPr lang="en-US" dirty="0" smtClean="0">
                <a:solidFill>
                  <a:schemeClr val="tx2"/>
                </a:solidFill>
                <a:latin typeface="Times New Roman" panose="02020603050405020304" pitchFamily="18" charset="0"/>
                <a:cs typeface="Times New Roman" panose="02020603050405020304" pitchFamily="18" charset="0"/>
              </a:rPr>
              <a:t>hypo perfusion </a:t>
            </a:r>
            <a:r>
              <a:rPr lang="en-US" dirty="0">
                <a:solidFill>
                  <a:schemeClr val="tx2"/>
                </a:solidFill>
                <a:latin typeface="Times New Roman" panose="02020603050405020304" pitchFamily="18" charset="0"/>
                <a:cs typeface="Times New Roman" panose="02020603050405020304" pitchFamily="18" charset="0"/>
              </a:rPr>
              <a:t>of intravascular </a:t>
            </a:r>
            <a:r>
              <a:rPr lang="en-US" dirty="0" smtClean="0">
                <a:solidFill>
                  <a:schemeClr val="tx2"/>
                </a:solidFill>
                <a:latin typeface="Times New Roman" panose="02020603050405020304" pitchFamily="18" charset="0"/>
                <a:cs typeface="Times New Roman" panose="02020603050405020304" pitchFamily="18" charset="0"/>
              </a:rPr>
              <a:t>     volume depletion</a:t>
            </a:r>
            <a:r>
              <a:rPr lang="en-US" dirty="0">
                <a:solidFill>
                  <a:schemeClr val="tx2"/>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273387327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531" y="339935"/>
            <a:ext cx="8229600" cy="610820"/>
          </a:xfrm>
        </p:spPr>
        <p:txBody>
          <a:bodyPr>
            <a:noAutofit/>
          </a:bodyPr>
          <a:lstStyle/>
          <a:p>
            <a:pPr algn="l"/>
            <a:r>
              <a:rPr lang="en-US" sz="4000" b="1" dirty="0">
                <a:solidFill>
                  <a:schemeClr val="bg1"/>
                </a:solidFill>
                <a:latin typeface="Times New Roman" panose="02020603050405020304" pitchFamily="18" charset="0"/>
                <a:cs typeface="Times New Roman" panose="02020603050405020304" pitchFamily="18" charset="0"/>
              </a:rPr>
              <a:t>Diabetes Mellitus and </a:t>
            </a:r>
            <a:r>
              <a:rPr lang="en-US" sz="4000" b="1" dirty="0" smtClean="0">
                <a:solidFill>
                  <a:schemeClr val="bg1"/>
                </a:solidFill>
                <a:latin typeface="Times New Roman" panose="02020603050405020304" pitchFamily="18" charset="0"/>
                <a:cs typeface="Times New Roman" panose="02020603050405020304" pitchFamily="18" charset="0"/>
              </a:rPr>
              <a:t>Dengue:</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219200"/>
            <a:ext cx="7620000" cy="5181600"/>
          </a:xfrm>
        </p:spPr>
        <p:txBody>
          <a:bodyPr>
            <a:normAutofit/>
          </a:bodyPr>
          <a:lstStyle/>
          <a:p>
            <a:pPr marL="0" indent="0" algn="just">
              <a:buNone/>
            </a:pPr>
            <a:endParaRPr lang="en-US" dirty="0" smtClean="0">
              <a:solidFill>
                <a:schemeClr val="tx2"/>
              </a:solidFill>
              <a:latin typeface="Times New Roman" panose="02020603050405020304" pitchFamily="18" charset="0"/>
              <a:cs typeface="Times New Roman" panose="02020603050405020304" pitchFamily="18" charset="0"/>
            </a:endParaRPr>
          </a:p>
          <a:p>
            <a:pPr algn="just"/>
            <a:r>
              <a:rPr lang="en-US" sz="2800" dirty="0" err="1">
                <a:solidFill>
                  <a:schemeClr val="tx2"/>
                </a:solidFill>
                <a:latin typeface="Times New Roman" panose="02020603050405020304" pitchFamily="18" charset="0"/>
                <a:cs typeface="Times New Roman" panose="02020603050405020304" pitchFamily="18" charset="0"/>
              </a:rPr>
              <a:t>Hyperglycaemia</a:t>
            </a:r>
            <a:r>
              <a:rPr lang="en-US" sz="2800" dirty="0">
                <a:solidFill>
                  <a:schemeClr val="tx2"/>
                </a:solidFill>
                <a:latin typeface="Times New Roman" panose="02020603050405020304" pitchFamily="18" charset="0"/>
                <a:cs typeface="Times New Roman" panose="02020603050405020304" pitchFamily="18" charset="0"/>
              </a:rPr>
              <a:t> results in osmotic diuresis and worsens </a:t>
            </a:r>
            <a:r>
              <a:rPr lang="en-US" sz="2800" dirty="0" smtClean="0">
                <a:solidFill>
                  <a:schemeClr val="tx2"/>
                </a:solidFill>
                <a:latin typeface="Times New Roman" panose="02020603050405020304" pitchFamily="18" charset="0"/>
                <a:cs typeface="Times New Roman" panose="02020603050405020304" pitchFamily="18" charset="0"/>
              </a:rPr>
              <a:t>intravascular   </a:t>
            </a:r>
            <a:r>
              <a:rPr lang="en-US" sz="2800" dirty="0" err="1" smtClean="0">
                <a:solidFill>
                  <a:schemeClr val="tx2"/>
                </a:solidFill>
                <a:latin typeface="Times New Roman" panose="02020603050405020304" pitchFamily="18" charset="0"/>
                <a:cs typeface="Times New Roman" panose="02020603050405020304" pitchFamily="18" charset="0"/>
              </a:rPr>
              <a:t>hypovolaemia</a:t>
            </a:r>
            <a:r>
              <a:rPr lang="en-US" sz="2800" dirty="0">
                <a:solidFill>
                  <a:schemeClr val="tx2"/>
                </a:solidFill>
                <a:latin typeface="Times New Roman" panose="02020603050405020304" pitchFamily="18" charset="0"/>
                <a:cs typeface="Times New Roman" panose="02020603050405020304" pitchFamily="18" charset="0"/>
              </a:rPr>
              <a:t>.</a:t>
            </a:r>
          </a:p>
          <a:p>
            <a:pPr algn="just"/>
            <a:r>
              <a:rPr lang="en-US" sz="2800" dirty="0">
                <a:solidFill>
                  <a:schemeClr val="tx2"/>
                </a:solidFill>
                <a:latin typeface="Times New Roman" panose="02020603050405020304" pitchFamily="18" charset="0"/>
                <a:cs typeface="Times New Roman" panose="02020603050405020304" pitchFamily="18" charset="0"/>
              </a:rPr>
              <a:t>Not correcting the </a:t>
            </a:r>
            <a:r>
              <a:rPr lang="en-US" sz="2800" dirty="0" err="1">
                <a:solidFill>
                  <a:schemeClr val="tx2"/>
                </a:solidFill>
                <a:latin typeface="Times New Roman" panose="02020603050405020304" pitchFamily="18" charset="0"/>
                <a:cs typeface="Times New Roman" panose="02020603050405020304" pitchFamily="18" charset="0"/>
              </a:rPr>
              <a:t>hyperglycaemic</a:t>
            </a:r>
            <a:r>
              <a:rPr lang="en-US" sz="2800" dirty="0">
                <a:solidFill>
                  <a:schemeClr val="tx2"/>
                </a:solidFill>
                <a:latin typeface="Times New Roman" panose="02020603050405020304" pitchFamily="18" charset="0"/>
                <a:cs typeface="Times New Roman" panose="02020603050405020304" pitchFamily="18" charset="0"/>
              </a:rPr>
              <a:t> state exacerbates the shock state</a:t>
            </a:r>
          </a:p>
          <a:p>
            <a:pPr algn="just"/>
            <a:r>
              <a:rPr lang="en-US" sz="2800" dirty="0" err="1">
                <a:solidFill>
                  <a:schemeClr val="tx2"/>
                </a:solidFill>
                <a:latin typeface="Times New Roman" panose="02020603050405020304" pitchFamily="18" charset="0"/>
                <a:cs typeface="Times New Roman" panose="02020603050405020304" pitchFamily="18" charset="0"/>
              </a:rPr>
              <a:t>Hyperglycaemia</a:t>
            </a:r>
            <a:r>
              <a:rPr lang="en-US" sz="2800" dirty="0">
                <a:solidFill>
                  <a:schemeClr val="tx2"/>
                </a:solidFill>
                <a:latin typeface="Times New Roman" panose="02020603050405020304" pitchFamily="18" charset="0"/>
                <a:cs typeface="Times New Roman" panose="02020603050405020304" pitchFamily="18" charset="0"/>
              </a:rPr>
              <a:t> also puts patients at risk of bacterial infection.</a:t>
            </a:r>
          </a:p>
          <a:p>
            <a:pPr algn="just"/>
            <a:r>
              <a:rPr lang="en-US" sz="2800" dirty="0">
                <a:solidFill>
                  <a:schemeClr val="tx2"/>
                </a:solidFill>
                <a:latin typeface="Times New Roman" panose="02020603050405020304" pitchFamily="18" charset="0"/>
                <a:cs typeface="Times New Roman" panose="02020603050405020304" pitchFamily="18" charset="0"/>
              </a:rPr>
              <a:t>Diabetic ketoacidosis and hyperosmolar </a:t>
            </a:r>
            <a:r>
              <a:rPr lang="en-US" sz="2800" dirty="0" err="1">
                <a:solidFill>
                  <a:schemeClr val="tx2"/>
                </a:solidFill>
                <a:latin typeface="Times New Roman" panose="02020603050405020304" pitchFamily="18" charset="0"/>
                <a:cs typeface="Times New Roman" panose="02020603050405020304" pitchFamily="18" charset="0"/>
              </a:rPr>
              <a:t>hyperglycaemia</a:t>
            </a:r>
            <a:r>
              <a:rPr lang="en-US" sz="2800" dirty="0">
                <a:solidFill>
                  <a:schemeClr val="tx2"/>
                </a:solidFill>
                <a:latin typeface="Times New Roman" panose="02020603050405020304" pitchFamily="18" charset="0"/>
                <a:cs typeface="Times New Roman" panose="02020603050405020304" pitchFamily="18" charset="0"/>
              </a:rPr>
              <a:t>:</a:t>
            </a:r>
          </a:p>
          <a:p>
            <a:pPr marL="0" indent="0" algn="just">
              <a:buNone/>
            </a:pPr>
            <a:r>
              <a:rPr lang="en-US" sz="2800" dirty="0" smtClean="0">
                <a:solidFill>
                  <a:schemeClr val="tx2"/>
                </a:solidFill>
                <a:latin typeface="Times New Roman" panose="02020603050405020304" pitchFamily="18" charset="0"/>
                <a:cs typeface="Times New Roman" panose="02020603050405020304" pitchFamily="18" charset="0"/>
              </a:rPr>
              <a:t>.</a:t>
            </a:r>
            <a:endParaRPr lang="en-US" sz="28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25175146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Custom 1">
      <a:dk1>
        <a:sysClr val="windowText" lastClr="000000"/>
      </a:dk1>
      <a:lt1>
        <a:srgbClr val="000000"/>
      </a:lt1>
      <a:dk2>
        <a:srgbClr val="000000"/>
      </a:dk2>
      <a:lt2>
        <a:srgbClr val="000000"/>
      </a:lt2>
      <a:accent1>
        <a:srgbClr val="000000"/>
      </a:accent1>
      <a:accent2>
        <a:srgbClr val="000000"/>
      </a:accent2>
      <a:accent3>
        <a:srgbClr val="000000"/>
      </a:accent3>
      <a:accent4>
        <a:srgbClr val="000000"/>
      </a:accent4>
      <a:accent5>
        <a:srgbClr val="000000"/>
      </a:accent5>
      <a:accent6>
        <a:srgbClr val="000000"/>
      </a:accent6>
      <a:hlink>
        <a:srgbClr val="000000"/>
      </a:hlink>
      <a:folHlink>
        <a:srgbClr val="00000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1_Default Design">
  <a:themeElements>
    <a:clrScheme name="">
      <a:dk1>
        <a:srgbClr val="000000"/>
      </a:dk1>
      <a:lt1>
        <a:srgbClr val="003300"/>
      </a:lt1>
      <a:dk2>
        <a:srgbClr val="000000"/>
      </a:dk2>
      <a:lt2>
        <a:srgbClr val="808080"/>
      </a:lt2>
      <a:accent1>
        <a:srgbClr val="00CC99"/>
      </a:accent1>
      <a:accent2>
        <a:srgbClr val="3333CC"/>
      </a:accent2>
      <a:accent3>
        <a:srgbClr val="AAADAA"/>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cs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1278</TotalTime>
  <Words>11960</Words>
  <Application>Microsoft Office PowerPoint</Application>
  <PresentationFormat>On-screen Show (4:3)</PresentationFormat>
  <Paragraphs>1476</Paragraphs>
  <Slides>266</Slides>
  <Notes>8</Notes>
  <HiddenSlides>1</HiddenSlides>
  <MMClips>0</MMClips>
  <ScaleCrop>false</ScaleCrop>
  <HeadingPairs>
    <vt:vector size="4" baseType="variant">
      <vt:variant>
        <vt:lpstr>Theme</vt:lpstr>
      </vt:variant>
      <vt:variant>
        <vt:i4>2</vt:i4>
      </vt:variant>
      <vt:variant>
        <vt:lpstr>Slide Titles</vt:lpstr>
      </vt:variant>
      <vt:variant>
        <vt:i4>266</vt:i4>
      </vt:variant>
    </vt:vector>
  </HeadingPairs>
  <TitlesOfParts>
    <vt:vector size="268" baseType="lpstr">
      <vt:lpstr>Adjacency</vt:lpstr>
      <vt:lpstr>1_Default Design</vt:lpstr>
      <vt:lpstr> </vt:lpstr>
      <vt:lpstr>          New guideline 2018</vt:lpstr>
      <vt:lpstr>Dengue Cases and Death- 2000 to September 2018</vt:lpstr>
      <vt:lpstr>Responsible vectors for DENV</vt:lpstr>
      <vt:lpstr>Responsible dengue viral particles</vt:lpstr>
      <vt:lpstr>Slide 6</vt:lpstr>
      <vt:lpstr>Slide 7</vt:lpstr>
      <vt:lpstr>Slide 8</vt:lpstr>
      <vt:lpstr>Slide 9</vt:lpstr>
      <vt:lpstr>Aedes  albopictus  in rubber plantations</vt:lpstr>
      <vt:lpstr>Slide 11</vt:lpstr>
      <vt:lpstr>Slide 12</vt:lpstr>
      <vt:lpstr>Slide 13</vt:lpstr>
      <vt:lpstr>Slide 14</vt:lpstr>
      <vt:lpstr>Slide 15</vt:lpstr>
      <vt:lpstr>Why study pathogenesis?</vt:lpstr>
      <vt:lpstr>Slide 17</vt:lpstr>
      <vt:lpstr>Slide 18</vt:lpstr>
      <vt:lpstr>Slide 19</vt:lpstr>
      <vt:lpstr>Slide 20</vt:lpstr>
      <vt:lpstr>Clinical features of dengue infection</vt:lpstr>
      <vt:lpstr>Clinical course</vt:lpstr>
      <vt:lpstr>Dengue fever </vt:lpstr>
      <vt:lpstr>Fever and Rash</vt:lpstr>
      <vt:lpstr>Slide 25</vt:lpstr>
      <vt:lpstr>Slide 26</vt:lpstr>
      <vt:lpstr>Evidence of Plasma leakage </vt:lpstr>
      <vt:lpstr>Slide 28</vt:lpstr>
      <vt:lpstr>Tourniquet Test (TT) and Capillary Refill Time(CRT)</vt:lpstr>
      <vt:lpstr>WHO classification of dengue infections and grading of severity of DHF ( Obsolate Now)</vt:lpstr>
      <vt:lpstr>Dengue Case Classification by Severity</vt:lpstr>
      <vt:lpstr>Slide 32</vt:lpstr>
      <vt:lpstr>Slide 33</vt:lpstr>
      <vt:lpstr>Management According to Group A-C</vt:lpstr>
      <vt:lpstr>Group – A  (May be sent at home)</vt:lpstr>
      <vt:lpstr>Group-A (Laboratory test)</vt:lpstr>
      <vt:lpstr>GROUP –A (Management)</vt:lpstr>
      <vt:lpstr>Group –A</vt:lpstr>
      <vt:lpstr>Group –A (Monitoring)</vt:lpstr>
      <vt:lpstr>Group-B (Hospital Care)</vt:lpstr>
      <vt:lpstr>Group - B (Laboratory Test)</vt:lpstr>
      <vt:lpstr>Group B : Cont.</vt:lpstr>
      <vt:lpstr>General  principles  of  Fluid  therapy</vt:lpstr>
      <vt:lpstr>Group –B ( Fluid consideration)</vt:lpstr>
      <vt:lpstr>Group –B ( Fluid consideration)</vt:lpstr>
      <vt:lpstr>Group- B (Fluid Requirement)</vt:lpstr>
      <vt:lpstr>Calculations  for normal  maintenance  of intravenous  fluid  Infusion: </vt:lpstr>
      <vt:lpstr>Fluid Management of Patients in Group B:</vt:lpstr>
      <vt:lpstr>Slide 49</vt:lpstr>
      <vt:lpstr>Slide 50</vt:lpstr>
      <vt:lpstr>Platelet transfusion :</vt:lpstr>
      <vt:lpstr>Group  C:</vt:lpstr>
      <vt:lpstr>Slide 53</vt:lpstr>
      <vt:lpstr>Group C : Laboratory Test</vt:lpstr>
      <vt:lpstr>  Group C :The goals of fluid resuscitation: </vt:lpstr>
      <vt:lpstr>Group C:  Compensated shock</vt:lpstr>
      <vt:lpstr>Group C:Compensated shock (Cont.)</vt:lpstr>
      <vt:lpstr>Slide 58</vt:lpstr>
      <vt:lpstr>Group-C: Decompensated Shock</vt:lpstr>
      <vt:lpstr>Group-C: Decompensated Shock(Cont.)</vt:lpstr>
      <vt:lpstr>Group C : Decompensated  Shock</vt:lpstr>
      <vt:lpstr>Group C : Decompensated  Shock</vt:lpstr>
      <vt:lpstr>Slide 63</vt:lpstr>
      <vt:lpstr>When to stop intravenous fluid therapy</vt:lpstr>
      <vt:lpstr>Patients at risk of severe bleeding:</vt:lpstr>
      <vt:lpstr>Slide 66</vt:lpstr>
      <vt:lpstr>Glucose control</vt:lpstr>
      <vt:lpstr>Glucose Control –Cont.</vt:lpstr>
      <vt:lpstr>Electrolyte and acid-base imbalances</vt:lpstr>
      <vt:lpstr>Electrolyte and acid-base imbalances (cont.)</vt:lpstr>
      <vt:lpstr>Metabolic acidosis </vt:lpstr>
      <vt:lpstr>Metabolic acidosis(cont.)</vt:lpstr>
      <vt:lpstr>   Signs of recovery:</vt:lpstr>
      <vt:lpstr>Discharge Criteria </vt:lpstr>
      <vt:lpstr>Fluid Overloaded Patient</vt:lpstr>
      <vt:lpstr>Fluid Overloaded Patient (cont.)</vt:lpstr>
      <vt:lpstr>Fluid Overloaded Patient (cont.)</vt:lpstr>
      <vt:lpstr>Fluid Overloaded Patient (cont.)</vt:lpstr>
      <vt:lpstr>Fluid Overloaded Patient (cont.)</vt:lpstr>
      <vt:lpstr>Management of encephalopathy: </vt:lpstr>
      <vt:lpstr>Management of encephalopathy:</vt:lpstr>
      <vt:lpstr>Some Important Notes: Pitfalls</vt:lpstr>
      <vt:lpstr>Some Important Notes: Pitfalls</vt:lpstr>
      <vt:lpstr>Some Important Notes: special concern</vt:lpstr>
      <vt:lpstr>Some Important Notes: Don’ts </vt:lpstr>
      <vt:lpstr>Some Important Notes: Role of steroid</vt:lpstr>
      <vt:lpstr>Slide 87</vt:lpstr>
      <vt:lpstr> Management of pregnant patients with DF/DHF close to delivery</vt:lpstr>
      <vt:lpstr>Dengue in the elderly</vt:lpstr>
      <vt:lpstr> Dengue in Chronic Liver Disease </vt:lpstr>
      <vt:lpstr> Dengue in Chronic Kidney Disease(CKD):  </vt:lpstr>
      <vt:lpstr> Dengue with Chronic Kidney Disease(CKD): </vt:lpstr>
      <vt:lpstr>  Dengue with Chronic Kidney Disease(CKD):cont. </vt:lpstr>
      <vt:lpstr>Dengue with Chronic Kidney Disease (CKD) cont.:</vt:lpstr>
      <vt:lpstr> Dengue  with Ischemic Heart Disease: </vt:lpstr>
      <vt:lpstr>Dengue with Hypertension (cont.):</vt:lpstr>
      <vt:lpstr>Dengue with Hypertension (cont.):</vt:lpstr>
      <vt:lpstr>Dengue with Hypertension (cont.)</vt:lpstr>
      <vt:lpstr>Diabetes Mellitus and Dengue:</vt:lpstr>
      <vt:lpstr>Diabetes Mellitus and Dengue(Cont.)</vt:lpstr>
      <vt:lpstr>Diabetes Mellitus and Dengue (Cont.)</vt:lpstr>
      <vt:lpstr>Diabetes Mellitus and Dengue(Cont.)</vt:lpstr>
      <vt:lpstr> Patient on steroid therapy for other condition </vt:lpstr>
      <vt:lpstr> PEARLs (Personal Experience &amp; Resource Listing) </vt:lpstr>
      <vt:lpstr> Indications for whole blood </vt:lpstr>
      <vt:lpstr> Indication for platelet concentrate </vt:lpstr>
      <vt:lpstr>Slide 107</vt:lpstr>
      <vt:lpstr>Patients  Group  C:</vt:lpstr>
      <vt:lpstr>Group- A (Mild Dengue): Send home with advice</vt:lpstr>
      <vt:lpstr>Group-B(moderate Dengue): Close monitoring and possible hospitalization </vt:lpstr>
      <vt:lpstr>Group –C  (Severe dengue): Needs tertiary care </vt:lpstr>
      <vt:lpstr>Slide 112</vt:lpstr>
      <vt:lpstr>High-risk patients</vt:lpstr>
      <vt:lpstr>Home care advice (family education) for patients:</vt:lpstr>
      <vt:lpstr>Home care advice (family education) for patients:</vt:lpstr>
      <vt:lpstr>The general principles of fluid therapy in DHF</vt:lpstr>
      <vt:lpstr>The general principles of fluid therapy in DHF</vt:lpstr>
      <vt:lpstr>Slide 118</vt:lpstr>
      <vt:lpstr>Slide 119</vt:lpstr>
      <vt:lpstr>Requirement of fluid based on ideal body weight</vt:lpstr>
      <vt:lpstr>Slide 121</vt:lpstr>
      <vt:lpstr>Rate of infusion in Grade ‘C’ case</vt:lpstr>
      <vt:lpstr>How much and How fast to give IV fluid?</vt:lpstr>
      <vt:lpstr>When to start and stop IV fluid therapy</vt:lpstr>
      <vt:lpstr>Colloid therapy in Dengue</vt:lpstr>
      <vt:lpstr>When to stop IVF</vt:lpstr>
      <vt:lpstr>Calculation</vt:lpstr>
      <vt:lpstr>Fluid overload complications</vt:lpstr>
      <vt:lpstr>Indications for Blood Transfusions</vt:lpstr>
      <vt:lpstr>Why do you do platelet counts ?  </vt:lpstr>
      <vt:lpstr>      Why do you do platelet counts ? </vt:lpstr>
      <vt:lpstr>Platelet  transfusion</vt:lpstr>
      <vt:lpstr>Changing Pattern</vt:lpstr>
      <vt:lpstr>Slide 134</vt:lpstr>
      <vt:lpstr>Slide 135</vt:lpstr>
      <vt:lpstr>Slide 136</vt:lpstr>
      <vt:lpstr>Slide 137</vt:lpstr>
      <vt:lpstr>This year Out break Observation - 2018</vt:lpstr>
      <vt:lpstr>Slide 139</vt:lpstr>
      <vt:lpstr>Management of high-risk patients (In Special Situations)</vt:lpstr>
      <vt:lpstr>Management of high-risk patients</vt:lpstr>
      <vt:lpstr>Management of high-risk patients</vt:lpstr>
      <vt:lpstr>Management of high-risk patients</vt:lpstr>
      <vt:lpstr>Signs of recovery</vt:lpstr>
      <vt:lpstr>Criteria for discharging patients</vt:lpstr>
      <vt:lpstr>Slide 146</vt:lpstr>
      <vt:lpstr>Slide 147</vt:lpstr>
      <vt:lpstr>http:/www.dghs.gov.bd/images/docs/publications/NationalGuidelineforDengue2018.pdf</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Dengue and dengue hemorrhagic fever: Key facts ( Global)</vt:lpstr>
      <vt:lpstr>Dengue and dengue hemorrhagic fever: Key facts</vt:lpstr>
      <vt:lpstr>Immunopathogenesis of Dengue Disease</vt:lpstr>
      <vt:lpstr>Why study pathogenesis?</vt:lpstr>
      <vt:lpstr>Dengue Viral Particle</vt:lpstr>
      <vt:lpstr>Slide 173</vt:lpstr>
      <vt:lpstr>Slide 174</vt:lpstr>
      <vt:lpstr>Slide 175</vt:lpstr>
      <vt:lpstr>Virus-Cell Interaction </vt:lpstr>
      <vt:lpstr>Activation of the innate immune system by DENV</vt:lpstr>
      <vt:lpstr>Slide 178</vt:lpstr>
      <vt:lpstr>Slide 179</vt:lpstr>
      <vt:lpstr>Slide 180</vt:lpstr>
      <vt:lpstr>Slide 181</vt:lpstr>
      <vt:lpstr>Slide 182</vt:lpstr>
      <vt:lpstr>Soluble NS1  levels by day of illness in DHF and DF</vt:lpstr>
      <vt:lpstr>Slide 184</vt:lpstr>
      <vt:lpstr>Slide 185</vt:lpstr>
      <vt:lpstr>Slide 186</vt:lpstr>
      <vt:lpstr>Slide 187</vt:lpstr>
      <vt:lpstr>Slide 188</vt:lpstr>
      <vt:lpstr>Climate change and its impact on dengue disease burden</vt:lpstr>
      <vt:lpstr>Slide 190</vt:lpstr>
      <vt:lpstr>Slide 191</vt:lpstr>
      <vt:lpstr>Slide 192</vt:lpstr>
      <vt:lpstr>Slide 193</vt:lpstr>
      <vt:lpstr>Aedes  albopictus  in rubber plantations</vt:lpstr>
      <vt:lpstr>Slide 195</vt:lpstr>
      <vt:lpstr>Clinical Manifestations and Diagnosis</vt:lpstr>
      <vt:lpstr>WHO classification of dengue infections and grading of severity of DHF</vt:lpstr>
      <vt:lpstr>Expanded dengue syndrome (Unusual or atypical manifestations)</vt:lpstr>
      <vt:lpstr>Expanded dengue syndrome</vt:lpstr>
      <vt:lpstr>Expanded dengue syndrome</vt:lpstr>
      <vt:lpstr>Diagnosis of dengue fever</vt:lpstr>
      <vt:lpstr>Diagnosis of dengue fever</vt:lpstr>
      <vt:lpstr>Diagnosis of dengue fever</vt:lpstr>
      <vt:lpstr>Diagnosis of Dengue haemorrhagic fever</vt:lpstr>
      <vt:lpstr>Diagnosis of Dengue haemorrhagic fever</vt:lpstr>
      <vt:lpstr>Diagnosis of Dengue shock syndrome</vt:lpstr>
      <vt:lpstr>Updated Management of Dengue</vt:lpstr>
      <vt:lpstr>Primary triage</vt:lpstr>
      <vt:lpstr> Tourniquets test and capillary refill time(CRT)</vt:lpstr>
      <vt:lpstr>Primary triage</vt:lpstr>
      <vt:lpstr>Primary triage</vt:lpstr>
      <vt:lpstr>Primary triage</vt:lpstr>
      <vt:lpstr>Primary triage</vt:lpstr>
      <vt:lpstr>Primary triage</vt:lpstr>
      <vt:lpstr>Management of DF/DHF cases in hospital observation wards/ on admission</vt:lpstr>
      <vt:lpstr>Monitoring of dengue/DHF patients during the critical period (thrombocytopenia around 100K/mm3)</vt:lpstr>
      <vt:lpstr>Parameters that should be monitored:</vt:lpstr>
      <vt:lpstr>Duration of intravenous fluid therapy</vt:lpstr>
      <vt:lpstr>Parameters that should be monitored:</vt:lpstr>
      <vt:lpstr>Additional laboratory investigations</vt:lpstr>
      <vt:lpstr>Intravenous fluid therapy in DHF during the critical period</vt:lpstr>
      <vt:lpstr>Management of DHF grade I, II (non-shock cases)</vt:lpstr>
      <vt:lpstr>Rate of IV fluid in adults and children</vt:lpstr>
      <vt:lpstr>Slide 224</vt:lpstr>
      <vt:lpstr>Rate of IV replacement</vt:lpstr>
      <vt:lpstr>Indication of Platelet Transfusion</vt:lpstr>
      <vt:lpstr>Management of patients with warning signs</vt:lpstr>
      <vt:lpstr>Slide 228</vt:lpstr>
      <vt:lpstr>Slide 229</vt:lpstr>
      <vt:lpstr>Slide 230</vt:lpstr>
      <vt:lpstr>Management of shock: DHF Grade 3</vt:lpstr>
      <vt:lpstr>Management of shock: DHF Grade 3</vt:lpstr>
      <vt:lpstr>Rate of infusion in DSS case</vt:lpstr>
      <vt:lpstr>Slide 234</vt:lpstr>
      <vt:lpstr>Management of prolonged/profound shock: DHF Grade 4</vt:lpstr>
      <vt:lpstr>Management of prolonged/profound shock: DHF Grade 4</vt:lpstr>
      <vt:lpstr>Management of prolonged/profound shock: DHF Grade 4</vt:lpstr>
      <vt:lpstr>Management of prolonged/profound shock: DHF Grade 4</vt:lpstr>
      <vt:lpstr>Management of severe haemorrhage</vt:lpstr>
      <vt:lpstr>Management of severe haemorrhage</vt:lpstr>
      <vt:lpstr>Management of high-risk patients (In Special Situations)</vt:lpstr>
      <vt:lpstr>Management of high-risk patients</vt:lpstr>
      <vt:lpstr>Management of high-risk patients</vt:lpstr>
      <vt:lpstr>Management of high-risk patients</vt:lpstr>
      <vt:lpstr>Management of convalescence</vt:lpstr>
      <vt:lpstr>Management of convalescence</vt:lpstr>
      <vt:lpstr>Slide 247</vt:lpstr>
      <vt:lpstr>Signs of recovery</vt:lpstr>
      <vt:lpstr>Criteria for discharging patients</vt:lpstr>
      <vt:lpstr>Management of complications</vt:lpstr>
      <vt:lpstr>Referral to Tertiary Care Hospital</vt:lpstr>
      <vt:lpstr>Prospects of Dengue Vaccine</vt:lpstr>
      <vt:lpstr>Burden of dengue in disability-adjusted life years (DALY)</vt:lpstr>
      <vt:lpstr>Estimated direct costs of dengue in eight countries in Asia and the Americas, 2005</vt:lpstr>
      <vt:lpstr>Slide 255</vt:lpstr>
      <vt:lpstr>Slide 256</vt:lpstr>
      <vt:lpstr>Slide 257</vt:lpstr>
      <vt:lpstr>Slide 258</vt:lpstr>
      <vt:lpstr>Dengue Virus Arboviruses</vt:lpstr>
      <vt:lpstr>Slide 260</vt:lpstr>
      <vt:lpstr>Study Centers</vt:lpstr>
      <vt:lpstr>Primary Objective</vt:lpstr>
      <vt:lpstr>Objectives for Vaccine Introduction</vt:lpstr>
      <vt:lpstr>Take Home Message</vt:lpstr>
      <vt:lpstr>Slide 265</vt:lpstr>
      <vt:lpstr>Slide 266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Prof. Tarik</dc:creator>
  <cp:lastModifiedBy>user</cp:lastModifiedBy>
  <cp:revision>153</cp:revision>
  <dcterms:created xsi:type="dcterms:W3CDTF">2006-08-16T00:00:00Z</dcterms:created>
  <dcterms:modified xsi:type="dcterms:W3CDTF">2019-05-09T02:50:29Z</dcterms:modified>
</cp:coreProperties>
</file>